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80" r:id="rId1"/>
  </p:sldMasterIdLst>
  <p:notesMasterIdLst>
    <p:notesMasterId r:id="rId10"/>
  </p:notesMasterIdLst>
  <p:sldIdLst>
    <p:sldId id="353" r:id="rId2"/>
    <p:sldId id="356" r:id="rId3"/>
    <p:sldId id="360" r:id="rId4"/>
    <p:sldId id="358" r:id="rId5"/>
    <p:sldId id="363" r:id="rId6"/>
    <p:sldId id="364" r:id="rId7"/>
    <p:sldId id="362" r:id="rId8"/>
    <p:sldId id="359" r:id="rId9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5" autoAdjust="0"/>
    <p:restoredTop sz="73947" autoAdjust="0"/>
  </p:normalViewPr>
  <p:slideViewPr>
    <p:cSldViewPr snapToGrid="0">
      <p:cViewPr varScale="1">
        <p:scale>
          <a:sx n="91" d="100"/>
          <a:sy n="91" d="100"/>
        </p:scale>
        <p:origin x="18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09BAD-D43E-4699-88BD-A99175733525}" type="datetimeFigureOut">
              <a:rPr lang="en-US" smtClean="0"/>
              <a:t>4/24/19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6560B-F062-4250-8C5A-05182581C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74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b="1" dirty="0"/>
              <a:t>Remind of theme of series by showing Kingdom emphasis throughout Acts</a:t>
            </a:r>
          </a:p>
          <a:p>
            <a:pPr marL="342900" lvl="1" indent="0">
              <a:buFont typeface="+mj-lt"/>
              <a:buNone/>
            </a:pPr>
            <a:r>
              <a:rPr lang="en-US" b="1" dirty="0"/>
              <a:t>1.1-3</a:t>
            </a:r>
          </a:p>
          <a:p>
            <a:pPr marL="342900" lvl="1" indent="0">
              <a:buFont typeface="+mj-lt"/>
              <a:buNone/>
            </a:pPr>
            <a:r>
              <a:rPr lang="en-US" b="1" dirty="0"/>
              <a:t>28.30-31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6560B-F062-4250-8C5A-05182581C7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7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Sunday AM Principles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6D074-A099-412F-BB8A-20EB3DD9F2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98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Christians hold to the Gospel—Christ raised and reigning—as their ‘platform’</a:t>
            </a:r>
          </a:p>
          <a:p>
            <a:pPr marL="528066" lvl="1" indent="-171450">
              <a:buFont typeface="Arial" panose="020B0604020202020204" pitchFamily="34" charset="0"/>
              <a:buChar char="•"/>
            </a:pPr>
            <a:r>
              <a:rPr lang="en-US" dirty="0"/>
              <a:t>Athens (17:18b), Ephesus (19:8)</a:t>
            </a:r>
          </a:p>
          <a:p>
            <a:pPr marL="528066" lvl="1" indent="-171450">
              <a:buFont typeface="Arial" panose="020B0604020202020204" pitchFamily="34" charset="0"/>
              <a:buChar char="•"/>
            </a:pPr>
            <a:r>
              <a:rPr lang="en-US" dirty="0"/>
              <a:t>Focus on the SUPERNATURAL and SUPERNATIONAL elements of the Gospel. (17:24-28)</a:t>
            </a:r>
          </a:p>
          <a:p>
            <a:pPr marL="528066" lvl="1" indent="-171450">
              <a:buFont typeface="Arial" panose="020B0604020202020204" pitchFamily="34" charset="0"/>
              <a:buChar char="•"/>
            </a:pPr>
            <a:r>
              <a:rPr lang="en-US" dirty="0"/>
              <a:t>Paul rejects apparent opportunity to align with political powers (24:24-27)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6560B-F062-4250-8C5A-05182581C7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35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Christians did not aim for worldly socio-political revolution (even when receiving injustice).</a:t>
            </a:r>
          </a:p>
          <a:p>
            <a:pPr marL="528066" lvl="1" indent="-171450">
              <a:buFont typeface="Arial" panose="020B0604020202020204" pitchFamily="34" charset="0"/>
              <a:buChar char="•"/>
            </a:pPr>
            <a:r>
              <a:rPr lang="en-US" dirty="0"/>
              <a:t>Thessalonica – Experience at Jason’s house (17:1-4)</a:t>
            </a:r>
          </a:p>
          <a:p>
            <a:pPr marL="528066" lvl="1" indent="-171450">
              <a:buFont typeface="Arial" panose="020B0604020202020204" pitchFamily="34" charset="0"/>
              <a:buChar char="•"/>
            </a:pPr>
            <a:r>
              <a:rPr lang="en-US" dirty="0"/>
              <a:t>Corinth – Authorities note peacefulness (18:12-17)</a:t>
            </a:r>
          </a:p>
          <a:p>
            <a:pPr marL="528066" lvl="1" indent="-171450">
              <a:buFont typeface="Arial" panose="020B0604020202020204" pitchFamily="34" charset="0"/>
              <a:buChar char="•"/>
            </a:pPr>
            <a:r>
              <a:rPr lang="en-US" dirty="0"/>
              <a:t>Ephesus</a:t>
            </a:r>
          </a:p>
          <a:p>
            <a:pPr marL="884682" lvl="2" indent="-171450">
              <a:buFont typeface="Arial" panose="020B0604020202020204" pitchFamily="34" charset="0"/>
              <a:buChar char="•"/>
            </a:pPr>
            <a:r>
              <a:rPr lang="en-US" dirty="0"/>
              <a:t>Social change created as secondary result, not primary goal of the Kingdom’s influence on the world (19:11-20, 23-27)</a:t>
            </a:r>
          </a:p>
          <a:p>
            <a:pPr marL="884682" lvl="2" indent="-171450">
              <a:buFont typeface="Arial" panose="020B0604020202020204" pitchFamily="34" charset="0"/>
              <a:buChar char="•"/>
            </a:pPr>
            <a:r>
              <a:rPr lang="en-US" dirty="0"/>
              <a:t>Like Corinth, authorities note peacefulness and hint at a ‘quietness’ of church’s opposition to social ills (19:35-41)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6560B-F062-4250-8C5A-05182581C7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67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Christians strive to live quietly and peaceably even within an ungodly society.</a:t>
            </a:r>
          </a:p>
          <a:p>
            <a:pPr marL="528066" lvl="1" indent="-171450">
              <a:buFont typeface="Arial" panose="020B0604020202020204" pitchFamily="34" charset="0"/>
              <a:buChar char="•"/>
            </a:pPr>
            <a:r>
              <a:rPr lang="en-US" dirty="0"/>
              <a:t>Paul avoided socio-political conflict when possible even for the Kingdom’s sake (20:1)</a:t>
            </a:r>
          </a:p>
          <a:p>
            <a:pPr marL="528066" lvl="1" indent="-171450">
              <a:buFont typeface="Arial" panose="020B0604020202020204" pitchFamily="34" charset="0"/>
              <a:buChar char="•"/>
            </a:pPr>
            <a:r>
              <a:rPr lang="en-US" dirty="0"/>
              <a:t>Paul recounts his own “quiet and peaceable” life of ministry in Ephesus (20:17-35)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6560B-F062-4250-8C5A-05182581C7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20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Christians show respect (as much as possible) to social and political structures and leadership.</a:t>
            </a:r>
          </a:p>
          <a:p>
            <a:pPr marL="528066" lvl="1" indent="-171450">
              <a:buFont typeface="Arial" panose="020B0604020202020204" pitchFamily="34" charset="0"/>
              <a:buChar char="•"/>
            </a:pPr>
            <a:r>
              <a:rPr lang="en-US" dirty="0"/>
              <a:t>Paul tried to appease social norms of feasts, vows, etc. (21:20-26)</a:t>
            </a:r>
          </a:p>
          <a:p>
            <a:pPr marL="528066" lvl="1" indent="-171450">
              <a:buFont typeface="Arial" panose="020B0604020202020204" pitchFamily="34" charset="0"/>
              <a:buChar char="•"/>
            </a:pPr>
            <a:r>
              <a:rPr lang="en-US" dirty="0"/>
              <a:t>Paul uses very respectful language to some less than honorable leaders (21:37; 23:1-5; 24:10-11; 26:1-3)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6560B-F062-4250-8C5A-05182581C7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8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Christians individually leverage present social and political circumstances to promote the Gospel of the Kingdom.</a:t>
            </a:r>
          </a:p>
          <a:p>
            <a:pPr marL="528066" lvl="1" indent="-171450">
              <a:buFont typeface="Arial" panose="020B0604020202020204" pitchFamily="34" charset="0"/>
              <a:buChar char="•"/>
            </a:pPr>
            <a:r>
              <a:rPr lang="en-US" dirty="0"/>
              <a:t>Paul frequented synagogues, prayer meetings, Areopagus, etc. which were religious (not political) centers where he engaged people about the Gospel (not political policy).</a:t>
            </a:r>
          </a:p>
          <a:p>
            <a:pPr marL="528066" lvl="1" indent="-171450">
              <a:buFont typeface="Arial" panose="020B0604020202020204" pitchFamily="34" charset="0"/>
              <a:buChar char="•"/>
            </a:pPr>
            <a:r>
              <a:rPr lang="en-US" dirty="0"/>
              <a:t>Taught Gospel / faith to proconsul rather than talking policy (13:1-12)</a:t>
            </a:r>
          </a:p>
          <a:p>
            <a:pPr marL="528066" lvl="1" indent="-171450">
              <a:buFont typeface="Arial" panose="020B0604020202020204" pitchFamily="34" charset="0"/>
              <a:buChar char="•"/>
            </a:pPr>
            <a:r>
              <a:rPr lang="en-US" dirty="0"/>
              <a:t>Reputation vindicated in Philippi b/c they were Romans (16:35-40)</a:t>
            </a:r>
          </a:p>
          <a:p>
            <a:pPr marL="528066" lvl="1" indent="-171450">
              <a:buFont typeface="Arial" panose="020B0604020202020204" pitchFamily="34" charset="0"/>
              <a:buChar char="•"/>
            </a:pPr>
            <a:r>
              <a:rPr lang="en-US" dirty="0"/>
              <a:t>Ministry in Tyrannus’ school in Ephesus (19:8-10)</a:t>
            </a:r>
          </a:p>
          <a:p>
            <a:pPr marL="528066" lvl="1" indent="-171450">
              <a:buFont typeface="Arial" panose="020B0604020202020204" pitchFamily="34" charset="0"/>
              <a:buChar char="•"/>
            </a:pPr>
            <a:r>
              <a:rPr lang="en-US" dirty="0"/>
              <a:t>Paul used his citizenship and knowledge of socio-political environments to gain greater opportunity with political leaders…to preach the Gospel to them! (21:37-40; 22:23-29; 23:6-11)</a:t>
            </a:r>
          </a:p>
          <a:p>
            <a:pPr marL="528066" lvl="1" indent="-171450">
              <a:buFont typeface="Arial" panose="020B0604020202020204" pitchFamily="34" charset="0"/>
              <a:buChar char="•"/>
            </a:pPr>
            <a:r>
              <a:rPr lang="en-US" dirty="0"/>
              <a:t>Paul was in Rome 2 years constantly preaching the Kingdom (28:17-31)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6560B-F062-4250-8C5A-05182581C7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9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508001"/>
            <a:ext cx="6507167" cy="2667000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238500"/>
            <a:ext cx="6507167" cy="1587500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0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3944054"/>
            <a:ext cx="742950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776760"/>
            <a:ext cx="6169458" cy="263748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4416336"/>
            <a:ext cx="7429500" cy="41142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9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08001"/>
            <a:ext cx="7429499" cy="2603499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619500"/>
            <a:ext cx="7429500" cy="12065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2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655687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286000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508001"/>
            <a:ext cx="6972299" cy="22859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794000"/>
            <a:ext cx="6629402" cy="3175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619500"/>
            <a:ext cx="7429500" cy="12065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38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2757151"/>
            <a:ext cx="7429500" cy="12240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981151"/>
            <a:ext cx="7429501" cy="7170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5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655687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286000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508001"/>
            <a:ext cx="6972299" cy="22859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238500"/>
            <a:ext cx="7429500" cy="74083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979333"/>
            <a:ext cx="7429500" cy="8466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73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08001"/>
            <a:ext cx="7429499" cy="22859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2921000"/>
            <a:ext cx="7429500" cy="6985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619500"/>
            <a:ext cx="7429500" cy="12065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6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0" y="508000"/>
            <a:ext cx="7429499" cy="1587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73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508000"/>
            <a:ext cx="1657886" cy="4318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508000"/>
            <a:ext cx="5657850" cy="43180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7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2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2757151"/>
            <a:ext cx="6515100" cy="1224000"/>
          </a:xfrm>
        </p:spPr>
        <p:txBody>
          <a:bodyPr anchor="b"/>
          <a:lstStyle>
            <a:lvl1pPr algn="r">
              <a:defRPr sz="3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59" y="3981151"/>
            <a:ext cx="6515101" cy="7170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222500"/>
            <a:ext cx="3657600" cy="260350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222500"/>
            <a:ext cx="3657600" cy="26035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1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2215444"/>
            <a:ext cx="3441698" cy="480218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2702719"/>
            <a:ext cx="3657600" cy="2123281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222500"/>
            <a:ext cx="3453210" cy="480218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2702719"/>
            <a:ext cx="3657601" cy="2123281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5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56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8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333500"/>
            <a:ext cx="2661841" cy="11430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59" y="508001"/>
            <a:ext cx="4457701" cy="4318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476500"/>
            <a:ext cx="2661841" cy="1524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1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333500"/>
            <a:ext cx="4000501" cy="11430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0" y="-15240"/>
            <a:ext cx="2457449" cy="575310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476500"/>
            <a:ext cx="4000501" cy="15240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09" y="4902730"/>
            <a:ext cx="685800" cy="304271"/>
          </a:xfrm>
        </p:spPr>
        <p:txBody>
          <a:bodyPr/>
          <a:lstStyle/>
          <a:p>
            <a:fld id="{CEFED72B-0ACD-4FC1-8F00-029F54EAB09F}" type="datetimeFigureOut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4902730"/>
            <a:ext cx="3829050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0" y="4902730"/>
            <a:ext cx="241925" cy="304271"/>
          </a:xfrm>
        </p:spPr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5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508000"/>
            <a:ext cx="7429499" cy="158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22500"/>
            <a:ext cx="7429499" cy="2603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4902730"/>
            <a:ext cx="120015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EFED72B-0ACD-4FC1-8F00-029F54EAB09F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902730"/>
            <a:ext cx="565785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4902730"/>
            <a:ext cx="41337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4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15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135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105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105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9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9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9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9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9661" y="1784361"/>
            <a:ext cx="7764678" cy="17851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002060"/>
                </a:solidFill>
                <a:effectLst>
                  <a:outerShdw blurRad="1270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God’s Kingdom </a:t>
            </a:r>
          </a:p>
          <a:p>
            <a:pPr algn="ctr"/>
            <a:r>
              <a:rPr lang="en-US" sz="5500" b="1" dirty="0">
                <a:solidFill>
                  <a:srgbClr val="002060"/>
                </a:solidFill>
                <a:effectLst>
                  <a:outerShdw blurRad="1270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among the Nations</a:t>
            </a:r>
          </a:p>
        </p:txBody>
      </p:sp>
    </p:spTree>
    <p:extLst>
      <p:ext uri="{BB962C8B-B14F-4D97-AF65-F5344CB8AC3E}">
        <p14:creationId xmlns:p14="http://schemas.microsoft.com/office/powerpoint/2010/main" val="3596219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42504"/>
            <a:ext cx="8585860" cy="543889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Christians hold to the Gospel—Christ raised and reigning—as their ‘platform’</a:t>
            </a:r>
          </a:p>
          <a:p>
            <a:pPr lvl="1"/>
            <a:r>
              <a:rPr lang="en-US" dirty="0"/>
              <a:t>Prayer of the disciples after government oppression in </a:t>
            </a:r>
            <a:r>
              <a:rPr lang="en-US" dirty="0" err="1"/>
              <a:t>ch</a:t>
            </a:r>
            <a:r>
              <a:rPr lang="en-US" dirty="0"/>
              <a:t> 4 points back to Psalm 2  Kingdom Gospel prophecy</a:t>
            </a:r>
          </a:p>
          <a:p>
            <a:pPr lvl="1"/>
            <a:r>
              <a:rPr lang="en-US" dirty="0"/>
              <a:t>Athens (17:18b), Ephesus (19:8)</a:t>
            </a:r>
          </a:p>
          <a:p>
            <a:pPr lvl="1"/>
            <a:r>
              <a:rPr lang="en-US" dirty="0"/>
              <a:t>Focus on the supernatural and </a:t>
            </a:r>
            <a:r>
              <a:rPr lang="en-US" dirty="0" err="1"/>
              <a:t>supernational</a:t>
            </a:r>
            <a:r>
              <a:rPr lang="en-US" dirty="0"/>
              <a:t> elements of the Gospel. (17:24-28)</a:t>
            </a:r>
          </a:p>
          <a:p>
            <a:pPr lvl="1"/>
            <a:r>
              <a:rPr lang="en-US" dirty="0"/>
              <a:t>Paul rejects apparent opportunity to align with political powers (24:24-27)</a:t>
            </a:r>
          </a:p>
          <a:p>
            <a:r>
              <a:rPr lang="en-US" b="1" dirty="0"/>
              <a:t>Christians did not aim for worldly socio-political revolution (even when receiving injustice).</a:t>
            </a:r>
          </a:p>
          <a:p>
            <a:pPr lvl="1"/>
            <a:r>
              <a:rPr lang="en-US" dirty="0"/>
              <a:t>Thessalonica – Experience at Jason’s house (17:1-4)</a:t>
            </a:r>
          </a:p>
          <a:p>
            <a:pPr lvl="1"/>
            <a:r>
              <a:rPr lang="en-US" dirty="0"/>
              <a:t>Corinth – Authorities note peacefulness (18:12-17)</a:t>
            </a:r>
          </a:p>
          <a:p>
            <a:pPr lvl="1"/>
            <a:r>
              <a:rPr lang="en-US" dirty="0"/>
              <a:t>Ephesus</a:t>
            </a:r>
          </a:p>
          <a:p>
            <a:pPr lvl="2"/>
            <a:r>
              <a:rPr lang="en-US" dirty="0"/>
              <a:t>Social change created as secondary result, not primary goal of the Kingdom’s influence on the world (19:11-20, 23-27)</a:t>
            </a:r>
          </a:p>
          <a:p>
            <a:pPr lvl="2"/>
            <a:r>
              <a:rPr lang="en-US" dirty="0"/>
              <a:t>Like Corinth, authorities note peacefulness and hint at a ‘quietness’ of church’s opposition to social ills (19:35-41)</a:t>
            </a:r>
          </a:p>
          <a:p>
            <a:r>
              <a:rPr lang="en-US" b="1" dirty="0"/>
              <a:t>Christians strive to live quietly and peaceably even within an ungodly society.</a:t>
            </a:r>
          </a:p>
          <a:p>
            <a:pPr lvl="1"/>
            <a:r>
              <a:rPr lang="en-US" dirty="0"/>
              <a:t>Paul avoided socio-political conflict when possible even for the Kingdom’s sake (20:1)</a:t>
            </a:r>
          </a:p>
          <a:p>
            <a:pPr lvl="1"/>
            <a:r>
              <a:rPr lang="en-US" dirty="0"/>
              <a:t>Paul recounts his own “quiet and peaceable” life of ministry in Ephesus (20:17-35)</a:t>
            </a:r>
          </a:p>
          <a:p>
            <a:r>
              <a:rPr lang="en-US" b="1" dirty="0"/>
              <a:t>Christians show respect (as much as possible) to social and political structures and leadership.</a:t>
            </a:r>
          </a:p>
          <a:p>
            <a:pPr lvl="1"/>
            <a:r>
              <a:rPr lang="en-US" dirty="0"/>
              <a:t>Paul tried to appease social norms of feasts, vows, etc. (21:20-26)</a:t>
            </a:r>
          </a:p>
          <a:p>
            <a:pPr lvl="1"/>
            <a:r>
              <a:rPr lang="en-US" dirty="0"/>
              <a:t>Paul uses very respectful language to some less than honorable leaders (21:37; 23:1-5; 24:10-11; 26:1-3)</a:t>
            </a:r>
          </a:p>
          <a:p>
            <a:r>
              <a:rPr lang="en-US" b="1" dirty="0"/>
              <a:t>Christians individually leverage present social and political circumstances to promote the Gospel of the Kingdom.</a:t>
            </a:r>
          </a:p>
          <a:p>
            <a:pPr lvl="1"/>
            <a:r>
              <a:rPr lang="en-US" dirty="0"/>
              <a:t>Paul frequented synagogues, prayer meetings, Areopagus, etc. which were religious (not political) centers where he engaged people about the Gospel (not political policy).</a:t>
            </a:r>
          </a:p>
          <a:p>
            <a:pPr lvl="1"/>
            <a:r>
              <a:rPr lang="en-US" dirty="0"/>
              <a:t>Taught Gospel / faith to proconsul rather than talking policy (13:1-12)</a:t>
            </a:r>
          </a:p>
          <a:p>
            <a:pPr lvl="1"/>
            <a:r>
              <a:rPr lang="en-US" dirty="0"/>
              <a:t>Reputation vindicated in Philippi b/c they were Romans (16:35-40)</a:t>
            </a:r>
          </a:p>
          <a:p>
            <a:pPr lvl="1"/>
            <a:r>
              <a:rPr lang="en-US" dirty="0"/>
              <a:t>Ministry in </a:t>
            </a:r>
            <a:r>
              <a:rPr lang="en-US" dirty="0" err="1"/>
              <a:t>Tyrannus</a:t>
            </a:r>
            <a:r>
              <a:rPr lang="en-US" dirty="0"/>
              <a:t>’ school in Ephesus (19:8-10)</a:t>
            </a:r>
          </a:p>
          <a:p>
            <a:pPr lvl="1"/>
            <a:r>
              <a:rPr lang="en-US" dirty="0"/>
              <a:t>Paul used his citizenship and knowledge of socio-political environments to gain greater opportunity with political leaders…to preach the Gospel to them! (21:37-40; 22:23-29; 23:6-11)</a:t>
            </a:r>
          </a:p>
          <a:p>
            <a:pPr lvl="1"/>
            <a:r>
              <a:rPr lang="en-US" dirty="0"/>
              <a:t>Paul was in Rome 2 years constantly preaching the Kingdom (28:17-31)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56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5101" y="4001988"/>
            <a:ext cx="4987637" cy="116378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Deep Faith in the Gospel </a:t>
            </a:r>
          </a:p>
          <a:p>
            <a:pPr algn="ctr"/>
            <a:r>
              <a:rPr lang="en-US" sz="2400" b="1" dirty="0"/>
              <a:t>of Christ &amp; Kingdom</a:t>
            </a:r>
          </a:p>
        </p:txBody>
      </p:sp>
      <p:sp>
        <p:nvSpPr>
          <p:cNvPr id="5" name="Rectangle 4"/>
          <p:cNvSpPr/>
          <p:nvPr/>
        </p:nvSpPr>
        <p:spPr>
          <a:xfrm>
            <a:off x="3942607" y="2933208"/>
            <a:ext cx="2196935" cy="100940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Spiritual Revolution </a:t>
            </a:r>
          </a:p>
          <a:p>
            <a:pPr algn="ctr"/>
            <a:r>
              <a:rPr lang="en-US" sz="2000" b="1" dirty="0"/>
              <a:t>(Not Social)</a:t>
            </a:r>
          </a:p>
        </p:txBody>
      </p:sp>
      <p:sp>
        <p:nvSpPr>
          <p:cNvPr id="6" name="Rectangle 5"/>
          <p:cNvSpPr/>
          <p:nvPr/>
        </p:nvSpPr>
        <p:spPr>
          <a:xfrm>
            <a:off x="6198919" y="2933207"/>
            <a:ext cx="2232563" cy="100940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Quiet &amp; Peaceable Lifestyle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4530" y="1864427"/>
            <a:ext cx="1246909" cy="10094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Honor God</a:t>
            </a:r>
          </a:p>
        </p:txBody>
      </p:sp>
      <p:sp>
        <p:nvSpPr>
          <p:cNvPr id="9" name="Rectangle 8"/>
          <p:cNvSpPr/>
          <p:nvPr/>
        </p:nvSpPr>
        <p:spPr>
          <a:xfrm>
            <a:off x="4172756" y="1864425"/>
            <a:ext cx="1444274" cy="10094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Honor All People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58940" y="1864429"/>
            <a:ext cx="1347933" cy="10094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Honor Authorities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90941" y="795644"/>
            <a:ext cx="2794715" cy="100940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Promotion of Gospel Message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7819" y="795644"/>
            <a:ext cx="373478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600" b="1" dirty="0"/>
              <a:t>Christians hold to the Gospel as their ‘platform’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b="1" dirty="0"/>
              <a:t>Christians do not aim for worldly socio-political revolution.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b="1" dirty="0"/>
              <a:t>Christians strive to live quietly and peaceably.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b="1" dirty="0"/>
              <a:t>Christians show respect (as much as possible) to social and political structures and leadership.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b="1" dirty="0"/>
              <a:t>Christians individually leverage present social and political circumstances to promote the Gospel of the Kingdom.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73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5101" y="4001988"/>
            <a:ext cx="4987637" cy="116378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Deep Faith in the Gospel of Christ &amp; Kingdom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4653" y="1454891"/>
            <a:ext cx="36009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Christians hold to the Gospel as their ‘platform’.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012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5101" y="4001988"/>
            <a:ext cx="4987637" cy="116378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Deep Faith in the Gospel of Christ &amp; Kingdom</a:t>
            </a:r>
          </a:p>
        </p:txBody>
      </p:sp>
      <p:sp>
        <p:nvSpPr>
          <p:cNvPr id="5" name="Rectangle 4"/>
          <p:cNvSpPr/>
          <p:nvPr/>
        </p:nvSpPr>
        <p:spPr>
          <a:xfrm>
            <a:off x="3942607" y="2933208"/>
            <a:ext cx="2196935" cy="100940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Spiritual Revolution </a:t>
            </a:r>
          </a:p>
          <a:p>
            <a:pPr algn="ctr"/>
            <a:r>
              <a:rPr lang="en-US" sz="2000" b="1" dirty="0"/>
              <a:t>(Not Social)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7049" y="1439588"/>
            <a:ext cx="37347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Christians do not aim for worldly socio-political revolution.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49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5101" y="4001988"/>
            <a:ext cx="4987637" cy="116378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Deep Faith in the Gospel of Christ &amp; Kingdom</a:t>
            </a:r>
          </a:p>
        </p:txBody>
      </p:sp>
      <p:sp>
        <p:nvSpPr>
          <p:cNvPr id="5" name="Rectangle 4"/>
          <p:cNvSpPr/>
          <p:nvPr/>
        </p:nvSpPr>
        <p:spPr>
          <a:xfrm>
            <a:off x="3942607" y="2933208"/>
            <a:ext cx="2196935" cy="100940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Spiritual Revolution </a:t>
            </a:r>
          </a:p>
          <a:p>
            <a:pPr algn="ctr"/>
            <a:r>
              <a:rPr lang="en-US" sz="2000" b="1" dirty="0"/>
              <a:t>(Not Social)</a:t>
            </a:r>
          </a:p>
        </p:txBody>
      </p:sp>
      <p:sp>
        <p:nvSpPr>
          <p:cNvPr id="6" name="Rectangle 5"/>
          <p:cNvSpPr/>
          <p:nvPr/>
        </p:nvSpPr>
        <p:spPr>
          <a:xfrm>
            <a:off x="6198919" y="2933207"/>
            <a:ext cx="2232563" cy="100940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Quiet &amp; Peaceable Lifestyle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7049" y="1439588"/>
            <a:ext cx="37347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Christians strive to live quietly and peaceably in society.</a:t>
            </a:r>
          </a:p>
        </p:txBody>
      </p:sp>
    </p:spTree>
    <p:extLst>
      <p:ext uri="{BB962C8B-B14F-4D97-AF65-F5344CB8AC3E}">
        <p14:creationId xmlns:p14="http://schemas.microsoft.com/office/powerpoint/2010/main" val="307362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5101" y="4001988"/>
            <a:ext cx="4987637" cy="116378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Deep Faith in the Gospel of Christ &amp; Kingdom</a:t>
            </a:r>
          </a:p>
        </p:txBody>
      </p:sp>
      <p:sp>
        <p:nvSpPr>
          <p:cNvPr id="5" name="Rectangle 4"/>
          <p:cNvSpPr/>
          <p:nvPr/>
        </p:nvSpPr>
        <p:spPr>
          <a:xfrm>
            <a:off x="3942607" y="2933208"/>
            <a:ext cx="2196935" cy="100940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Spiritual Revolution </a:t>
            </a:r>
          </a:p>
          <a:p>
            <a:pPr algn="ctr"/>
            <a:r>
              <a:rPr lang="en-US" sz="2000" b="1" dirty="0"/>
              <a:t>(Not Social)</a:t>
            </a:r>
          </a:p>
        </p:txBody>
      </p:sp>
      <p:sp>
        <p:nvSpPr>
          <p:cNvPr id="6" name="Rectangle 5"/>
          <p:cNvSpPr/>
          <p:nvPr/>
        </p:nvSpPr>
        <p:spPr>
          <a:xfrm>
            <a:off x="6198919" y="2933207"/>
            <a:ext cx="2232563" cy="100940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Quiet &amp; Peaceable Lifestyle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4530" y="1864427"/>
            <a:ext cx="1246909" cy="1009403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Honor God</a:t>
            </a:r>
          </a:p>
        </p:txBody>
      </p:sp>
      <p:sp>
        <p:nvSpPr>
          <p:cNvPr id="9" name="Rectangle 8"/>
          <p:cNvSpPr/>
          <p:nvPr/>
        </p:nvSpPr>
        <p:spPr>
          <a:xfrm>
            <a:off x="4172756" y="1864425"/>
            <a:ext cx="1444274" cy="1009403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Honor All People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58940" y="1864429"/>
            <a:ext cx="1347933" cy="1009403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Honor Authorities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7968" y="951583"/>
            <a:ext cx="373478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Christians give respect to God, their neighbors, and (as much as possible) to social and political structures and leadership.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49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5101" y="4001988"/>
            <a:ext cx="4987637" cy="116378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Deep </a:t>
            </a:r>
            <a:r>
              <a:rPr lang="es-ES" sz="2400" b="1" dirty="0" err="1"/>
              <a:t>Faith</a:t>
            </a:r>
            <a:r>
              <a:rPr lang="es-ES" sz="2400" b="1" dirty="0"/>
              <a:t> in </a:t>
            </a:r>
            <a:r>
              <a:rPr lang="es-ES" sz="2400" b="1" dirty="0" err="1"/>
              <a:t>the</a:t>
            </a:r>
            <a:r>
              <a:rPr lang="es-ES" sz="2400" b="1" dirty="0"/>
              <a:t> </a:t>
            </a:r>
            <a:r>
              <a:rPr lang="es-ES" sz="2400" b="1" dirty="0" err="1"/>
              <a:t>Gospel</a:t>
            </a:r>
            <a:r>
              <a:rPr lang="es-ES" sz="2400" b="1" dirty="0"/>
              <a:t> of</a:t>
            </a:r>
          </a:p>
          <a:p>
            <a:pPr algn="ctr"/>
            <a:r>
              <a:rPr lang="en-US" sz="2400" b="1" dirty="0"/>
              <a:t>Christ &amp; Kingdom</a:t>
            </a:r>
          </a:p>
        </p:txBody>
      </p:sp>
      <p:sp>
        <p:nvSpPr>
          <p:cNvPr id="5" name="Rectangle 4"/>
          <p:cNvSpPr/>
          <p:nvPr/>
        </p:nvSpPr>
        <p:spPr>
          <a:xfrm>
            <a:off x="3942607" y="2933208"/>
            <a:ext cx="2196935" cy="100940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Spiritual Revolution </a:t>
            </a:r>
          </a:p>
          <a:p>
            <a:pPr algn="ctr"/>
            <a:r>
              <a:rPr lang="en-US" sz="2000" b="1" dirty="0"/>
              <a:t>(Not Social)</a:t>
            </a:r>
          </a:p>
        </p:txBody>
      </p:sp>
      <p:sp>
        <p:nvSpPr>
          <p:cNvPr id="6" name="Rectangle 5"/>
          <p:cNvSpPr/>
          <p:nvPr/>
        </p:nvSpPr>
        <p:spPr>
          <a:xfrm>
            <a:off x="6198919" y="2933207"/>
            <a:ext cx="2232563" cy="100940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Quiet &amp; Peaceable Lifestyle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4530" y="1864427"/>
            <a:ext cx="1246909" cy="1009403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Honor God</a:t>
            </a:r>
          </a:p>
        </p:txBody>
      </p:sp>
      <p:sp>
        <p:nvSpPr>
          <p:cNvPr id="9" name="Rectangle 8"/>
          <p:cNvSpPr/>
          <p:nvPr/>
        </p:nvSpPr>
        <p:spPr>
          <a:xfrm>
            <a:off x="4172756" y="1864425"/>
            <a:ext cx="1444274" cy="1009403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Honor All People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58940" y="1864429"/>
            <a:ext cx="1347933" cy="1009403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Honor Authorities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90941" y="795644"/>
            <a:ext cx="2794715" cy="100940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Promotion of Gospel Message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8280" y="1495787"/>
            <a:ext cx="373478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Christians utilize their circumstances in the world to promote the Gospel of the Kingdom.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4723</TotalTime>
  <Words>1003</Words>
  <Application>Microsoft Macintosh PowerPoint</Application>
  <PresentationFormat>On-screen Show (16:10)</PresentationFormat>
  <Paragraphs>103</Paragraphs>
  <Slides>8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Century Gothic</vt:lpstr>
      <vt:lpstr>Calibri</vt:lpstr>
      <vt:lpstr>Arial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BenHall</dc:creator>
  <cp:lastModifiedBy>Ben Hall</cp:lastModifiedBy>
  <cp:revision>367</cp:revision>
  <dcterms:created xsi:type="dcterms:W3CDTF">2016-03-04T22:06:47Z</dcterms:created>
  <dcterms:modified xsi:type="dcterms:W3CDTF">2019-04-24T21:21:00Z</dcterms:modified>
</cp:coreProperties>
</file>