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6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2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5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5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5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0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5614-8C69-45FD-A806-E5299D4C3978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C097D-4359-4386-B19B-08CE37ED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3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1" y="0"/>
            <a:ext cx="6022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Pressing on to 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551099" y="1574581"/>
            <a:ext cx="8041802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January – 	God’s Interest In Our Perfection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February – 	Beware of Dogs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March – 	Counting Gain As Loss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April – 	Comprehending Righteousness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May – 	Knowing Him and His Power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June – 	Having Fellowship in His Suffering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July – 		The Humility to Press 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August – 	Forgetting and Reaching Forward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September – 	The Prize of the Upward Call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October – 	God Will Reveal That to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November – 	Discerning Right Patterns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December – 	A Heavenly Citizen In A Humble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3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“As many as are perfect, have this attitude…” </a:t>
            </a:r>
            <a:r>
              <a:rPr kumimoji="0" lang="en-US" sz="1800" b="0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(Philippians 3:15)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894C39-8881-4F86-B4C7-AA9453B5A421}"/>
              </a:ext>
            </a:extLst>
          </p:cNvPr>
          <p:cNvSpPr txBox="1"/>
          <p:nvPr/>
        </p:nvSpPr>
        <p:spPr>
          <a:xfrm>
            <a:off x="5570483" y="6367291"/>
            <a:ext cx="3128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* Lessons from Philippians 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18697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1" y="0"/>
            <a:ext cx="5867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small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Counting Gain As Loss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199701" y="1583199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Maturing people understand what “GAIN” means.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3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“As many as are perfect, have this attitude…” </a:t>
            </a:r>
            <a:r>
              <a:rPr kumimoji="0" lang="en-US" sz="1800" b="0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(Philippians 3:15)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5DBB0-505D-4441-997A-EDA169A4AC5F}"/>
              </a:ext>
            </a:extLst>
          </p:cNvPr>
          <p:cNvSpPr txBox="1"/>
          <p:nvPr/>
        </p:nvSpPr>
        <p:spPr>
          <a:xfrm>
            <a:off x="199701" y="3835245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Maturing people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count gain as “LOSS” and “DUNG”.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C0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E2EEA5-A506-4D11-93CB-24B1F265A959}"/>
              </a:ext>
            </a:extLst>
          </p:cNvPr>
          <p:cNvSpPr txBox="1"/>
          <p:nvPr/>
        </p:nvSpPr>
        <p:spPr>
          <a:xfrm>
            <a:off x="199701" y="4907841"/>
            <a:ext cx="895481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Maturing people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know where “CONFIDENCE” is found.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C0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8D620B-388C-499E-9096-F74D7CE21914}"/>
              </a:ext>
            </a:extLst>
          </p:cNvPr>
          <p:cNvSpPr txBox="1"/>
          <p:nvPr/>
        </p:nvSpPr>
        <p:spPr>
          <a:xfrm>
            <a:off x="199701" y="2761772"/>
            <a:ext cx="863950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Maturing people know how to “COUNT” gain.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C0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3084AB-EBD4-4F68-90B3-FE1B27DCDC44}"/>
              </a:ext>
            </a:extLst>
          </p:cNvPr>
          <p:cNvSpPr txBox="1"/>
          <p:nvPr/>
        </p:nvSpPr>
        <p:spPr>
          <a:xfrm>
            <a:off x="430926" y="2161457"/>
            <a:ext cx="6358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“Advantages” in Life and “Material Possessions”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4BD35F-EC98-4C53-B47B-C42DAA6584A2}"/>
              </a:ext>
            </a:extLst>
          </p:cNvPr>
          <p:cNvSpPr txBox="1"/>
          <p:nvPr/>
        </p:nvSpPr>
        <p:spPr>
          <a:xfrm>
            <a:off x="6749075" y="2178322"/>
            <a:ext cx="1963999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Phl</a:t>
            </a:r>
            <a:r>
              <a:rPr lang="en-US" dirty="0">
                <a:solidFill>
                  <a:schemeClr val="bg1"/>
                </a:solidFill>
              </a:rPr>
              <a:t>. 1:21 / Tit. 1:11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D7D5EB-5447-478A-8C26-0EC511702B84}"/>
              </a:ext>
            </a:extLst>
          </p:cNvPr>
          <p:cNvSpPr txBox="1"/>
          <p:nvPr/>
        </p:nvSpPr>
        <p:spPr>
          <a:xfrm>
            <a:off x="0" y="3360460"/>
            <a:ext cx="678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“Consider”, “Go Before”, “Leader”, “Ruler”, “Regard”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B7C546-D8BE-41C8-9A2B-83B0ED2DD5C3}"/>
              </a:ext>
            </a:extLst>
          </p:cNvPr>
          <p:cNvSpPr txBox="1"/>
          <p:nvPr/>
        </p:nvSpPr>
        <p:spPr>
          <a:xfrm>
            <a:off x="6749075" y="3377325"/>
            <a:ext cx="2118913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Matt. 2:6 / </a:t>
            </a:r>
            <a:r>
              <a:rPr lang="en-US" dirty="0" err="1">
                <a:solidFill>
                  <a:schemeClr val="bg1"/>
                </a:solidFill>
              </a:rPr>
              <a:t>Phl</a:t>
            </a:r>
            <a:r>
              <a:rPr lang="en-US" dirty="0">
                <a:solidFill>
                  <a:schemeClr val="bg1"/>
                </a:solidFill>
              </a:rPr>
              <a:t>. 2:3,6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12D326-11CA-4DBC-AFC7-CC57F749BB09}"/>
              </a:ext>
            </a:extLst>
          </p:cNvPr>
          <p:cNvSpPr txBox="1"/>
          <p:nvPr/>
        </p:nvSpPr>
        <p:spPr>
          <a:xfrm>
            <a:off x="197511" y="4402620"/>
            <a:ext cx="659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Loss as in the depths of the sea. Dung = “</a:t>
            </a:r>
            <a:r>
              <a:rPr lang="en-US" sz="2400" dirty="0" err="1">
                <a:solidFill>
                  <a:schemeClr val="bg1"/>
                </a:solidFill>
                <a:latin typeface="Berlin Sans FB" panose="020E0602020502020306" pitchFamily="34" charset="0"/>
              </a:rPr>
              <a:t>Skybalon</a:t>
            </a: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183EBA-5C6D-47FB-860D-41D1A8B5BFAD}"/>
              </a:ext>
            </a:extLst>
          </p:cNvPr>
          <p:cNvSpPr txBox="1"/>
          <p:nvPr/>
        </p:nvSpPr>
        <p:spPr>
          <a:xfrm>
            <a:off x="6749075" y="4419485"/>
            <a:ext cx="151035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Acts 27: 10,21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9C0CF6-1457-4D0A-A733-AEF056B92836}"/>
              </a:ext>
            </a:extLst>
          </p:cNvPr>
          <p:cNvSpPr txBox="1"/>
          <p:nvPr/>
        </p:nvSpPr>
        <p:spPr>
          <a:xfrm>
            <a:off x="430926" y="5518772"/>
            <a:ext cx="6358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“Convinced”, “Persuaded”, “Trust”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4E0303-1ABE-4261-8EA5-1D415E1F077F}"/>
              </a:ext>
            </a:extLst>
          </p:cNvPr>
          <p:cNvSpPr txBox="1"/>
          <p:nvPr/>
        </p:nvSpPr>
        <p:spPr>
          <a:xfrm>
            <a:off x="6444276" y="5535637"/>
            <a:ext cx="2565126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Lk. 16:31, 18:9 / </a:t>
            </a:r>
            <a:r>
              <a:rPr lang="en-US" dirty="0" err="1">
                <a:solidFill>
                  <a:schemeClr val="bg1"/>
                </a:solidFill>
              </a:rPr>
              <a:t>Phl</a:t>
            </a:r>
            <a:r>
              <a:rPr lang="en-US" dirty="0">
                <a:solidFill>
                  <a:schemeClr val="bg1"/>
                </a:solidFill>
              </a:rPr>
              <a:t>. 2:24</a:t>
            </a:r>
          </a:p>
        </p:txBody>
      </p:sp>
    </p:spTree>
    <p:extLst>
      <p:ext uri="{BB962C8B-B14F-4D97-AF65-F5344CB8AC3E}">
        <p14:creationId xmlns:p14="http://schemas.microsoft.com/office/powerpoint/2010/main" val="19338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2" grpId="0"/>
      <p:bldP spid="7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1" y="0"/>
            <a:ext cx="58977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4400" cap="small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Counting Gain As Loss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0" y="1204839"/>
            <a:ext cx="9144000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Paul’s list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of “GAIN”: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3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“As many as are perfect, have this attitude…” </a:t>
            </a:r>
            <a:r>
              <a:rPr kumimoji="0" lang="en-US" sz="1800" b="0" i="0" u="none" strike="noStrike" kern="1200" cap="none" spc="0" normalizeH="0" baseline="0" noProof="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(Philippians 3:15)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				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27C95-E565-4198-965E-82389B4DCDCD}"/>
              </a:ext>
            </a:extLst>
          </p:cNvPr>
          <p:cNvSpPr txBox="1"/>
          <p:nvPr/>
        </p:nvSpPr>
        <p:spPr>
          <a:xfrm>
            <a:off x="325821" y="1756629"/>
            <a:ext cx="3909848" cy="2677656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Circumcised</a:t>
            </a: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8</a:t>
            </a:r>
            <a:r>
              <a:rPr kumimoji="0" lang="en-US" sz="2400" b="0" i="0" u="none" strike="noStrike" kern="0" cap="none" spc="0" normalizeH="0" baseline="3000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th</a:t>
            </a: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Day: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Nation of Israel: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Tribe of Benjamin: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Hebrew of Hebrews: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Law – A Pharisee: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Zeal – Persecutor: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Righteousness - Blameless</a:t>
            </a:r>
            <a:endParaRPr kumimoji="0" lang="en-US" sz="24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99A245-FA5B-459B-9A55-EB309E940C0E}"/>
              </a:ext>
            </a:extLst>
          </p:cNvPr>
          <p:cNvSpPr txBox="1"/>
          <p:nvPr/>
        </p:nvSpPr>
        <p:spPr>
          <a:xfrm>
            <a:off x="4704704" y="1728059"/>
            <a:ext cx="4260622" cy="2677656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Devout Parents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Blessed Heritage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Coveted Tribe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Rare Privilege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Knowledgeable, Educated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Energetic, Courageous, Active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Devoted, Committed </a:t>
            </a:r>
            <a:endParaRPr kumimoji="0" lang="en-US" sz="24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640931-5137-4FC2-B448-1F9DC9DE951C}"/>
              </a:ext>
            </a:extLst>
          </p:cNvPr>
          <p:cNvSpPr txBox="1"/>
          <p:nvPr/>
        </p:nvSpPr>
        <p:spPr>
          <a:xfrm>
            <a:off x="924911" y="5885492"/>
            <a:ext cx="3626069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Jesus Taught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This: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EBD5D7-A1FB-44E3-B19B-8E18668D2AB5}"/>
              </a:ext>
            </a:extLst>
          </p:cNvPr>
          <p:cNvSpPr txBox="1"/>
          <p:nvPr/>
        </p:nvSpPr>
        <p:spPr>
          <a:xfrm>
            <a:off x="4704702" y="5898548"/>
            <a:ext cx="4187049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True Disciples Lived</a:t>
            </a:r>
            <a:r>
              <a:rPr kumimoji="0" lang="en-US" sz="28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This: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FC4878-8D95-4E7C-A578-FB645DC92644}"/>
              </a:ext>
            </a:extLst>
          </p:cNvPr>
          <p:cNvSpPr txBox="1"/>
          <p:nvPr/>
        </p:nvSpPr>
        <p:spPr>
          <a:xfrm>
            <a:off x="1408388" y="6408712"/>
            <a:ext cx="2585544" cy="40011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Luke 14:</a:t>
            </a:r>
            <a:r>
              <a:rPr kumimoji="0" lang="en-US" sz="2000" b="0" i="0" u="none" strike="noStrike" kern="0" cap="none" spc="0" normalizeH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25-35</a:t>
            </a:r>
            <a:endParaRPr kumimoji="0" lang="en-US" sz="20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6CA622-F835-4D6F-BF44-B5BC46E3E1BD}"/>
              </a:ext>
            </a:extLst>
          </p:cNvPr>
          <p:cNvSpPr txBox="1"/>
          <p:nvPr/>
        </p:nvSpPr>
        <p:spPr>
          <a:xfrm>
            <a:off x="5494940" y="6406992"/>
            <a:ext cx="2585544" cy="400110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Acts 19: 11-20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6AE72B-BC98-4B34-B196-035D77D96341}"/>
              </a:ext>
            </a:extLst>
          </p:cNvPr>
          <p:cNvSpPr txBox="1"/>
          <p:nvPr/>
        </p:nvSpPr>
        <p:spPr>
          <a:xfrm>
            <a:off x="0" y="4542078"/>
            <a:ext cx="9144000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Saw All This as Loss and Rubbish:</a:t>
            </a:r>
            <a:endParaRPr kumimoji="0" lang="en-US" sz="2800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DEF51DC-3FCF-42ED-A44C-5AAAC5CC2387}"/>
              </a:ext>
            </a:extLst>
          </p:cNvPr>
          <p:cNvSpPr txBox="1"/>
          <p:nvPr/>
        </p:nvSpPr>
        <p:spPr>
          <a:xfrm>
            <a:off x="102781" y="5096147"/>
            <a:ext cx="2545825" cy="646331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“For the Sake of Christ”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3:7</a:t>
            </a:r>
            <a:endParaRPr kumimoji="0" lang="en-US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5A3C9C-7A85-4CE1-8DE4-DBB30870A97C}"/>
              </a:ext>
            </a:extLst>
          </p:cNvPr>
          <p:cNvSpPr txBox="1"/>
          <p:nvPr/>
        </p:nvSpPr>
        <p:spPr>
          <a:xfrm>
            <a:off x="2701160" y="5098328"/>
            <a:ext cx="4004440" cy="646331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“Surpassing Value of Knowing Christ”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3:8</a:t>
            </a:r>
            <a:endParaRPr kumimoji="0" lang="en-US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59F2C3-5998-46EE-94B1-B76D3F19661E}"/>
              </a:ext>
            </a:extLst>
          </p:cNvPr>
          <p:cNvSpPr txBox="1"/>
          <p:nvPr/>
        </p:nvSpPr>
        <p:spPr>
          <a:xfrm>
            <a:off x="6758154" y="5096147"/>
            <a:ext cx="2283065" cy="646331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“Gain Christ”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3:8</a:t>
            </a:r>
            <a:endParaRPr kumimoji="0" lang="en-US" b="0" i="0" u="none" strike="noStrike" kern="0" cap="none" spc="0" normalizeH="0" baseline="0" noProof="0" dirty="0">
              <a:ln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erlin Sans FB Demi" panose="020E0802020502020306" pitchFamily="34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1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20" grpId="0" animBg="1"/>
      <p:bldP spid="22" grpId="0"/>
      <p:bldP spid="23" grpId="0"/>
      <p:bldP spid="24" grpId="0" animBg="1"/>
      <p:bldP spid="25" grpId="0" animBg="1"/>
      <p:bldP spid="21" grpId="0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280</Words>
  <Application>Microsoft Office PowerPoint</Application>
  <PresentationFormat>On-screen Show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Meiryo</vt:lpstr>
      <vt:lpstr>Arial</vt:lpstr>
      <vt:lpstr>Berlin Sans FB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8</cp:revision>
  <dcterms:created xsi:type="dcterms:W3CDTF">2018-03-18T12:07:50Z</dcterms:created>
  <dcterms:modified xsi:type="dcterms:W3CDTF">2018-03-18T13:17:55Z</dcterms:modified>
</cp:coreProperties>
</file>