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964BDDD-913E-482C-8157-DDBE5B1666EF}">
          <p14:sldIdLst>
            <p14:sldId id="257"/>
            <p14:sldId id="258"/>
            <p14:sldId id="259"/>
            <p14:sldId id="26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70D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9" d="100"/>
          <a:sy n="89" d="100"/>
        </p:scale>
        <p:origin x="16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90CF7B4-2F28-44DB-8A16-7D717645373B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10/8/2017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4C0E220-9BD9-4F94-A761-71CCABDEB38F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1499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CF7B4-2F28-44DB-8A16-7D717645373B}" type="datetimeFigureOut">
              <a:rPr lang="en-US" smtClean="0"/>
              <a:t>10/8/2017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0E220-9BD9-4F94-A761-71CCABDEB3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594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93649"/>
            <a:ext cx="9144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55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01600">
                    <a:srgbClr val="C0151B">
                      <a:alpha val="60000"/>
                    </a:srgb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Poor Richard" panose="02080502050505020702" pitchFamily="18" charset="0"/>
                <a:ea typeface="Times New Roman" pitchFamily="18" charset="0"/>
                <a:cs typeface="Times New Roman" pitchFamily="18" charset="0"/>
              </a:rPr>
              <a:t>“Without Love – I Am Nothing”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880946" y="2594587"/>
            <a:ext cx="7382107" cy="3785652"/>
          </a:xfrm>
          <a:prstGeom prst="rect">
            <a:avLst/>
          </a:prstGeom>
          <a:solidFill>
            <a:srgbClr val="C0151B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or Richard" panose="02080502050505020702" pitchFamily="18" charset="0"/>
                <a:ea typeface="Calibri" pitchFamily="34" charset="0"/>
                <a:cs typeface="Times New Roman" pitchFamily="18" charset="0"/>
              </a:rPr>
              <a:t>January		Love is Excellent and Greater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or Richard" panose="02080502050505020702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or Richard" panose="02080502050505020702" pitchFamily="18" charset="0"/>
                <a:ea typeface="Calibri" pitchFamily="34" charset="0"/>
                <a:cs typeface="Times New Roman" pitchFamily="18" charset="0"/>
              </a:rPr>
              <a:t>February		Without Love I Am Nothing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or Richard" panose="02080502050505020702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or Richard" panose="02080502050505020702" pitchFamily="18" charset="0"/>
                <a:ea typeface="Calibri" pitchFamily="34" charset="0"/>
                <a:cs typeface="Times New Roman" pitchFamily="18" charset="0"/>
              </a:rPr>
              <a:t>March		Love is Patient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or Richard" panose="02080502050505020702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or Richard" panose="02080502050505020702" pitchFamily="18" charset="0"/>
                <a:ea typeface="Calibri" pitchFamily="34" charset="0"/>
                <a:cs typeface="Times New Roman" pitchFamily="18" charset="0"/>
              </a:rPr>
              <a:t>April		Love is Kind and Not Jealous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or Richard" panose="02080502050505020702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or Richard" panose="02080502050505020702" pitchFamily="18" charset="0"/>
                <a:ea typeface="Calibri" pitchFamily="34" charset="0"/>
                <a:cs typeface="Times New Roman" pitchFamily="18" charset="0"/>
              </a:rPr>
              <a:t>May		Love is Not Boastful or Arrogant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or Richard" panose="02080502050505020702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or Richard" panose="02080502050505020702" pitchFamily="18" charset="0"/>
                <a:ea typeface="Calibri" pitchFamily="34" charset="0"/>
                <a:cs typeface="Times New Roman" pitchFamily="18" charset="0"/>
              </a:rPr>
              <a:t>June		Love Does Not Act Unbecomingly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or Richard" panose="02080502050505020702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or Richard" panose="02080502050505020702" pitchFamily="18" charset="0"/>
                <a:ea typeface="Calibri" pitchFamily="34" charset="0"/>
                <a:cs typeface="Times New Roman" pitchFamily="18" charset="0"/>
              </a:rPr>
              <a:t>July		Love is Not Self-seeking or Provoked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or Richard" panose="02080502050505020702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or Richard" panose="02080502050505020702" pitchFamily="18" charset="0"/>
                <a:ea typeface="Calibri" pitchFamily="34" charset="0"/>
                <a:cs typeface="Times New Roman" pitchFamily="18" charset="0"/>
              </a:rPr>
              <a:t>August		Love Does Not Take Into Account a Wrong Suffered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or Richard" panose="02080502050505020702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or Richard" panose="02080502050505020702" pitchFamily="18" charset="0"/>
                <a:ea typeface="Calibri" pitchFamily="34" charset="0"/>
                <a:cs typeface="Times New Roman" pitchFamily="18" charset="0"/>
              </a:rPr>
              <a:t>September	Love Rejoices With The Truth Not Unrighteousness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or Richard" panose="02080502050505020702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or Richard" panose="02080502050505020702" pitchFamily="18" charset="0"/>
                <a:ea typeface="Calibri" pitchFamily="34" charset="0"/>
                <a:cs typeface="Times New Roman" pitchFamily="18" charset="0"/>
              </a:rPr>
              <a:t>October		Love Bears and Believes All Things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or Richard" panose="02080502050505020702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or Richard" panose="02080502050505020702" pitchFamily="18" charset="0"/>
                <a:ea typeface="Calibri" pitchFamily="34" charset="0"/>
                <a:cs typeface="Times New Roman" pitchFamily="18" charset="0"/>
              </a:rPr>
              <a:t>November	Love Hopes and Endures All Things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or Richard" panose="02080502050505020702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Poor Richard" panose="02080502050505020702" pitchFamily="18" charset="0"/>
                <a:ea typeface="Calibri" pitchFamily="34" charset="0"/>
                <a:cs typeface="Times New Roman" pitchFamily="18" charset="0"/>
              </a:rPr>
              <a:t>December	Love Never Fails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Poor Richard" panose="02080502050505020702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854462" y="1397620"/>
            <a:ext cx="122341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01600">
                    <a:srgbClr val="C0151B">
                      <a:alpha val="60000"/>
                    </a:srgbClr>
                  </a:glow>
                </a:effectLst>
                <a:uLnTx/>
                <a:uFillTx/>
                <a:latin typeface="Poor Richard" panose="02080502050505020702" pitchFamily="18" charset="0"/>
                <a:ea typeface="Times New Roman" pitchFamily="18" charset="0"/>
              </a:rPr>
              <a:t> 1 Corinthians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01600">
                    <a:srgbClr val="C0151B">
                      <a:alpha val="60000"/>
                    </a:srgbClr>
                  </a:glow>
                </a:effectLst>
                <a:uLnTx/>
                <a:uFillTx/>
                <a:latin typeface="Poor Richard" panose="02080502050505020702" pitchFamily="18" charset="0"/>
                <a:ea typeface="Times New Roman" pitchFamily="18" charset="0"/>
              </a:rPr>
              <a:t>13: 1-13</a:t>
            </a: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oor Richard" panose="020805020505050207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421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743199" y="5963068"/>
            <a:ext cx="33738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55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01600">
                    <a:srgbClr val="C0151B">
                      <a:alpha val="60000"/>
                    </a:srgb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Poor Richard" panose="02080502050505020702" pitchFamily="18" charset="0"/>
                <a:ea typeface="Times New Roman" pitchFamily="18" charset="0"/>
                <a:cs typeface="Times New Roman" pitchFamily="18" charset="0"/>
              </a:rPr>
              <a:t>“Without Love – I Am Nothing”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26069" y="6332400"/>
            <a:ext cx="18708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01600">
                    <a:srgbClr val="C0151B">
                      <a:alpha val="60000"/>
                    </a:srgbClr>
                  </a:glow>
                </a:effectLst>
                <a:uLnTx/>
                <a:uFillTx/>
                <a:latin typeface="Poor Richard" panose="02080502050505020702" pitchFamily="18" charset="0"/>
                <a:ea typeface="Times New Roman" pitchFamily="18" charset="0"/>
              </a:rPr>
              <a:t> 1 Corinthians 13: 1-13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oor Richard" panose="02080502050505020702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45725"/>
            <a:ext cx="9144000" cy="584775"/>
          </a:xfrm>
          <a:prstGeom prst="rect">
            <a:avLst/>
          </a:prstGeom>
          <a:solidFill>
            <a:srgbClr val="C70D11"/>
          </a:solidFill>
          <a:ln w="9525">
            <a:noFill/>
            <a:miter lim="800000"/>
            <a:headEnd/>
            <a:tailEnd/>
          </a:ln>
          <a:effectLst>
            <a:glow rad="101600">
              <a:schemeClr val="bg1">
                <a:alpha val="6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558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01600">
                    <a:srgbClr val="C0151B">
                      <a:alpha val="60000"/>
                    </a:srgb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Poor Richard" panose="02080502050505020702" pitchFamily="18" charset="0"/>
                <a:ea typeface="Times New Roman" pitchFamily="18" charset="0"/>
                <a:cs typeface="Times New Roman" pitchFamily="18" charset="0"/>
              </a:rPr>
              <a:t> Bears All Things	     &amp; 		Believes All Things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0" y="761857"/>
            <a:ext cx="9144000" cy="892552"/>
          </a:xfrm>
          <a:prstGeom prst="rect">
            <a:avLst/>
          </a:prstGeom>
          <a:solidFill>
            <a:srgbClr val="C70D11"/>
          </a:solidFill>
          <a:ln w="9525">
            <a:noFill/>
            <a:miter lim="800000"/>
            <a:headEnd/>
            <a:tailEnd/>
          </a:ln>
          <a:effectLst>
            <a:glow rad="101600">
              <a:schemeClr val="bg1">
                <a:alpha val="6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558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01600">
                    <a:srgbClr val="C0151B">
                      <a:alpha val="60000"/>
                    </a:srgb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Poor Richard" panose="02080502050505020702" pitchFamily="18" charset="0"/>
                <a:ea typeface="Times New Roman" pitchFamily="18" charset="0"/>
                <a:cs typeface="Times New Roman" pitchFamily="18" charset="0"/>
              </a:rPr>
              <a:t>“never gives up” (NLT)			“never looses faith” (NLT)</a:t>
            </a:r>
          </a:p>
          <a:p>
            <a:pPr marL="0" marR="0" lvl="0" indent="255588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01600">
                    <a:srgbClr val="C0151B">
                      <a:alpha val="60000"/>
                    </a:srgb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Poor Richard" panose="02080502050505020702" pitchFamily="18" charset="0"/>
                <a:ea typeface="Times New Roman" pitchFamily="18" charset="0"/>
                <a:cs typeface="Times New Roman" pitchFamily="18" charset="0"/>
              </a:rPr>
              <a:t>“always protects” (NIV)			“always trusts” (NIV)</a:t>
            </a:r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id="{E9473A7F-CAF8-459A-8B09-0B2FFCA814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9296" y="2531465"/>
            <a:ext cx="7294179" cy="3046988"/>
          </a:xfrm>
          <a:prstGeom prst="rect">
            <a:avLst/>
          </a:prstGeom>
          <a:solidFill>
            <a:srgbClr val="C70D11"/>
          </a:solidFill>
          <a:ln w="9525">
            <a:noFill/>
            <a:miter lim="800000"/>
            <a:headEnd/>
            <a:tailEnd/>
          </a:ln>
          <a:effectLst>
            <a:glow rad="101600">
              <a:schemeClr val="bg1">
                <a:alpha val="6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01600">
                    <a:srgbClr val="C0151B">
                      <a:alpha val="60000"/>
                    </a:srgb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Poor Richard" panose="02080502050505020702" pitchFamily="18" charset="0"/>
                <a:ea typeface="Times New Roman" pitchFamily="18" charset="0"/>
                <a:cs typeface="Times New Roman" pitchFamily="18" charset="0"/>
              </a:rPr>
              <a:t> Is this Descriptive or Prescriptive?</a:t>
            </a: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01600">
                  <a:srgbClr val="C0151B">
                    <a:alpha val="60000"/>
                  </a:srgb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Poor Richard" panose="02080502050505020702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sz="3200" b="1" dirty="0">
                <a:solidFill>
                  <a:prstClr val="white"/>
                </a:solidFill>
                <a:effectLst>
                  <a:glow rad="101600">
                    <a:srgbClr val="C0151B">
                      <a:alpha val="60000"/>
                    </a:srgb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Poor Richard" panose="02080502050505020702" pitchFamily="18" charset="0"/>
                <a:ea typeface="Times New Roman" pitchFamily="18" charset="0"/>
                <a:cs typeface="Times New Roman" pitchFamily="18" charset="0"/>
              </a:rPr>
              <a:t>Does this apply toward God or People?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01600">
                  <a:srgbClr val="C0151B">
                    <a:alpha val="60000"/>
                  </a:srgb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Poor Richard" panose="02080502050505020702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01600">
                  <a:srgbClr val="C0151B">
                    <a:alpha val="60000"/>
                  </a:srgb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Poor Richard" panose="02080502050505020702" pitchFamily="18" charset="0"/>
              <a:ea typeface="Times New Roman" pitchFamily="18" charset="0"/>
              <a:cs typeface="Times New Roman" pitchFamily="18" charset="0"/>
            </a:endParaRP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01600">
                    <a:srgbClr val="C0151B">
                      <a:alpha val="60000"/>
                    </a:srgb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Poor Richard" panose="02080502050505020702" pitchFamily="18" charset="0"/>
                <a:ea typeface="Times New Roman" pitchFamily="18" charset="0"/>
                <a:cs typeface="Times New Roman" pitchFamily="18" charset="0"/>
              </a:rPr>
              <a:t>Does “all things” really mean “all things”?</a:t>
            </a:r>
          </a:p>
          <a:p>
            <a:pPr marL="457200" marR="0" lvl="0" indent="-4572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101600">
                  <a:srgbClr val="C0151B">
                    <a:alpha val="60000"/>
                  </a:srgbClr>
                </a:glow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uLnTx/>
              <a:uFillTx/>
              <a:latin typeface="Poor Richard" panose="02080502050505020702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D7A523E-B593-4CDD-BA4E-C081301E8D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54621" y="1738994"/>
            <a:ext cx="460353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bg1">
                <a:alpha val="6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55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01600">
                    <a:srgbClr val="C0151B">
                      <a:alpha val="60000"/>
                    </a:srgb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Poor Richard" panose="02080502050505020702" pitchFamily="18" charset="0"/>
                <a:ea typeface="Times New Roman" pitchFamily="18" charset="0"/>
                <a:cs typeface="Times New Roman" pitchFamily="18" charset="0"/>
              </a:rPr>
              <a:t>A Couple Questions:</a:t>
            </a:r>
          </a:p>
        </p:txBody>
      </p:sp>
    </p:spTree>
    <p:extLst>
      <p:ext uri="{BB962C8B-B14F-4D97-AF65-F5344CB8AC3E}">
        <p14:creationId xmlns:p14="http://schemas.microsoft.com/office/powerpoint/2010/main" val="508760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7" grpId="0" animBg="1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743199" y="5963068"/>
            <a:ext cx="33738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55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01600">
                    <a:srgbClr val="C0151B">
                      <a:alpha val="60000"/>
                    </a:srgb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Poor Richard" panose="02080502050505020702" pitchFamily="18" charset="0"/>
                <a:ea typeface="Times New Roman" pitchFamily="18" charset="0"/>
                <a:cs typeface="Times New Roman" pitchFamily="18" charset="0"/>
              </a:rPr>
              <a:t>“Without Love – I Am Nothing”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26069" y="6332400"/>
            <a:ext cx="18708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01600">
                    <a:srgbClr val="C0151B">
                      <a:alpha val="60000"/>
                    </a:srgbClr>
                  </a:glow>
                </a:effectLst>
                <a:uLnTx/>
                <a:uFillTx/>
                <a:latin typeface="Poor Richard" panose="02080502050505020702" pitchFamily="18" charset="0"/>
                <a:ea typeface="Times New Roman" pitchFamily="18" charset="0"/>
              </a:rPr>
              <a:t> 1 Corinthians 13: 1-13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oor Richard" panose="02080502050505020702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9144000" cy="923330"/>
          </a:xfrm>
          <a:prstGeom prst="rect">
            <a:avLst/>
          </a:prstGeom>
          <a:solidFill>
            <a:srgbClr val="C70D11"/>
          </a:solidFill>
          <a:ln w="9525">
            <a:noFill/>
            <a:miter lim="800000"/>
            <a:headEnd/>
            <a:tailEnd/>
          </a:ln>
          <a:effectLst>
            <a:glow rad="101600">
              <a:schemeClr val="bg1">
                <a:alpha val="6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55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01600">
                    <a:srgbClr val="C0151B">
                      <a:alpha val="60000"/>
                    </a:srgb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Poor Richard" panose="02080502050505020702" pitchFamily="18" charset="0"/>
                <a:ea typeface="Times New Roman" pitchFamily="18" charset="0"/>
                <a:cs typeface="Times New Roman" pitchFamily="18" charset="0"/>
              </a:rPr>
              <a:t> Love Bears All Things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D7A523E-B593-4CDD-BA4E-C081301E8D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731" y="1177052"/>
            <a:ext cx="81665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bg1">
                <a:alpha val="6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71500" marR="0" lvl="0" indent="-5715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Poor Richard" panose="02080502050505020702" pitchFamily="18" charset="0"/>
                <a:ea typeface="Times New Roman" pitchFamily="18" charset="0"/>
                <a:cs typeface="Times New Roman" pitchFamily="18" charset="0"/>
              </a:rPr>
              <a:t>Those who love are tough &amp; resilient. </a:t>
            </a: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45444713-D727-40C1-ACAA-4F32C594C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731" y="2254270"/>
            <a:ext cx="81665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bg1">
                <a:alpha val="6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71500" marR="0" lvl="0" indent="-5715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Poor Richard" panose="02080502050505020702" pitchFamily="18" charset="0"/>
                <a:ea typeface="Times New Roman" pitchFamily="18" charset="0"/>
                <a:cs typeface="Times New Roman" pitchFamily="18" charset="0"/>
              </a:rPr>
              <a:t>Those who love are unwilling to quit. </a:t>
            </a: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AC9AEB1E-4A34-49A4-B11F-45EA0040E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731" y="3331488"/>
            <a:ext cx="849761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bg1">
                <a:alpha val="6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71500" marR="0" lvl="0" indent="-5715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Poor Richard" panose="02080502050505020702" pitchFamily="18" charset="0"/>
                <a:ea typeface="Times New Roman" pitchFamily="18" charset="0"/>
                <a:cs typeface="Times New Roman" pitchFamily="18" charset="0"/>
              </a:rPr>
              <a:t>Those who love are consistent &amp; reliable. </a:t>
            </a: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93335DD2-BF84-4A12-987A-B9B428F5DE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8731" y="4408706"/>
            <a:ext cx="816653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bg1">
                <a:alpha val="6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71500" marR="0" lvl="0" indent="-5715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40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Poor Richard" panose="02080502050505020702" pitchFamily="18" charset="0"/>
                <a:ea typeface="Times New Roman" pitchFamily="18" charset="0"/>
                <a:cs typeface="Times New Roman" pitchFamily="18" charset="0"/>
              </a:rPr>
              <a:t>Those who love forgive and forgo. </a:t>
            </a: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8DB803AD-9E88-4EC6-BF83-F338BF15C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6255" y="1777217"/>
            <a:ext cx="27600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bg1">
                <a:alpha val="6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101600">
                    <a:srgbClr val="C0151B">
                      <a:alpha val="60000"/>
                    </a:srgb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Poor Richard" panose="02080502050505020702" pitchFamily="18" charset="0"/>
                <a:ea typeface="Times New Roman" pitchFamily="18" charset="0"/>
                <a:cs typeface="Times New Roman" pitchFamily="18" charset="0"/>
              </a:rPr>
              <a:t>Hebrews 12: 1-2 </a:t>
            </a:r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97A275AC-5C5D-4FB8-974D-98B5E9A9E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6255" y="2854434"/>
            <a:ext cx="27600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bg1">
                <a:alpha val="6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101600">
                    <a:srgbClr val="C0151B">
                      <a:alpha val="60000"/>
                    </a:srgb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Poor Richard" panose="02080502050505020702" pitchFamily="18" charset="0"/>
                <a:ea typeface="Times New Roman" pitchFamily="18" charset="0"/>
                <a:cs typeface="Times New Roman" pitchFamily="18" charset="0"/>
              </a:rPr>
              <a:t>Hebrews 12: 3 </a:t>
            </a: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603875EC-918B-4149-970E-70E84A696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76856" y="3982654"/>
            <a:ext cx="331947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bg1">
                <a:alpha val="6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101600">
                    <a:srgbClr val="C0151B">
                      <a:alpha val="60000"/>
                    </a:srgb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Poor Richard" panose="02080502050505020702" pitchFamily="18" charset="0"/>
                <a:ea typeface="Times New Roman" pitchFamily="18" charset="0"/>
                <a:cs typeface="Times New Roman" pitchFamily="18" charset="0"/>
              </a:rPr>
              <a:t>Philippians 2: 19-24 </a:t>
            </a:r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id="{AA05A2BC-4995-4DBD-9026-5AE6A0E97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26250" y="5110874"/>
            <a:ext cx="3470084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bg1">
                <a:alpha val="6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101600">
                    <a:srgbClr val="C0151B">
                      <a:alpha val="60000"/>
                    </a:srgb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Poor Richard" panose="02080502050505020702" pitchFamily="18" charset="0"/>
                <a:ea typeface="Times New Roman" pitchFamily="18" charset="0"/>
                <a:cs typeface="Times New Roman" pitchFamily="18" charset="0"/>
              </a:rPr>
              <a:t>Ephesians 4: 32 - 5: 2 </a:t>
            </a:r>
          </a:p>
        </p:txBody>
      </p:sp>
    </p:spTree>
    <p:extLst>
      <p:ext uri="{BB962C8B-B14F-4D97-AF65-F5344CB8AC3E}">
        <p14:creationId xmlns:p14="http://schemas.microsoft.com/office/powerpoint/2010/main" val="128916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743199" y="5963068"/>
            <a:ext cx="337382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55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01600">
                    <a:srgbClr val="C0151B">
                      <a:alpha val="60000"/>
                    </a:srgb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Poor Richard" panose="02080502050505020702" pitchFamily="18" charset="0"/>
                <a:ea typeface="Times New Roman" pitchFamily="18" charset="0"/>
                <a:cs typeface="Times New Roman" pitchFamily="18" charset="0"/>
              </a:rPr>
              <a:t>“Without Love – I Am Nothing”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3626069" y="6332400"/>
            <a:ext cx="187084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01600">
                    <a:srgbClr val="C0151B">
                      <a:alpha val="60000"/>
                    </a:srgbClr>
                  </a:glow>
                </a:effectLst>
                <a:uLnTx/>
                <a:uFillTx/>
                <a:latin typeface="Poor Richard" panose="02080502050505020702" pitchFamily="18" charset="0"/>
                <a:ea typeface="Times New Roman" pitchFamily="18" charset="0"/>
              </a:rPr>
              <a:t> 1 Corinthians 13: 1-13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Poor Richard" panose="02080502050505020702" pitchFamily="18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0" y="0"/>
            <a:ext cx="9144000" cy="923330"/>
          </a:xfrm>
          <a:prstGeom prst="rect">
            <a:avLst/>
          </a:prstGeom>
          <a:solidFill>
            <a:srgbClr val="C70D11"/>
          </a:solidFill>
          <a:ln w="9525">
            <a:noFill/>
            <a:miter lim="800000"/>
            <a:headEnd/>
            <a:tailEnd/>
          </a:ln>
          <a:effectLst>
            <a:glow rad="101600">
              <a:schemeClr val="bg1">
                <a:alpha val="6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55588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101600">
                    <a:srgbClr val="C0151B">
                      <a:alpha val="60000"/>
                    </a:srgb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Poor Richard" panose="02080502050505020702" pitchFamily="18" charset="0"/>
                <a:ea typeface="Times New Roman" pitchFamily="18" charset="0"/>
                <a:cs typeface="Times New Roman" pitchFamily="18" charset="0"/>
              </a:rPr>
              <a:t> Love Believes All Things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FD7A523E-B593-4CDD-BA4E-C081301E8D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44" y="1207829"/>
            <a:ext cx="907945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bg1">
                <a:alpha val="6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71500" marR="0" lvl="0" indent="-5715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Poor Richard" panose="02080502050505020702" pitchFamily="18" charset="0"/>
                <a:ea typeface="Times New Roman" pitchFamily="18" charset="0"/>
                <a:cs typeface="Times New Roman" pitchFamily="18" charset="0"/>
              </a:rPr>
              <a:t>Those who love believe all God said &amp; promised. </a:t>
            </a:r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45444713-D727-40C1-ACAA-4F32C594CC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44" y="2285048"/>
            <a:ext cx="915475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bg1">
                <a:alpha val="6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71500" marR="0" lvl="0" indent="-5715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Poor Richard" panose="02080502050505020702" pitchFamily="18" charset="0"/>
                <a:ea typeface="Times New Roman" pitchFamily="18" charset="0"/>
                <a:cs typeface="Times New Roman" pitchFamily="18" charset="0"/>
              </a:rPr>
              <a:t>Takes the kindest view of people &amp; circumstance.</a:t>
            </a:r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AC9AEB1E-4A34-49A4-B11F-45EA0040EA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44" y="3289668"/>
            <a:ext cx="8857253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bg1">
                <a:alpha val="6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71500" marR="0" lvl="0" indent="-5715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Poor Richard" panose="02080502050505020702" pitchFamily="18" charset="0"/>
                <a:ea typeface="Times New Roman" pitchFamily="18" charset="0"/>
                <a:cs typeface="Times New Roman" pitchFamily="18" charset="0"/>
              </a:rPr>
              <a:t>Love is alien from the spirit of the cynic, the pessimist, the gossip, the detractor, the divider. </a:t>
            </a: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93335DD2-BF84-4A12-987A-B9B428F5DE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544" y="4794497"/>
            <a:ext cx="8526177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bg1">
                <a:alpha val="6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71500" marR="0" lvl="0" indent="-57150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Poor Richard" panose="02080502050505020702" pitchFamily="18" charset="0"/>
                <a:ea typeface="Times New Roman" pitchFamily="18" charset="0"/>
                <a:cs typeface="Times New Roman" pitchFamily="18" charset="0"/>
              </a:rPr>
              <a:t>Love is not naive but is also not ruled by fear. </a:t>
            </a:r>
          </a:p>
        </p:txBody>
      </p:sp>
      <p:sp>
        <p:nvSpPr>
          <p:cNvPr id="12" name="Rectangle 1">
            <a:extLst>
              <a:ext uri="{FF2B5EF4-FFF2-40B4-BE49-F238E27FC236}">
                <a16:creationId xmlns:a16="http://schemas.microsoft.com/office/drawing/2014/main" id="{8DB803AD-9E88-4EC6-BF83-F338BF15CE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6255" y="1777217"/>
            <a:ext cx="276007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bg1">
                <a:alpha val="6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101600">
                    <a:srgbClr val="C0151B">
                      <a:alpha val="60000"/>
                    </a:srgb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Poor Richard" panose="02080502050505020702" pitchFamily="18" charset="0"/>
                <a:ea typeface="Times New Roman" pitchFamily="18" charset="0"/>
                <a:cs typeface="Times New Roman" pitchFamily="18" charset="0"/>
              </a:rPr>
              <a:t>Romans 4: 16-25</a:t>
            </a:r>
          </a:p>
        </p:txBody>
      </p:sp>
      <p:sp>
        <p:nvSpPr>
          <p:cNvPr id="14" name="Rectangle 1">
            <a:extLst>
              <a:ext uri="{FF2B5EF4-FFF2-40B4-BE49-F238E27FC236}">
                <a16:creationId xmlns:a16="http://schemas.microsoft.com/office/drawing/2014/main" id="{97A275AC-5C5D-4FB8-974D-98B5E9A9E6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13525" y="2854434"/>
            <a:ext cx="308280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bg1">
                <a:alpha val="6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FFFF00"/>
                </a:solidFill>
                <a:effectLst>
                  <a:glow rad="101600">
                    <a:srgbClr val="C0151B">
                      <a:alpha val="60000"/>
                    </a:srgb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Poor Richard" panose="02080502050505020702" pitchFamily="18" charset="0"/>
                <a:ea typeface="Times New Roman" pitchFamily="18" charset="0"/>
                <a:cs typeface="Times New Roman" pitchFamily="18" charset="0"/>
              </a:rPr>
              <a:t>Philippians 4: 8 - 9 </a:t>
            </a:r>
          </a:p>
        </p:txBody>
      </p:sp>
      <p:sp>
        <p:nvSpPr>
          <p:cNvPr id="15" name="Rectangle 1">
            <a:extLst>
              <a:ext uri="{FF2B5EF4-FFF2-40B4-BE49-F238E27FC236}">
                <a16:creationId xmlns:a16="http://schemas.microsoft.com/office/drawing/2014/main" id="{603875EC-918B-4149-970E-70E84A6962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7464" y="4337195"/>
            <a:ext cx="316886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bg1">
                <a:alpha val="6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101600">
                    <a:srgbClr val="C0151B">
                      <a:alpha val="60000"/>
                    </a:srgb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Poor Richard" panose="02080502050505020702" pitchFamily="18" charset="0"/>
                <a:ea typeface="Times New Roman" pitchFamily="18" charset="0"/>
                <a:cs typeface="Times New Roman" pitchFamily="18" charset="0"/>
              </a:rPr>
              <a:t>1  Corinthians 1: 4-9</a:t>
            </a:r>
          </a:p>
        </p:txBody>
      </p:sp>
      <p:sp>
        <p:nvSpPr>
          <p:cNvPr id="16" name="Rectangle 1">
            <a:extLst>
              <a:ext uri="{FF2B5EF4-FFF2-40B4-BE49-F238E27FC236}">
                <a16:creationId xmlns:a16="http://schemas.microsoft.com/office/drawing/2014/main" id="{AA05A2BC-4995-4DBD-9026-5AE6A0E970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55802" y="5293760"/>
            <a:ext cx="234053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101600">
              <a:schemeClr val="bg1">
                <a:alpha val="60000"/>
              </a:schemeClr>
            </a:glo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  <a:defRPr/>
            </a:pPr>
            <a:r>
              <a:rPr kumimoji="0" lang="en-US" sz="3200" i="0" u="none" strike="noStrike" kern="1200" cap="none" spc="0" normalizeH="0" baseline="0" noProof="0" dirty="0">
                <a:ln>
                  <a:noFill/>
                </a:ln>
                <a:solidFill>
                  <a:srgbClr val="FFFF00"/>
                </a:solidFill>
                <a:effectLst>
                  <a:glow rad="101600">
                    <a:srgbClr val="C0151B">
                      <a:alpha val="60000"/>
                    </a:srgbClr>
                  </a:glow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Poor Richard" panose="02080502050505020702" pitchFamily="18" charset="0"/>
                <a:ea typeface="Times New Roman" pitchFamily="18" charset="0"/>
                <a:cs typeface="Times New Roman" pitchFamily="18" charset="0"/>
              </a:rPr>
              <a:t>2  Timothy 1: 7</a:t>
            </a:r>
          </a:p>
        </p:txBody>
      </p:sp>
    </p:spTree>
    <p:extLst>
      <p:ext uri="{BB962C8B-B14F-4D97-AF65-F5344CB8AC3E}">
        <p14:creationId xmlns:p14="http://schemas.microsoft.com/office/powerpoint/2010/main" val="2586692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  <p:bldP spid="14" grpId="0"/>
      <p:bldP spid="15" grpId="0"/>
      <p:bldP spid="16" grpId="0"/>
    </p:bldLst>
  </p:timing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233</Words>
  <Application>Microsoft Office PowerPoint</Application>
  <PresentationFormat>On-screen Show (4:3)</PresentationFormat>
  <Paragraphs>48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Poor Richard</vt:lpstr>
      <vt:lpstr>Times New Roman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acantrell</dc:creator>
  <cp:lastModifiedBy>acantrell</cp:lastModifiedBy>
  <cp:revision>12</cp:revision>
  <dcterms:created xsi:type="dcterms:W3CDTF">2017-10-08T00:17:54Z</dcterms:created>
  <dcterms:modified xsi:type="dcterms:W3CDTF">2017-10-08T12:56:07Z</dcterms:modified>
</cp:coreProperties>
</file>