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1" r:id="rId3"/>
  </p:sldMasterIdLst>
  <p:notesMasterIdLst>
    <p:notesMasterId r:id="rId31"/>
  </p:notesMasterIdLst>
  <p:handoutMasterIdLst>
    <p:handoutMasterId r:id="rId32"/>
  </p:handoutMasterIdLst>
  <p:sldIdLst>
    <p:sldId id="256" r:id="rId4"/>
    <p:sldId id="308" r:id="rId5"/>
    <p:sldId id="339" r:id="rId6"/>
    <p:sldId id="333" r:id="rId7"/>
    <p:sldId id="343" r:id="rId8"/>
    <p:sldId id="294" r:id="rId9"/>
    <p:sldId id="307" r:id="rId10"/>
    <p:sldId id="309" r:id="rId11"/>
    <p:sldId id="311" r:id="rId12"/>
    <p:sldId id="316" r:id="rId13"/>
    <p:sldId id="345" r:id="rId14"/>
    <p:sldId id="318" r:id="rId15"/>
    <p:sldId id="314" r:id="rId16"/>
    <p:sldId id="317" r:id="rId17"/>
    <p:sldId id="347" r:id="rId18"/>
    <p:sldId id="337" r:id="rId19"/>
    <p:sldId id="319" r:id="rId20"/>
    <p:sldId id="320" r:id="rId21"/>
    <p:sldId id="321" r:id="rId22"/>
    <p:sldId id="322" r:id="rId23"/>
    <p:sldId id="323" r:id="rId24"/>
    <p:sldId id="326" r:id="rId25"/>
    <p:sldId id="342" r:id="rId26"/>
    <p:sldId id="324" r:id="rId27"/>
    <p:sldId id="328" r:id="rId28"/>
    <p:sldId id="344" r:id="rId29"/>
    <p:sldId id="346" r:id="rId30"/>
  </p:sldIdLst>
  <p:sldSz cx="13004800" cy="9753600"/>
  <p:notesSz cx="7010400" cy="9296400"/>
  <p:defaultTextStyle>
    <a:defPPr>
      <a:defRPr lang="en-US"/>
    </a:defPPr>
    <a:lvl1pPr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386" y="9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016CB8-1C47-4D1D-A903-5000788AC03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EA4F25-C89F-4E30-90F3-E185F7011EF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FC801FC-9CE7-4B2F-98BD-4220A3ECCB1C}" type="datetimeFigureOut">
              <a:rPr lang="en-US" smtClean="0"/>
              <a:t>10/8/2017</a:t>
            </a:fld>
            <a:endParaRPr lang="en-US"/>
          </a:p>
        </p:txBody>
      </p:sp>
      <p:sp>
        <p:nvSpPr>
          <p:cNvPr id="4" name="Footer Placeholder 3">
            <a:extLst>
              <a:ext uri="{FF2B5EF4-FFF2-40B4-BE49-F238E27FC236}">
                <a16:creationId xmlns:a16="http://schemas.microsoft.com/office/drawing/2014/main" id="{13DB0C6B-10E2-4408-8AD2-BD293114EE3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A3DDA3-3185-493B-9B3C-33FC49372EB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5482BD7-D031-4C56-84F9-37F1F66A4F1C}" type="slidenum">
              <a:rPr lang="en-US" smtClean="0"/>
              <a:t>‹#›</a:t>
            </a:fld>
            <a:endParaRPr lang="en-US"/>
          </a:p>
        </p:txBody>
      </p:sp>
    </p:spTree>
    <p:extLst>
      <p:ext uri="{BB962C8B-B14F-4D97-AF65-F5344CB8AC3E}">
        <p14:creationId xmlns:p14="http://schemas.microsoft.com/office/powerpoint/2010/main" val="3571399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8434" name="Rectangle 2"/>
          <p:cNvSpPr>
            <a:spLocks noGrp="1" noChangeArrowheads="1"/>
          </p:cNvSpPr>
          <p:nvPr>
            <p:ph type="body" sz="quarter" idx="1"/>
          </p:nvPr>
        </p:nvSpPr>
        <p:spPr bwMode="auto">
          <a:xfrm>
            <a:off x="701040" y="4415790"/>
            <a:ext cx="5608320" cy="4183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6194833"/>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sraeljerusalem.com/school-of-tyrannus.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sraeljerusalem.com/school-of-tyrannus.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israeljerusalem.com/school-of-tyrannus.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078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41986"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389857" indent="-331621">
              <a:spcBef>
                <a:spcPts val="650"/>
              </a:spcBef>
            </a:pPr>
            <a:r>
              <a:rPr lang="en-US" sz="1600" u="sng">
                <a:solidFill>
                  <a:srgbClr val="FF0000"/>
                </a:solidFill>
                <a:effectLst>
                  <a:outerShdw blurRad="38100" dist="38100" dir="2700000" algn="tl">
                    <a:srgbClr val="DDDDDD"/>
                  </a:outerShdw>
                </a:effectLst>
                <a:latin typeface="Humanist 521 Bold Italic BT" charset="0"/>
                <a:cs typeface="Humanist 521 Bold Italic BT" charset="0"/>
                <a:sym typeface="Humanist 521 Bold Italic BT" charset="0"/>
              </a:rPr>
              <a:t>Chart 11</a:t>
            </a:r>
          </a:p>
          <a:p>
            <a:pPr marL="389857" indent="-331621">
              <a:spcBef>
                <a:spcPts val="599"/>
              </a:spcBef>
            </a:pPr>
            <a:r>
              <a:rPr lang="ja-JP" altLang="en-US" sz="1600">
                <a:solidFill>
                  <a:srgbClr val="000000"/>
                </a:solidFill>
                <a:latin typeface="Arial"/>
                <a:cs typeface="Humanist 521 BT" charset="0"/>
                <a:sym typeface="Humanist 521 BT" charset="0"/>
              </a:rPr>
              <a:t>“</a:t>
            </a:r>
            <a:r>
              <a:rPr lang="en-US" sz="1600">
                <a:solidFill>
                  <a:srgbClr val="000000"/>
                </a:solidFill>
                <a:latin typeface="Humanist 521 Italic BT" charset="0"/>
                <a:cs typeface="Humanist 521 Italic BT" charset="0"/>
                <a:sym typeface="Humanist 521 Italic BT" charset="0"/>
              </a:rPr>
              <a:t>you have not given way to murmuring or complaints in trial; you have not abandoned the principles of truth and yielded to the prevalence of error.</a:t>
            </a:r>
            <a:r>
              <a:rPr lang="ja-JP" altLang="en-US" sz="1600">
                <a:solidFill>
                  <a:srgbClr val="000000"/>
                </a:solidFill>
                <a:latin typeface="Arial"/>
                <a:cs typeface="Humanist 521 Italic BT" charset="0"/>
                <a:sym typeface="Humanist 521 Italic BT" charset="0"/>
              </a:rPr>
              <a:t>”</a:t>
            </a:r>
            <a:r>
              <a:rPr lang="en-US" sz="1600">
                <a:solidFill>
                  <a:srgbClr val="000000"/>
                </a:solidFill>
                <a:latin typeface="Humanist 521 Italic BT" charset="0"/>
                <a:cs typeface="Humanist 521 Italic BT" charset="0"/>
                <a:sym typeface="Humanist 521 Italic BT" charset="0"/>
              </a:rPr>
              <a:t> Barnes </a:t>
            </a:r>
          </a:p>
          <a:p>
            <a:pPr marL="389857" indent="-331621">
              <a:spcBef>
                <a:spcPts val="599"/>
              </a:spcBef>
            </a:pPr>
            <a:r>
              <a:rPr lang="en-US" sz="1600">
                <a:solidFill>
                  <a:srgbClr val="000000"/>
                </a:solidFill>
                <a:latin typeface="Humanist 521 BT" charset="0"/>
                <a:cs typeface="Humanist 521 BT" charset="0"/>
                <a:sym typeface="Humanist 521 BT" charset="0"/>
              </a:rPr>
              <a:t>we should not tolerate error and sin, but that we should bear up under the trials which they may incidentally occasion us; that we should have such a repugnance to evil that we cannot endure it, as evil, but that we should have such love to the Saviour and his cause as to be willing to bear anything, even in relation to that, or springing from that, that we may be called to suffer in that cause; that while we may be weary in his work-for our bodily strength may become exhausted (compare Matthew 26:41) -we should not be weary </a:t>
            </a:r>
            <a:r>
              <a:rPr lang="en-US" sz="1600">
                <a:solidFill>
                  <a:srgbClr val="000000"/>
                </a:solidFill>
                <a:latin typeface="Humanist 521 Italic BT" charset="0"/>
                <a:cs typeface="Humanist 521 Italic BT" charset="0"/>
                <a:sym typeface="Humanist 521 Italic BT" charset="0"/>
              </a:rPr>
              <a:t>of</a:t>
            </a:r>
            <a:r>
              <a:rPr lang="en-US" sz="1600">
                <a:solidFill>
                  <a:srgbClr val="000000"/>
                </a:solidFill>
                <a:latin typeface="Humanist 521 BT" charset="0"/>
                <a:cs typeface="Humanist 521 BT" charset="0"/>
                <a:sym typeface="Humanist 521 BT" charset="0"/>
              </a:rPr>
              <a:t> it; and that though we may have many perplexities, and may meet with much opposition, yet we should not relax our zeal, but should persevere with an ardour that never faints, until our Saviour calls us to our reward. </a:t>
            </a:r>
          </a:p>
          <a:p>
            <a:pPr marL="389857" indent="-331621">
              <a:spcBef>
                <a:spcPts val="650"/>
              </a:spcBef>
            </a:pPr>
            <a:r>
              <a:rPr lang="en-US" sz="1600" u="sng">
                <a:solidFill>
                  <a:srgbClr val="FF0000"/>
                </a:solidFill>
                <a:effectLst>
                  <a:outerShdw blurRad="38100" dist="38100" dir="2700000" algn="tl">
                    <a:srgbClr val="DDDDDD"/>
                  </a:outerShdw>
                </a:effectLst>
                <a:latin typeface="Humanist 521 Bold Italic BT" charset="0"/>
                <a:cs typeface="Humanist 521 Bold Italic BT" charset="0"/>
                <a:sym typeface="Humanist 521 Bold Italic BT" charset="0"/>
              </a:rPr>
              <a:t>Chart 12</a:t>
            </a:r>
          </a:p>
          <a:p>
            <a:pPr marL="389857" indent="-331621">
              <a:spcBef>
                <a:spcPts val="599"/>
              </a:spcBef>
            </a:pPr>
            <a:r>
              <a:rPr lang="en-US" sz="1600">
                <a:solidFill>
                  <a:srgbClr val="000000"/>
                </a:solidFill>
                <a:latin typeface="Humanist 521 BT" charset="0"/>
                <a:cs typeface="Humanist 521 BT" charset="0"/>
                <a:sym typeface="Humanist 521 BT" charset="0"/>
              </a:rPr>
              <a:t>Irenaeus (Adv. Haeres. i. 26) says that their characteristic tenets were the lawfulness of </a:t>
            </a:r>
            <a:r>
              <a:rPr lang="en-US" sz="1600">
                <a:solidFill>
                  <a:srgbClr val="000000"/>
                </a:solidFill>
                <a:latin typeface="Humanist 521 Bold BT" charset="0"/>
                <a:cs typeface="Humanist 521 Bold BT" charset="0"/>
                <a:sym typeface="Humanist 521 Bold BT" charset="0"/>
              </a:rPr>
              <a:t>promiscuous</a:t>
            </a:r>
            <a:r>
              <a:rPr lang="en-US" sz="1600">
                <a:solidFill>
                  <a:srgbClr val="000000"/>
                </a:solidFill>
                <a:latin typeface="Humanist 521 BT" charset="0"/>
                <a:cs typeface="Humanist 521 BT" charset="0"/>
                <a:sym typeface="Humanist 521 BT" charset="0"/>
              </a:rPr>
              <a:t> intercourse with women, and of eating things offered to idols. Eusebius (Hist. Eccl. iii. 29) states substantially the same thing, and refers to a tradition respecting </a:t>
            </a:r>
            <a:r>
              <a:rPr lang="en-US" sz="1600">
                <a:solidFill>
                  <a:srgbClr val="000000"/>
                </a:solidFill>
                <a:latin typeface="Humanist 521 Bold BT" charset="0"/>
                <a:cs typeface="Humanist 521 Bold BT" charset="0"/>
                <a:sym typeface="Humanist 521 Bold BT" charset="0"/>
              </a:rPr>
              <a:t>Nicolaus,</a:t>
            </a:r>
            <a:r>
              <a:rPr lang="en-US" sz="1600">
                <a:solidFill>
                  <a:srgbClr val="000000"/>
                </a:solidFill>
                <a:latin typeface="Humanist 521 BT" charset="0"/>
                <a:cs typeface="Humanist 521 BT" charset="0"/>
                <a:sym typeface="Humanist 521 BT" charset="0"/>
              </a:rPr>
              <a:t> that he had a beautiful wife, and was jealous of her, and being reproached with this, renounced all intercourse with her, and made use of an expression which was misunderstood, as </a:t>
            </a:r>
            <a:r>
              <a:rPr lang="en-US" sz="1600">
                <a:solidFill>
                  <a:srgbClr val="000000"/>
                </a:solidFill>
                <a:latin typeface="Humanist 521 Bold BT" charset="0"/>
                <a:cs typeface="Humanist 521 Bold BT" charset="0"/>
                <a:sym typeface="Humanist 521 Bold BT" charset="0"/>
              </a:rPr>
              <a:t>implying that illicit pleasure was proper</a:t>
            </a:r>
            <a:r>
              <a:rPr lang="en-US" sz="1600">
                <a:solidFill>
                  <a:srgbClr val="000000"/>
                </a:solidFill>
                <a:latin typeface="Humanist 521 BT" charset="0"/>
                <a:cs typeface="Humanist 521 BT" charset="0"/>
                <a:sym typeface="Humanist 521 BT" charset="0"/>
              </a:rPr>
              <a:t>. </a:t>
            </a:r>
            <a:r>
              <a:rPr lang="en-US" sz="1600">
                <a:solidFill>
                  <a:srgbClr val="000000"/>
                </a:solidFill>
                <a:latin typeface="Humanist 521 Bold BT" charset="0"/>
                <a:cs typeface="Humanist 521 Bold BT" charset="0"/>
                <a:sym typeface="Humanist 521 Bold BT" charset="0"/>
              </a:rPr>
              <a:t>Tertullian speaks of the Nicolaitanes as a branch of the Gnostic family,</a:t>
            </a:r>
            <a:r>
              <a:rPr lang="en-US" sz="1600">
                <a:solidFill>
                  <a:srgbClr val="000000"/>
                </a:solidFill>
                <a:latin typeface="Humanist 521 BT" charset="0"/>
                <a:cs typeface="Humanist 521 BT" charset="0"/>
                <a:sym typeface="Humanist 521 BT" charset="0"/>
              </a:rPr>
              <a:t> and as, in his time, extinct. Mosheim (De Rebus Christian. Ante Con. 69) says that "the questions about the Nicolaitanes have difficulties which cannot be solved." </a:t>
            </a:r>
          </a:p>
          <a:p>
            <a:pPr marL="389857" indent="-331621">
              <a:spcBef>
                <a:spcPts val="599"/>
              </a:spcBef>
            </a:pPr>
            <a:r>
              <a:rPr lang="en-US" sz="1600">
                <a:solidFill>
                  <a:srgbClr val="000000"/>
                </a:solidFill>
                <a:latin typeface="Humanist 521 BT" charset="0"/>
                <a:cs typeface="Humanist 521 BT" charset="0"/>
                <a:sym typeface="Humanist 521 BT" charset="0"/>
              </a:rPr>
              <a:t> It is generally agreed, among the writers of antiquity who have mentioned them, that they were </a:t>
            </a:r>
            <a:r>
              <a:rPr lang="en-US" sz="1600">
                <a:solidFill>
                  <a:srgbClr val="000000"/>
                </a:solidFill>
                <a:latin typeface="Humanist 521 Bold BT" charset="0"/>
                <a:cs typeface="Humanist 521 Bold BT" charset="0"/>
                <a:sym typeface="Humanist 521 Bold BT" charset="0"/>
              </a:rPr>
              <a:t>distinguished for holding opinions which countenanced gross social indulgences</a:t>
            </a:r>
            <a:r>
              <a:rPr lang="en-US" sz="1600">
                <a:solidFill>
                  <a:srgbClr val="000000"/>
                </a:solidFill>
                <a:latin typeface="Humanist 521 BT" charset="0"/>
                <a:cs typeface="Humanist 521 BT" charset="0"/>
                <a:sym typeface="Humanist 521 BT" charset="0"/>
              </a:rPr>
              <a:t>. This is all that is really necessary to be known in regard to the passage before us, for this will explain the strong language of aversion and condemnation used by the Saviour respecting the sect in the epistles to the churches of Ephesus and Pergamos. </a:t>
            </a:r>
          </a:p>
          <a:p>
            <a:pPr marL="389857" indent="-331621">
              <a:spcBef>
                <a:spcPts val="599"/>
              </a:spcBef>
            </a:pPr>
            <a:r>
              <a:rPr lang="en-US" sz="1600">
                <a:solidFill>
                  <a:srgbClr val="000000"/>
                </a:solidFill>
                <a:latin typeface="Humanist 521 BT" charset="0"/>
                <a:cs typeface="Humanist 521 BT" charset="0"/>
                <a:sym typeface="Humanist 521 BT" charset="0"/>
              </a:rPr>
              <a:t>Robert Harkrider: </a:t>
            </a:r>
            <a:r>
              <a:rPr lang="ja-JP" altLang="en-US" sz="1600">
                <a:solidFill>
                  <a:srgbClr val="000000"/>
                </a:solidFill>
                <a:latin typeface="Arial"/>
                <a:cs typeface="Humanist 521 BT" charset="0"/>
                <a:sym typeface="Humanist 521 BT" charset="0"/>
              </a:rPr>
              <a:t>“</a:t>
            </a:r>
            <a:r>
              <a:rPr lang="en-US" sz="1600">
                <a:solidFill>
                  <a:srgbClr val="000000"/>
                </a:solidFill>
                <a:latin typeface="Humanist 521 BT" charset="0"/>
                <a:cs typeface="Humanist 521 BT" charset="0"/>
                <a:sym typeface="Humanist 521 BT" charset="0"/>
              </a:rPr>
              <a:t>A strong argument has been made for </a:t>
            </a:r>
            <a:r>
              <a:rPr lang="en-US" sz="1600">
                <a:solidFill>
                  <a:srgbClr val="000000"/>
                </a:solidFill>
                <a:latin typeface="Humanist 521 Bold BT" charset="0"/>
                <a:cs typeface="Humanist 521 Bold BT" charset="0"/>
                <a:sym typeface="Humanist 521 Bold BT" charset="0"/>
              </a:rPr>
              <a:t>Gnosticism</a:t>
            </a:r>
            <a:r>
              <a:rPr lang="en-US" sz="1600">
                <a:solidFill>
                  <a:srgbClr val="000000"/>
                </a:solidFill>
                <a:latin typeface="Humanist 521 BT" charset="0"/>
                <a:cs typeface="Humanist 521 BT" charset="0"/>
                <a:sym typeface="Humanist 521 BT" charset="0"/>
              </a:rPr>
              <a:t>.</a:t>
            </a:r>
            <a:r>
              <a:rPr lang="ja-JP" altLang="en-US" sz="1600">
                <a:solidFill>
                  <a:srgbClr val="000000"/>
                </a:solidFill>
                <a:latin typeface="Arial"/>
                <a:cs typeface="Humanist 521 BT" charset="0"/>
                <a:sym typeface="Humanist 521 BT" charset="0"/>
              </a:rPr>
              <a:t>”</a:t>
            </a:r>
            <a:r>
              <a:rPr lang="en-US" sz="1600">
                <a:solidFill>
                  <a:srgbClr val="000000"/>
                </a:solidFill>
                <a:latin typeface="Humanist 521 BT" charset="0"/>
                <a:cs typeface="Humanist 521 BT" charset="0"/>
                <a:sym typeface="Humanist 521 BT" charset="0"/>
              </a:rPr>
              <a:t> Flesh was evil and what the flesh did, did not effect the spirit. This line of reasoning no doubt led to many </a:t>
            </a:r>
            <a:r>
              <a:rPr lang="en-US" sz="1600">
                <a:solidFill>
                  <a:srgbClr val="000000"/>
                </a:solidFill>
                <a:latin typeface="Humanist 521 Bold BT" charset="0"/>
                <a:cs typeface="Humanist 521 Bold BT" charset="0"/>
                <a:sym typeface="Humanist 521 Bold BT" charset="0"/>
              </a:rPr>
              <a:t>compromising their faith in order to avoid persecution</a:t>
            </a:r>
            <a:r>
              <a:rPr lang="en-US" sz="1600">
                <a:solidFill>
                  <a:srgbClr val="000000"/>
                </a:solidFill>
                <a:latin typeface="Humanist 521 BT" charset="0"/>
                <a:cs typeface="Humanist 521 BT" charset="0"/>
                <a:sym typeface="Humanist 521 BT" charset="0"/>
              </a:rPr>
              <a:t>. This doctrine is prevalent today and can be seen in religious circles where </a:t>
            </a:r>
            <a:r>
              <a:rPr lang="en-US" sz="1600">
                <a:solidFill>
                  <a:srgbClr val="000000"/>
                </a:solidFill>
                <a:latin typeface="Humanist 521 Bold BT" charset="0"/>
                <a:cs typeface="Humanist 521 Bold BT" charset="0"/>
                <a:sym typeface="Humanist 521 Bold BT" charset="0"/>
              </a:rPr>
              <a:t>people are willing to compromise sound doctrine and faithfulness to the Lord to gain acceptance from those in the world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301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850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9698"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600">
                <a:latin typeface="Arial" charset="0"/>
                <a:cs typeface="Arial" charset="0"/>
                <a:sym typeface="Arial" charset="0"/>
              </a:rPr>
              <a:t>The passage tells of seven sons of a Jewish priest who were apparently exorcists who tried to cast out an evil spirit using Jesus' name in a magical way. The demon-possessed man beat and stripped all seven! The demonic activity this suggests was very likely stimulated by the devotion of many in Ephesus to occult practices. Many who were now Christians had been involved in such evil, and those who had practiced sorcery publicly burned books of magic worth in our day some $2.5 million! </a:t>
            </a:r>
            <a:r>
              <a:rPr lang="en-US" sz="1600">
                <a:latin typeface="Arial Italic" charset="0"/>
                <a:cs typeface="Arial Italic" charset="0"/>
                <a:sym typeface="Arial Italic" charset="0"/>
              </a:rPr>
              <a:t>In a city where Satan had gained a foothold and the supernatural was a dominating theme, God's Spirit performed miracles that demonstrated Jesus' power over supernatural powers!</a:t>
            </a:r>
            <a:r>
              <a:rPr lang="en-US" sz="1600">
                <a:latin typeface="Arial" charset="0"/>
                <a:cs typeface="Arial" charset="0"/>
                <a:sym typeface="Arial" charset="0"/>
              </a:rPr>
              <a:t>— Teacher's Commentary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379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600">
                <a:latin typeface="Arial" charset="0"/>
                <a:cs typeface="Arial" charset="0"/>
                <a:sym typeface="Arial" charset="0"/>
              </a:rPr>
              <a:t>The passage tells of seven sons of a Jewish priest who were apparently exorcists who tried to cast out an evil spirit using Jesus' name in a magical way. The demon-possessed man beat and stripped all seven! The demonic activity this suggests was very likely stimulated by the devotion of many in Ephesus to occult practices. Many who were now Christians had been involved in such evil, and those who had practiced sorcery publicly burned books of magic worth in our day some $2.5 million! </a:t>
            </a:r>
            <a:r>
              <a:rPr lang="en-US" sz="1600">
                <a:latin typeface="Arial Italic" charset="0"/>
                <a:cs typeface="Arial Italic" charset="0"/>
                <a:sym typeface="Arial Italic" charset="0"/>
              </a:rPr>
              <a:t>In a city where Satan had gained a foothold and the supernatural was a dominating theme, God's Spirit performed miracles that demonstrated Jesus' power over supernatural powers!</a:t>
            </a:r>
            <a:r>
              <a:rPr lang="en-US" sz="1600">
                <a:latin typeface="Arial" charset="0"/>
                <a:cs typeface="Arial" charset="0"/>
                <a:sym typeface="Arial" charset="0"/>
              </a:rPr>
              <a:t>— Teacher's Commentary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379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600">
                <a:latin typeface="Arial" charset="0"/>
                <a:cs typeface="Arial" charset="0"/>
                <a:sym typeface="Arial" charset="0"/>
              </a:rPr>
              <a:t>The passage tells of seven sons of a Jewish priest who were apparently exorcists who tried to cast out an evil spirit using Jesus' name in a magical way. The demon-possessed man beat and stripped all seven! The demonic activity this suggests was very likely stimulated by the devotion of many in Ephesus to occult practices. Many who were now Christians had been involved in such evil, and those who had practiced sorcery publicly burned books of magic worth in our day some $2.5 million! </a:t>
            </a:r>
            <a:r>
              <a:rPr lang="en-US" sz="1600">
                <a:latin typeface="Arial Italic" charset="0"/>
                <a:cs typeface="Arial Italic" charset="0"/>
                <a:sym typeface="Arial Italic" charset="0"/>
              </a:rPr>
              <a:t>In a city where Satan had gained a foothold and the supernatural was a dominating theme, God's Spirit performed miracles that demonstrated Jesus' power over supernatural powers!</a:t>
            </a:r>
            <a:r>
              <a:rPr lang="en-US" sz="1600">
                <a:latin typeface="Arial" charset="0"/>
                <a:cs typeface="Arial" charset="0"/>
                <a:sym typeface="Arial" charset="0"/>
              </a:rPr>
              <a:t>— Teacher's Commentary</a:t>
            </a:r>
          </a:p>
        </p:txBody>
      </p:sp>
    </p:spTree>
    <p:extLst>
      <p:ext uri="{BB962C8B-B14F-4D97-AF65-F5344CB8AC3E}">
        <p14:creationId xmlns:p14="http://schemas.microsoft.com/office/powerpoint/2010/main" val="2024450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584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600">
                <a:latin typeface="Arial" charset="0"/>
                <a:cs typeface="Arial" charset="0"/>
                <a:sym typeface="Arial" charset="0"/>
              </a:rPr>
              <a:t>The passage tells of seven sons of a Jewish priest who were apparently exorcists who tried to cast out an evil spirit using Jesus' name in a magical way. The demon-possessed man beat and stripped all seven! The demonic activity this suggests was very likely stimulated by the devotion of many in Ephesus to occult practices. Many who were now Christians had been involved in such evil, and those who had practiced sorcery publicly burned books of magic worth in our day some $2.5 million! </a:t>
            </a:r>
            <a:r>
              <a:rPr lang="en-US" sz="1600">
                <a:latin typeface="Arial Italic" charset="0"/>
                <a:cs typeface="Arial Italic" charset="0"/>
                <a:sym typeface="Arial Italic" charset="0"/>
              </a:rPr>
              <a:t>In a city where Satan had gained a foothold and the supernatural was a dominating theme, God's Spirit performed miracles that demonstrated Jesus' power over supernatural powers!</a:t>
            </a:r>
            <a:r>
              <a:rPr lang="en-US" sz="1600">
                <a:latin typeface="Arial" charset="0"/>
                <a:cs typeface="Arial" charset="0"/>
                <a:sym typeface="Arial" charset="0"/>
              </a:rPr>
              <a:t>— Teacher's Commentary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1746"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600">
                <a:latin typeface="Arial Bold" charset="0"/>
                <a:cs typeface="Arial Bold" charset="0"/>
                <a:sym typeface="Arial Bold" charset="0"/>
              </a:rPr>
              <a:t>Temple of Diana - Ephesus</a:t>
            </a:r>
            <a:endParaRPr lang="en-US" sz="1600">
              <a:latin typeface="Arial" charset="0"/>
              <a:cs typeface="Arial" charset="0"/>
              <a:sym typeface="Arial" charset="0"/>
            </a:endParaRPr>
          </a:p>
          <a:p>
            <a:r>
              <a:rPr lang="en-US" sz="1600">
                <a:latin typeface="Arial" charset="0"/>
                <a:cs typeface="Arial" charset="0"/>
                <a:sym typeface="Arial" charset="0"/>
              </a:rPr>
              <a:t>A rusty sign and some broken columns stacked on a crude cement base commemorate </a:t>
            </a:r>
            <a:r>
              <a:rPr lang="en-US" sz="1600" u="sng">
                <a:latin typeface="Arial" charset="0"/>
                <a:cs typeface="Arial" charset="0"/>
                <a:sym typeface="Arial" charset="0"/>
                <a:hlinkClick r:id="rId3"/>
              </a:rPr>
              <a:t>Ephesus</a:t>
            </a:r>
            <a:r>
              <a:rPr lang="en-US" sz="1600">
                <a:latin typeface="Arial" charset="0"/>
                <a:cs typeface="Arial" charset="0"/>
                <a:sym typeface="Arial" charset="0"/>
              </a:rPr>
              <a:t> Temple of Diana. During Ephesus' heyday, the Temple of Diana covered 130 x 60 yards. Each of the Temple of Diana's 127 massive ionic columns were 60 feet tall. Deemed one of the seven Wonders of the Ancient World, the Temple of Diana in Ephesus was 4 times larger than the Parthenon in Athens. </a:t>
            </a:r>
            <a:br>
              <a:rPr lang="en-US" sz="1600">
                <a:latin typeface="Arial" charset="0"/>
                <a:cs typeface="Arial" charset="0"/>
                <a:sym typeface="Arial" charset="0"/>
              </a:rPr>
            </a:br>
            <a:br>
              <a:rPr lang="en-US" sz="1600">
                <a:latin typeface="Arial" charset="0"/>
                <a:cs typeface="Arial" charset="0"/>
                <a:sym typeface="Arial" charset="0"/>
              </a:rPr>
            </a:br>
            <a:r>
              <a:rPr lang="en-US" sz="1600">
                <a:latin typeface="Arial" charset="0"/>
                <a:cs typeface="Arial" charset="0"/>
                <a:sym typeface="Arial" charset="0"/>
              </a:rPr>
              <a:t>Ephesus' Temple of Diana actually started as the Temple of Artemis, the Greek goddess. By the 1st century AD, however, Romans ruled Ephesus and substituted their goddess Diana for Artemis. The substitution of Diana appears to have been fine with Ephesus' silversmiths as long as they could continue to peddle miniature copies of the Temple of Diana / Artemis. Their profit margin appears to have been squeezed, however, when Paul came to Ephesus and preached against idolatry: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1746"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600">
                <a:latin typeface="Arial Bold" charset="0"/>
                <a:cs typeface="Arial Bold" charset="0"/>
                <a:sym typeface="Arial Bold" charset="0"/>
              </a:rPr>
              <a:t>Temple of Diana - Ephesus</a:t>
            </a:r>
            <a:endParaRPr lang="en-US" sz="1600">
              <a:latin typeface="Arial" charset="0"/>
              <a:cs typeface="Arial" charset="0"/>
              <a:sym typeface="Arial" charset="0"/>
            </a:endParaRPr>
          </a:p>
          <a:p>
            <a:r>
              <a:rPr lang="en-US" sz="1600">
                <a:latin typeface="Arial" charset="0"/>
                <a:cs typeface="Arial" charset="0"/>
                <a:sym typeface="Arial" charset="0"/>
              </a:rPr>
              <a:t>A rusty sign and some broken columns stacked on a crude cement base commemorate </a:t>
            </a:r>
            <a:r>
              <a:rPr lang="en-US" sz="1600" u="sng">
                <a:latin typeface="Arial" charset="0"/>
                <a:cs typeface="Arial" charset="0"/>
                <a:sym typeface="Arial" charset="0"/>
                <a:hlinkClick r:id="rId3"/>
              </a:rPr>
              <a:t>Ephesus</a:t>
            </a:r>
            <a:r>
              <a:rPr lang="en-US" sz="1600">
                <a:latin typeface="Arial" charset="0"/>
                <a:cs typeface="Arial" charset="0"/>
                <a:sym typeface="Arial" charset="0"/>
              </a:rPr>
              <a:t> Temple of Diana. During Ephesus' heyday, the Temple of Diana covered 130 x 60 yards. Each of the Temple of Diana's 127 massive ionic columns were 60 feet tall. Deemed one of the seven Wonders of the Ancient World, the Temple of Diana in Ephesus was 4 times larger than the Parthenon in Athens. </a:t>
            </a:r>
            <a:br>
              <a:rPr lang="en-US" sz="1600">
                <a:latin typeface="Arial" charset="0"/>
                <a:cs typeface="Arial" charset="0"/>
                <a:sym typeface="Arial" charset="0"/>
              </a:rPr>
            </a:br>
            <a:br>
              <a:rPr lang="en-US" sz="1600">
                <a:latin typeface="Arial" charset="0"/>
                <a:cs typeface="Arial" charset="0"/>
                <a:sym typeface="Arial" charset="0"/>
              </a:rPr>
            </a:br>
            <a:r>
              <a:rPr lang="en-US" sz="1600">
                <a:latin typeface="Arial" charset="0"/>
                <a:cs typeface="Arial" charset="0"/>
                <a:sym typeface="Arial" charset="0"/>
              </a:rPr>
              <a:t>Ephesus' Temple of Diana actually started as the Temple of Artemis, the Greek goddess. By the 1st century AD, however, Romans ruled Ephesus and substituted their goddess Diana for Artemis. The substitution of Diana appears to have been fine with Ephesus' silversmiths as long as they could continue to peddle miniature copies of the Temple of Diana / Artemis. Their profit margin appears to have been squeezed, however, when Paul came to Ephesus and preached against idolatry:</a:t>
            </a:r>
          </a:p>
        </p:txBody>
      </p:sp>
    </p:spTree>
    <p:extLst>
      <p:ext uri="{BB962C8B-B14F-4D97-AF65-F5344CB8AC3E}">
        <p14:creationId xmlns:p14="http://schemas.microsoft.com/office/powerpoint/2010/main" val="100903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1746"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600">
                <a:latin typeface="Arial Bold" charset="0"/>
                <a:cs typeface="Arial Bold" charset="0"/>
                <a:sym typeface="Arial Bold" charset="0"/>
              </a:rPr>
              <a:t>Temple of Diana - Ephesus</a:t>
            </a:r>
            <a:endParaRPr lang="en-US" sz="1600">
              <a:latin typeface="Arial" charset="0"/>
              <a:cs typeface="Arial" charset="0"/>
              <a:sym typeface="Arial" charset="0"/>
            </a:endParaRPr>
          </a:p>
          <a:p>
            <a:r>
              <a:rPr lang="en-US" sz="1600">
                <a:latin typeface="Arial" charset="0"/>
                <a:cs typeface="Arial" charset="0"/>
                <a:sym typeface="Arial" charset="0"/>
              </a:rPr>
              <a:t>A rusty sign and some broken columns stacked on a crude cement base commemorate </a:t>
            </a:r>
            <a:r>
              <a:rPr lang="en-US" sz="1600" u="sng">
                <a:latin typeface="Arial" charset="0"/>
                <a:cs typeface="Arial" charset="0"/>
                <a:sym typeface="Arial" charset="0"/>
                <a:hlinkClick r:id="rId3"/>
              </a:rPr>
              <a:t>Ephesus</a:t>
            </a:r>
            <a:r>
              <a:rPr lang="en-US" sz="1600">
                <a:latin typeface="Arial" charset="0"/>
                <a:cs typeface="Arial" charset="0"/>
                <a:sym typeface="Arial" charset="0"/>
              </a:rPr>
              <a:t> Temple of Diana. During Ephesus' heyday, the Temple of Diana covered 130 x 60 yards. Each of the Temple of Diana's 127 massive ionic columns were 60 feet tall. Deemed one of the seven Wonders of the Ancient World, the Temple of Diana in Ephesus was 4 times larger than the Parthenon in Athens. </a:t>
            </a:r>
            <a:br>
              <a:rPr lang="en-US" sz="1600">
                <a:latin typeface="Arial" charset="0"/>
                <a:cs typeface="Arial" charset="0"/>
                <a:sym typeface="Arial" charset="0"/>
              </a:rPr>
            </a:br>
            <a:br>
              <a:rPr lang="en-US" sz="1600">
                <a:latin typeface="Arial" charset="0"/>
                <a:cs typeface="Arial" charset="0"/>
                <a:sym typeface="Arial" charset="0"/>
              </a:rPr>
            </a:br>
            <a:r>
              <a:rPr lang="en-US" sz="1600">
                <a:latin typeface="Arial" charset="0"/>
                <a:cs typeface="Arial" charset="0"/>
                <a:sym typeface="Arial" charset="0"/>
              </a:rPr>
              <a:t>Ephesus' Temple of Diana actually started as the Temple of Artemis, the Greek goddess. By the 1st century AD, however, Romans ruled Ephesus and substituted their goddess Diana for Artemis. The substitution of Diana appears to have been fine with Ephesus' silversmiths as long as they could continue to peddle miniature copies of the Temple of Diana / Artemis. Their profit margin appears to have been squeezed, however, when Paul came to Ephesus and preached against idolatry:</a:t>
            </a:r>
          </a:p>
        </p:txBody>
      </p:sp>
    </p:spTree>
    <p:extLst>
      <p:ext uri="{BB962C8B-B14F-4D97-AF65-F5344CB8AC3E}">
        <p14:creationId xmlns:p14="http://schemas.microsoft.com/office/powerpoint/2010/main" val="3058535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891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389857" indent="-331621">
              <a:spcBef>
                <a:spcPts val="650"/>
              </a:spcBef>
            </a:pPr>
            <a:r>
              <a:rPr lang="en-US" sz="1600" u="sng">
                <a:solidFill>
                  <a:srgbClr val="FF0000"/>
                </a:solidFill>
                <a:effectLst>
                  <a:outerShdw blurRad="38100" dist="38100" dir="2700000" algn="tl">
                    <a:srgbClr val="DDDDDD"/>
                  </a:outerShdw>
                </a:effectLst>
                <a:latin typeface="Humanist 521 Bold Italic BT" charset="0"/>
                <a:cs typeface="Humanist 521 Bold Italic BT" charset="0"/>
                <a:sym typeface="Humanist 521 Bold Italic BT" charset="0"/>
              </a:rPr>
              <a:t>Chart 9</a:t>
            </a:r>
          </a:p>
          <a:p>
            <a:pPr marL="389857" indent="-331621">
              <a:spcBef>
                <a:spcPts val="599"/>
              </a:spcBef>
            </a:pPr>
            <a:r>
              <a:rPr lang="en-US" sz="1600">
                <a:solidFill>
                  <a:srgbClr val="000000"/>
                </a:solidFill>
                <a:latin typeface="Humanist 521 BT" charset="0"/>
                <a:cs typeface="Humanist 521 BT" charset="0"/>
                <a:sym typeface="Humanist 521 BT" charset="0"/>
              </a:rPr>
              <a:t>Works can be either good or bad –</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Labor</a:t>
            </a:r>
            <a:r>
              <a:rPr lang="en-US" sz="1600">
                <a:solidFill>
                  <a:srgbClr val="000000"/>
                </a:solidFill>
                <a:latin typeface="Humanist 521 BT" charset="0"/>
                <a:cs typeface="Humanist 521 BT" charset="0"/>
                <a:sym typeface="Humanist 521 BT" charset="0"/>
              </a:rPr>
              <a:t> – Toiled &amp; sacrificed to carry the work of God</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Patience</a:t>
            </a:r>
            <a:r>
              <a:rPr lang="en-US" sz="1600">
                <a:solidFill>
                  <a:srgbClr val="000000"/>
                </a:solidFill>
                <a:latin typeface="Humanist 521 BT" charset="0"/>
                <a:cs typeface="Humanist 521 BT" charset="0"/>
                <a:sym typeface="Humanist 521 BT" charset="0"/>
              </a:rPr>
              <a:t> – not giving up when things got tough - </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Intolerant </a:t>
            </a:r>
            <a:r>
              <a:rPr lang="en-US" sz="1600">
                <a:solidFill>
                  <a:srgbClr val="000000"/>
                </a:solidFill>
                <a:latin typeface="Humanist 521 BT" charset="0"/>
                <a:cs typeface="Humanist 521 BT" charset="0"/>
                <a:sym typeface="Humanist 521 BT" charset="0"/>
              </a:rPr>
              <a:t> – of those who would not conform to the teachings of Jesus Christ. </a:t>
            </a:r>
          </a:p>
          <a:p>
            <a:pPr marL="389857" indent="-331621">
              <a:spcBef>
                <a:spcPts val="599"/>
              </a:spcBef>
            </a:pPr>
            <a:r>
              <a:rPr lang="en-US" sz="1600">
                <a:solidFill>
                  <a:srgbClr val="000000"/>
                </a:solidFill>
                <a:latin typeface="Humanist 521 BT" charset="0"/>
                <a:cs typeface="Humanist 521 BT" charset="0"/>
                <a:sym typeface="Humanist 521 BT" charset="0"/>
              </a:rPr>
              <a:t>That is, they had no sympathy with their doctrines or their practices; they were utterly opposed to them. They had lent them no countenance, but had in every way shown that they had no fellowship with them.</a:t>
            </a:r>
          </a:p>
          <a:p>
            <a:pPr marL="389857" indent="-331621">
              <a:spcBef>
                <a:spcPts val="599"/>
              </a:spcBef>
            </a:pPr>
            <a:r>
              <a:rPr lang="en-US" sz="1600">
                <a:solidFill>
                  <a:srgbClr val="000000"/>
                </a:solidFill>
                <a:latin typeface="Humanist 521 BT" charset="0"/>
                <a:cs typeface="Humanist 521 BT" charset="0"/>
                <a:sym typeface="Humanist 521 BT" charset="0"/>
              </a:rPr>
              <a:t>If they will not be transformed, let them be transferred . . . (Homer Hailey, 121)</a:t>
            </a:r>
          </a:p>
          <a:p>
            <a:pPr marL="389857" indent="-331621">
              <a:spcBef>
                <a:spcPts val="650"/>
              </a:spcBef>
            </a:pPr>
            <a:r>
              <a:rPr lang="en-US" sz="1600">
                <a:solidFill>
                  <a:srgbClr val="000000"/>
                </a:solidFill>
                <a:latin typeface="Times New Roman" charset="0"/>
                <a:cs typeface="Times New Roman" charset="0"/>
                <a:sym typeface="Times New Roman" charset="0"/>
              </a:rPr>
              <a:t>2 John 1:10-11 (NKJV)  If anyone comes to you and does not bring this doctrine, do not receive him into your house nor greet him; [11] for he who greets him shares in his evil deeds. </a:t>
            </a:r>
          </a:p>
          <a:p>
            <a:pPr marL="389857" indent="-331621">
              <a:spcBef>
                <a:spcPts val="650"/>
              </a:spcBef>
            </a:pPr>
            <a:r>
              <a:rPr lang="en-US" sz="1600">
                <a:solidFill>
                  <a:srgbClr val="000000"/>
                </a:solidFill>
                <a:latin typeface="Times New Roman" charset="0"/>
                <a:cs typeface="Times New Roman" charset="0"/>
                <a:sym typeface="Times New Roman" charset="0"/>
              </a:rPr>
              <a:t>Rev. 2:6 (NKJV)  But this you have, that you hate the deeds of the Nicolaitans, which I also hate. </a:t>
            </a:r>
          </a:p>
          <a:p>
            <a:pPr marL="389857" indent="-331621">
              <a:spcBef>
                <a:spcPts val="650"/>
              </a:spcBef>
            </a:pPr>
            <a:r>
              <a:rPr lang="en-US" sz="1600" u="sng">
                <a:solidFill>
                  <a:srgbClr val="FF0000"/>
                </a:solidFill>
                <a:effectLst>
                  <a:outerShdw blurRad="38100" dist="38100" dir="2700000" algn="tl">
                    <a:srgbClr val="DDDDDD"/>
                  </a:outerShdw>
                </a:effectLst>
                <a:latin typeface="Humanist 521 Bold Italic BT" charset="0"/>
                <a:cs typeface="Humanist 521 Bold Italic BT" charset="0"/>
                <a:sym typeface="Humanist 521 Bold Italic BT" charset="0"/>
              </a:rPr>
              <a:t>Chart 10</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Examined to prove</a:t>
            </a:r>
            <a:r>
              <a:rPr lang="en-US" sz="1600">
                <a:solidFill>
                  <a:srgbClr val="000000"/>
                </a:solidFill>
                <a:latin typeface="Humanist 521 BT" charset="0"/>
                <a:cs typeface="Humanist 521 BT" charset="0"/>
                <a:sym typeface="Humanist 521 BT" charset="0"/>
              </a:rPr>
              <a:t> – Those who claimed to be apostles – </a:t>
            </a:r>
          </a:p>
          <a:p>
            <a:pPr marL="389857" indent="-331621">
              <a:spcBef>
                <a:spcPts val="650"/>
              </a:spcBef>
            </a:pPr>
            <a:r>
              <a:rPr lang="en-US" sz="1600">
                <a:solidFill>
                  <a:srgbClr val="000000"/>
                </a:solidFill>
                <a:latin typeface="Times New Roman" charset="0"/>
                <a:cs typeface="Times New Roman" charset="0"/>
                <a:sym typeface="Times New Roman" charset="0"/>
              </a:rPr>
              <a:t>Acts 17:11-12 (NKJV)  These were more fair-minded than those in Thessalonica, in that they received the word with all readiness, and searched the Scriptures daily to find out whether these things were so. [12] Therefore many of them believed, and also not a few of the Greeks, prominent women as well as men. </a:t>
            </a:r>
          </a:p>
          <a:p>
            <a:pPr marL="389857" indent="-331621">
              <a:spcBef>
                <a:spcPts val="650"/>
              </a:spcBef>
            </a:pPr>
            <a:r>
              <a:rPr lang="en-US" sz="1600">
                <a:solidFill>
                  <a:srgbClr val="000000"/>
                </a:solidFill>
                <a:latin typeface="Times New Roman" charset="0"/>
                <a:cs typeface="Times New Roman" charset="0"/>
                <a:sym typeface="Times New Roman" charset="0"/>
              </a:rPr>
              <a:t>2 Cor. 12:12 (NKJV)  Truly the signs of an apostle were accomplished among you with all perseverance, in signs and wonders and mighty deeds. </a:t>
            </a:r>
          </a:p>
          <a:p>
            <a:pPr marL="389857" indent="-331621">
              <a:spcBef>
                <a:spcPts val="650"/>
              </a:spcBef>
            </a:pPr>
            <a:r>
              <a:rPr lang="en-US" sz="1600">
                <a:solidFill>
                  <a:srgbClr val="000000"/>
                </a:solidFill>
                <a:latin typeface="Times New Roman" charset="0"/>
                <a:cs typeface="Times New Roman" charset="0"/>
                <a:sym typeface="Times New Roman" charset="0"/>
              </a:rPr>
              <a:t>1 John 4:1 (NKJV)  Beloved, do not believe every spirit, but test the spirits, whether they are of God; because many false prophets have gone out into the world. </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Exposed</a:t>
            </a:r>
            <a:r>
              <a:rPr lang="en-US" sz="1600">
                <a:solidFill>
                  <a:srgbClr val="000000"/>
                </a:solidFill>
                <a:latin typeface="Humanist 521 BT" charset="0"/>
                <a:cs typeface="Humanist 521 BT" charset="0"/>
                <a:sym typeface="Humanist 521 BT" charset="0"/>
              </a:rPr>
              <a:t>– them for what they really were . . .  </a:t>
            </a:r>
          </a:p>
          <a:p>
            <a:pPr marL="389857" indent="-331621">
              <a:spcBef>
                <a:spcPts val="650"/>
              </a:spcBef>
            </a:pPr>
            <a:r>
              <a:rPr lang="en-US" sz="1600">
                <a:solidFill>
                  <a:srgbClr val="000000"/>
                </a:solidFill>
                <a:latin typeface="Times New Roman" charset="0"/>
                <a:cs typeface="Times New Roman" charset="0"/>
                <a:sym typeface="Times New Roman" charset="0"/>
              </a:rPr>
              <a:t>2 Cor. 11:13 (NKJV)  For such are false apostles, deceitful workers, transforming themselves into apostles of Christ.</a:t>
            </a:r>
          </a:p>
          <a:p>
            <a:pPr marL="389857" indent="-331621">
              <a:spcBef>
                <a:spcPts val="599"/>
              </a:spcBef>
            </a:pPr>
            <a:r>
              <a:rPr lang="en-US" sz="1600">
                <a:solidFill>
                  <a:srgbClr val="0000FF"/>
                </a:solidFill>
                <a:effectLst>
                  <a:outerShdw blurRad="38100" dist="38100" dir="2700000" algn="tl">
                    <a:srgbClr val="DDDDDD"/>
                  </a:outerShdw>
                </a:effectLst>
                <a:latin typeface="Arial Bold Italic" charset="0"/>
                <a:cs typeface="Arial Bold Italic" charset="0"/>
                <a:sym typeface="Arial Bold Italic" charset="0"/>
              </a:rPr>
              <a:t>Not antagonistic to love</a:t>
            </a:r>
            <a:r>
              <a:rPr lang="en-US" sz="1600">
                <a:solidFill>
                  <a:srgbClr val="000000"/>
                </a:solidFill>
                <a:latin typeface="Arial" charset="0"/>
                <a:cs typeface="Arial" charset="0"/>
                <a:sym typeface="Arial" charset="0"/>
              </a:rPr>
              <a:t> – </a:t>
            </a:r>
          </a:p>
          <a:p>
            <a:pPr marL="389857" indent="-331621">
              <a:spcBef>
                <a:spcPts val="650"/>
              </a:spcBef>
            </a:pPr>
            <a:r>
              <a:rPr lang="en-US" sz="1600">
                <a:solidFill>
                  <a:srgbClr val="000000"/>
                </a:solidFill>
                <a:latin typeface="Times New Roman" charset="0"/>
                <a:cs typeface="Times New Roman" charset="0"/>
                <a:sym typeface="Times New Roman" charset="0"/>
              </a:rPr>
              <a:t>2 John 1:6-11 (NKJV) This is love, that we walk according to His commandments. This is the commandment, that as you have heard from the beginning, you should walk in it. [7] For many deceivers have gone out into the world who do not confess Jesus Christ as coming in the flesh. This is a deceiver and an antichrist. [8] Look to yourselves, that we do not lose those things we worked for, but that we may receive a full reward. [9] Whoever transgresses and does not abide in the doctrine of Christ does not have God. He who abides in the doctrine of Christ has both the Father and the Son. [10] If anyone comes to you and does not bring this doctrine, do not receive him into your house nor greet him; [11] for he who greets him shares in his evil deeds.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958AC959-3AB2-6B4F-AC6F-121F433ADD38}" type="slidenum">
              <a:rPr lang="en-US"/>
              <a:pPr/>
              <a:t>‹#›</a:t>
            </a:fld>
            <a:endParaRPr lang="en-US"/>
          </a:p>
        </p:txBody>
      </p:sp>
    </p:spTree>
    <p:extLst>
      <p:ext uri="{BB962C8B-B14F-4D97-AF65-F5344CB8AC3E}">
        <p14:creationId xmlns:p14="http://schemas.microsoft.com/office/powerpoint/2010/main" val="188695604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5B40C0D1-B10D-8243-BE3E-A3D0ADE66A6F}" type="slidenum">
              <a:rPr lang="en-US"/>
              <a:pPr/>
              <a:t>‹#›</a:t>
            </a:fld>
            <a:endParaRPr lang="en-US"/>
          </a:p>
        </p:txBody>
      </p:sp>
    </p:spTree>
    <p:extLst>
      <p:ext uri="{BB962C8B-B14F-4D97-AF65-F5344CB8AC3E}">
        <p14:creationId xmlns:p14="http://schemas.microsoft.com/office/powerpoint/2010/main" val="35897773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84CD1458-8F03-1943-81C2-CCC5CF0047F2}" type="slidenum">
              <a:rPr lang="en-US"/>
              <a:pPr/>
              <a:t>‹#›</a:t>
            </a:fld>
            <a:endParaRPr lang="en-US"/>
          </a:p>
        </p:txBody>
      </p:sp>
    </p:spTree>
    <p:extLst>
      <p:ext uri="{BB962C8B-B14F-4D97-AF65-F5344CB8AC3E}">
        <p14:creationId xmlns:p14="http://schemas.microsoft.com/office/powerpoint/2010/main" val="21365032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19886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46174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1115666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327227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6133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609559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03076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23215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EB2A7DE-8996-6E44-9507-DD43BBA5E3BD}" type="slidenum">
              <a:rPr lang="en-US"/>
              <a:pPr/>
              <a:t>‹#›</a:t>
            </a:fld>
            <a:endParaRPr lang="en-US"/>
          </a:p>
        </p:txBody>
      </p:sp>
    </p:spTree>
    <p:extLst>
      <p:ext uri="{BB962C8B-B14F-4D97-AF65-F5344CB8AC3E}">
        <p14:creationId xmlns:p14="http://schemas.microsoft.com/office/powerpoint/2010/main" val="325538887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946408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293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13312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5C46684F-9A1A-5941-95AA-22DE7AB9E27C}" type="slidenum">
              <a:rPr lang="en-US"/>
              <a:pPr/>
              <a:t>‹#›</a:t>
            </a:fld>
            <a:endParaRPr lang="en-US"/>
          </a:p>
        </p:txBody>
      </p:sp>
    </p:spTree>
    <p:extLst>
      <p:ext uri="{BB962C8B-B14F-4D97-AF65-F5344CB8AC3E}">
        <p14:creationId xmlns:p14="http://schemas.microsoft.com/office/powerpoint/2010/main" val="417661916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830B92B9-73E8-0048-AADA-13C6BBB8AC39}" type="slidenum">
              <a:rPr lang="en-US"/>
              <a:pPr/>
              <a:t>‹#›</a:t>
            </a:fld>
            <a:endParaRPr lang="en-US"/>
          </a:p>
        </p:txBody>
      </p:sp>
    </p:spTree>
    <p:extLst>
      <p:ext uri="{BB962C8B-B14F-4D97-AF65-F5344CB8AC3E}">
        <p14:creationId xmlns:p14="http://schemas.microsoft.com/office/powerpoint/2010/main" val="423846738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32DA88F0-7FEA-7848-8807-CD7DC404CE96}" type="slidenum">
              <a:rPr lang="en-US"/>
              <a:pPr/>
              <a:t>‹#›</a:t>
            </a:fld>
            <a:endParaRPr lang="en-US"/>
          </a:p>
        </p:txBody>
      </p:sp>
    </p:spTree>
    <p:extLst>
      <p:ext uri="{BB962C8B-B14F-4D97-AF65-F5344CB8AC3E}">
        <p14:creationId xmlns:p14="http://schemas.microsoft.com/office/powerpoint/2010/main" val="2716572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26054A40-0FA0-6942-9914-306A6F7334A9}" type="slidenum">
              <a:rPr lang="en-US"/>
              <a:pPr/>
              <a:t>‹#›</a:t>
            </a:fld>
            <a:endParaRPr lang="en-US"/>
          </a:p>
        </p:txBody>
      </p:sp>
    </p:spTree>
    <p:extLst>
      <p:ext uri="{BB962C8B-B14F-4D97-AF65-F5344CB8AC3E}">
        <p14:creationId xmlns:p14="http://schemas.microsoft.com/office/powerpoint/2010/main" val="25019167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0CE7D44F-FD8C-6E4D-8259-51EF016F1304}" type="slidenum">
              <a:rPr lang="en-US"/>
              <a:pPr/>
              <a:t>‹#›</a:t>
            </a:fld>
            <a:endParaRPr lang="en-US"/>
          </a:p>
        </p:txBody>
      </p:sp>
    </p:spTree>
    <p:extLst>
      <p:ext uri="{BB962C8B-B14F-4D97-AF65-F5344CB8AC3E}">
        <p14:creationId xmlns:p14="http://schemas.microsoft.com/office/powerpoint/2010/main" val="304304501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18DF0C20-B6B6-D34E-AB01-3C9321106711}" type="slidenum">
              <a:rPr lang="en-US"/>
              <a:pPr/>
              <a:t>‹#›</a:t>
            </a:fld>
            <a:endParaRPr lang="en-US"/>
          </a:p>
        </p:txBody>
      </p:sp>
    </p:spTree>
    <p:extLst>
      <p:ext uri="{BB962C8B-B14F-4D97-AF65-F5344CB8AC3E}">
        <p14:creationId xmlns:p14="http://schemas.microsoft.com/office/powerpoint/2010/main" val="396914659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A7B7F0F-5E96-6D46-B50D-DB09D1C79FF2}" type="slidenum">
              <a:rPr lang="en-US"/>
              <a:pPr/>
              <a:t>‹#›</a:t>
            </a:fld>
            <a:endParaRPr lang="en-US"/>
          </a:p>
        </p:txBody>
      </p:sp>
    </p:spTree>
    <p:extLst>
      <p:ext uri="{BB962C8B-B14F-4D97-AF65-F5344CB8AC3E}">
        <p14:creationId xmlns:p14="http://schemas.microsoft.com/office/powerpoint/2010/main" val="7927992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F6AC5E7F-EAC3-FE4C-A062-7727A15D6603}" type="slidenum">
              <a:rPr lang="en-US"/>
              <a:pPr/>
              <a:t>‹#›</a:t>
            </a:fld>
            <a:endParaRPr lang="en-US"/>
          </a:p>
        </p:txBody>
      </p:sp>
    </p:spTree>
    <p:extLst>
      <p:ext uri="{BB962C8B-B14F-4D97-AF65-F5344CB8AC3E}">
        <p14:creationId xmlns:p14="http://schemas.microsoft.com/office/powerpoint/2010/main" val="355175524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403D1F9D-077B-104E-8272-C4050EC09C00}" type="slidenum">
              <a:rPr lang="en-US"/>
              <a:pPr/>
              <a:t>‹#›</a:t>
            </a:fld>
            <a:endParaRPr lang="en-US"/>
          </a:p>
        </p:txBody>
      </p:sp>
    </p:spTree>
    <p:extLst>
      <p:ext uri="{BB962C8B-B14F-4D97-AF65-F5344CB8AC3E}">
        <p14:creationId xmlns:p14="http://schemas.microsoft.com/office/powerpoint/2010/main" val="53740042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68158958-F139-0744-B6DC-12559228A124}" type="slidenum">
              <a:rPr lang="en-US"/>
              <a:pPr/>
              <a:t>‹#›</a:t>
            </a:fld>
            <a:endParaRPr lang="en-US"/>
          </a:p>
        </p:txBody>
      </p:sp>
    </p:spTree>
    <p:extLst>
      <p:ext uri="{BB962C8B-B14F-4D97-AF65-F5344CB8AC3E}">
        <p14:creationId xmlns:p14="http://schemas.microsoft.com/office/powerpoint/2010/main" val="301759442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8F6E8F7-13BF-6F4A-BE14-17641E4EEE6B}" type="slidenum">
              <a:rPr lang="en-US"/>
              <a:pPr/>
              <a:t>‹#›</a:t>
            </a:fld>
            <a:endParaRPr lang="en-US"/>
          </a:p>
        </p:txBody>
      </p:sp>
    </p:spTree>
    <p:extLst>
      <p:ext uri="{BB962C8B-B14F-4D97-AF65-F5344CB8AC3E}">
        <p14:creationId xmlns:p14="http://schemas.microsoft.com/office/powerpoint/2010/main" val="97143240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96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15900"/>
            <a:ext cx="8629650" cy="84963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1873F0D-41E5-6645-B87F-BCE5AB03F499}" type="slidenum">
              <a:rPr lang="en-US"/>
              <a:pPr/>
              <a:t>‹#›</a:t>
            </a:fld>
            <a:endParaRPr lang="en-US"/>
          </a:p>
        </p:txBody>
      </p:sp>
    </p:spTree>
    <p:extLst>
      <p:ext uri="{BB962C8B-B14F-4D97-AF65-F5344CB8AC3E}">
        <p14:creationId xmlns:p14="http://schemas.microsoft.com/office/powerpoint/2010/main" val="22586875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CA9FC12-2E6D-2240-8A92-C01096D9A0CE}" type="slidenum">
              <a:rPr lang="en-US"/>
              <a:pPr/>
              <a:t>‹#›</a:t>
            </a:fld>
            <a:endParaRPr lang="en-US"/>
          </a:p>
        </p:txBody>
      </p:sp>
    </p:spTree>
    <p:extLst>
      <p:ext uri="{BB962C8B-B14F-4D97-AF65-F5344CB8AC3E}">
        <p14:creationId xmlns:p14="http://schemas.microsoft.com/office/powerpoint/2010/main" val="19602528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47AF992B-1948-1645-A837-8AD7807B6F79}" type="slidenum">
              <a:rPr lang="en-US"/>
              <a:pPr/>
              <a:t>‹#›</a:t>
            </a:fld>
            <a:endParaRPr lang="en-US"/>
          </a:p>
        </p:txBody>
      </p:sp>
    </p:spTree>
    <p:extLst>
      <p:ext uri="{BB962C8B-B14F-4D97-AF65-F5344CB8AC3E}">
        <p14:creationId xmlns:p14="http://schemas.microsoft.com/office/powerpoint/2010/main" val="1596899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63DD8B8-E48B-254F-86B9-9A5A110AD4A9}" type="slidenum">
              <a:rPr lang="en-US"/>
              <a:pPr/>
              <a:t>‹#›</a:t>
            </a:fld>
            <a:endParaRPr lang="en-US"/>
          </a:p>
        </p:txBody>
      </p:sp>
    </p:spTree>
    <p:extLst>
      <p:ext uri="{BB962C8B-B14F-4D97-AF65-F5344CB8AC3E}">
        <p14:creationId xmlns:p14="http://schemas.microsoft.com/office/powerpoint/2010/main" val="20096881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43A0B65-4931-9D46-A21F-149C2265CC96}" type="slidenum">
              <a:rPr lang="en-US"/>
              <a:pPr/>
              <a:t>‹#›</a:t>
            </a:fld>
            <a:endParaRPr lang="en-US"/>
          </a:p>
        </p:txBody>
      </p:sp>
    </p:spTree>
    <p:extLst>
      <p:ext uri="{BB962C8B-B14F-4D97-AF65-F5344CB8AC3E}">
        <p14:creationId xmlns:p14="http://schemas.microsoft.com/office/powerpoint/2010/main" val="65452234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4CB162C-5B16-A64A-9484-2707050EDAD0}" type="slidenum">
              <a:rPr lang="en-US"/>
              <a:pPr/>
              <a:t>‹#›</a:t>
            </a:fld>
            <a:endParaRPr lang="en-US"/>
          </a:p>
        </p:txBody>
      </p:sp>
    </p:spTree>
    <p:extLst>
      <p:ext uri="{BB962C8B-B14F-4D97-AF65-F5344CB8AC3E}">
        <p14:creationId xmlns:p14="http://schemas.microsoft.com/office/powerpoint/2010/main" val="205351183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0C66C0A9-7241-2A4F-99FE-417638B41905}" type="slidenum">
              <a:rPr lang="en-US"/>
              <a:pPr/>
              <a:t>‹#›</a:t>
            </a:fld>
            <a:endParaRPr lang="en-US"/>
          </a:p>
        </p:txBody>
      </p:sp>
    </p:spTree>
    <p:extLst>
      <p:ext uri="{BB962C8B-B14F-4D97-AF65-F5344CB8AC3E}">
        <p14:creationId xmlns:p14="http://schemas.microsoft.com/office/powerpoint/2010/main" val="383189618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12606338" y="495300"/>
            <a:ext cx="398462" cy="381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2400">
                <a:solidFill>
                  <a:schemeClr val="tx1"/>
                </a:solidFill>
                <a:latin typeface="+mn-lt"/>
                <a:ea typeface="ＭＳ Ｐゴシック" charset="0"/>
                <a:cs typeface="Calibri" charset="0"/>
                <a:sym typeface="Calibri"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54A2A42C-C9D8-4048-9A5B-8265EA12D3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p:hf hdr="0" ftr="0" dt="0"/>
  <p:txStyles>
    <p:titleStyle>
      <a:lvl1pPr algn="ctr" rtl="0" fontAlgn="base">
        <a:spcBef>
          <a:spcPct val="0"/>
        </a:spcBef>
        <a:spcAft>
          <a:spcPct val="0"/>
        </a:spcAft>
        <a:defRPr sz="6200">
          <a:solidFill>
            <a:schemeClr val="tx1"/>
          </a:solidFill>
          <a:latin typeface="+mj-lt"/>
          <a:ea typeface="+mj-ea"/>
          <a:cs typeface="+mj-cs"/>
          <a:sym typeface="Calibri" charset="0"/>
        </a:defRPr>
      </a:lvl1pPr>
      <a:lvl2pPr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9pPr>
    </p:titleStyle>
    <p:bodyStyle>
      <a:lvl1pPr marL="342900" indent="-342900" algn="l" rtl="0" fontAlgn="base">
        <a:spcBef>
          <a:spcPts val="1100"/>
        </a:spcBef>
        <a:spcAft>
          <a:spcPct val="0"/>
        </a:spcAft>
        <a:buClr>
          <a:srgbClr val="000000"/>
        </a:buClr>
        <a:buSzPct val="100000"/>
        <a:buFont typeface="Arial" charset="0"/>
        <a:buChar char="•"/>
        <a:defRPr sz="4400">
          <a:solidFill>
            <a:schemeClr val="tx1"/>
          </a:solidFill>
          <a:latin typeface="+mn-lt"/>
          <a:ea typeface="+mn-ea"/>
          <a:cs typeface="+mn-cs"/>
          <a:sym typeface="Calibri" charset="0"/>
        </a:defRPr>
      </a:lvl1pPr>
      <a:lvl2pPr marL="742950" indent="-285750" algn="l" rtl="0" fontAlgn="base">
        <a:spcBef>
          <a:spcPts val="1000"/>
        </a:spcBef>
        <a:spcAft>
          <a:spcPct val="0"/>
        </a:spcAft>
        <a:buClr>
          <a:srgbClr val="000000"/>
        </a:buClr>
        <a:buSzPct val="100000"/>
        <a:buFont typeface="Arial" charset="0"/>
        <a:buChar char="–"/>
        <a:defRPr sz="3800">
          <a:solidFill>
            <a:schemeClr val="tx1"/>
          </a:solidFill>
          <a:latin typeface="+mn-lt"/>
          <a:ea typeface="+mn-ea"/>
          <a:cs typeface="+mn-cs"/>
          <a:sym typeface="Calibri" charset="0"/>
        </a:defRPr>
      </a:lvl2pPr>
      <a:lvl3pPr marL="1143000" indent="-228600" algn="l" rtl="0" fontAlgn="base">
        <a:spcBef>
          <a:spcPts val="800"/>
        </a:spcBef>
        <a:spcAft>
          <a:spcPct val="0"/>
        </a:spcAft>
        <a:buClr>
          <a:srgbClr val="000000"/>
        </a:buClr>
        <a:buSzPct val="100000"/>
        <a:buFont typeface="Arial" charset="0"/>
        <a:buChar char="•"/>
        <a:defRPr sz="3400">
          <a:solidFill>
            <a:schemeClr val="tx1"/>
          </a:solidFill>
          <a:latin typeface="+mn-lt"/>
          <a:ea typeface="+mn-ea"/>
          <a:cs typeface="+mn-cs"/>
          <a:sym typeface="Calibri" charset="0"/>
        </a:defRPr>
      </a:lvl3pPr>
      <a:lvl4pPr marL="16002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4pPr>
      <a:lvl5pPr marL="20574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5pPr>
      <a:lvl6pPr marL="25146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6pPr>
      <a:lvl7pPr marL="29718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7pPr>
      <a:lvl8pPr marL="34290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8pPr>
      <a:lvl9pPr marL="3886200" indent="-22860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9"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3" y="9525"/>
            <a:ext cx="13028613" cy="976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050" name="Rectangle 2"/>
          <p:cNvSpPr>
            <a:spLocks noGrp="1"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2051" name="Rectangle 3"/>
          <p:cNvSpPr>
            <a:spLocks noGrp="1" noChangeArrowheads="1"/>
          </p:cNvSpPr>
          <p:nvPr>
            <p:ph type="body" idx="1"/>
          </p:nvPr>
        </p:nvSpPr>
        <p:spPr bwMode="auto">
          <a:xfrm>
            <a:off x="1270000" y="2819400"/>
            <a:ext cx="10464800" cy="584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marL="419100" indent="-419100" algn="l" rtl="0" fontAlgn="base">
        <a:spcBef>
          <a:spcPct val="0"/>
        </a:spcBef>
        <a:spcAft>
          <a:spcPct val="0"/>
        </a:spcAft>
        <a:defRPr sz="7200">
          <a:solidFill>
            <a:schemeClr val="tx1"/>
          </a:solidFill>
          <a:latin typeface="+mj-lt"/>
          <a:ea typeface="+mj-ea"/>
          <a:cs typeface="+mj-cs"/>
          <a:sym typeface="Papyrus" charset="0"/>
        </a:defRPr>
      </a:lvl1pPr>
      <a:lvl2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8763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13335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7907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22479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1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11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22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337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657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14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572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29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486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Text Box 1"/>
          <p:cNvSpPr txBox="1">
            <a:spLocks noGrp="1"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ＭＳ Ｐゴシック" charset="0"/>
                <a:cs typeface="Constantia" charset="0"/>
                <a:sym typeface="Constantia"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7235EAB2-1DF0-C54F-95E8-0D313127AE40}" type="slidenum">
              <a:rPr lang="en-US"/>
              <a:pPr/>
              <a:t>‹#›</a:t>
            </a:fld>
            <a:endParaRPr lang="en-US"/>
          </a:p>
        </p:txBody>
      </p:sp>
      <p:sp>
        <p:nvSpPr>
          <p:cNvPr id="4098" name="Rectangle 2"/>
          <p:cNvSpPr>
            <a:spLocks noGrp="1" noChangeArrowheads="1"/>
          </p:cNvSpPr>
          <p:nvPr>
            <p:ph type="title"/>
          </p:nvPr>
        </p:nvSpPr>
        <p:spPr bwMode="auto">
          <a:xfrm>
            <a:off x="647700" y="215900"/>
            <a:ext cx="11709400" cy="173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pic>
        <p:nvPicPr>
          <p:cNvPr id="4099" name="Picture 3"/>
          <p:cNvPicPr>
            <a:picLocks noChangeAspect="1" noChangeArrowheads="1"/>
          </p:cNvPicPr>
          <p:nvPr/>
        </p:nvPicPr>
        <p:blipFill>
          <a:blip r:embed="rId14">
            <a:extLst>
              <a:ext uri="{28A0092B-C50C-407E-A947-70E740481C1C}">
                <a14:useLocalDpi xmlns:a14="http://schemas.microsoft.com/office/drawing/2010/main" val="0"/>
              </a:ext>
            </a:extLst>
          </a:blip>
          <a:srcRect l="17130" t="127" r="9706" b="2315"/>
          <a:stretch>
            <a:fillRect/>
          </a:stretch>
        </p:blipFill>
        <p:spPr bwMode="auto">
          <a:xfrm>
            <a:off x="-19050" y="-34925"/>
            <a:ext cx="13081000" cy="981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fld id="{99EE3DF0-CB1D-604B-8C3E-0C72919397BF}" type="slidenum">
              <a:rPr lang="en-US"/>
              <a:pPr/>
              <a:t>1</a:t>
            </a:fld>
            <a:endParaRPr lang="en-US"/>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sp>
        <p:nvSpPr>
          <p:cNvPr id="5123" name="Rectangle 3"/>
          <p:cNvSpPr>
            <a:spLocks/>
          </p:cNvSpPr>
          <p:nvPr/>
        </p:nvSpPr>
        <p:spPr bwMode="auto">
          <a:xfrm>
            <a:off x="0" y="9323388"/>
            <a:ext cx="50038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nchor="ctr"/>
          <a:lstStyle/>
          <a:p>
            <a:pPr algn="l"/>
            <a:r>
              <a:rPr lang="en-US" sz="2200">
                <a:solidFill>
                  <a:schemeClr val="tx1"/>
                </a:solidFill>
                <a:latin typeface="Mariah Regular" charset="0"/>
                <a:ea typeface="ＭＳ Ｐゴシック" charset="0"/>
                <a:cs typeface="Mariah Regular" charset="0"/>
                <a:sym typeface="Mariah Regular" charset="0"/>
              </a:rPr>
              <a:t>Don McClain</a:t>
            </a:r>
          </a:p>
        </p:txBody>
      </p:sp>
      <p:sp>
        <p:nvSpPr>
          <p:cNvPr id="5124" name="Rectangle 4"/>
          <p:cNvSpPr>
            <a:spLocks/>
          </p:cNvSpPr>
          <p:nvPr/>
        </p:nvSpPr>
        <p:spPr bwMode="auto">
          <a:xfrm>
            <a:off x="5740400" y="9323388"/>
            <a:ext cx="72771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nchor="ctr"/>
          <a:lstStyle/>
          <a:p>
            <a:pPr algn="r"/>
            <a:r>
              <a:rPr lang="en-US" sz="2200">
                <a:solidFill>
                  <a:schemeClr val="tx1"/>
                </a:solidFill>
                <a:latin typeface="Mariah Regular" charset="0"/>
                <a:ea typeface="ＭＳ Ｐゴシック" charset="0"/>
                <a:cs typeface="Mariah Regular" charset="0"/>
                <a:sym typeface="Mariah Regular" charset="0"/>
              </a:rPr>
              <a:t>W. 65th St church of Christ - 9/16/2007</a:t>
            </a:r>
          </a:p>
        </p:txBody>
      </p:sp>
      <p:pic>
        <p:nvPicPr>
          <p:cNvPr id="51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3017500" cy="979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126" name="Text Box 6"/>
          <p:cNvSpPr txBox="1">
            <a:spLocks noChangeArrowheads="1"/>
          </p:cNvSpPr>
          <p:nvPr/>
        </p:nvSpPr>
        <p:spPr bwMode="auto">
          <a:xfrm>
            <a:off x="12606338" y="495300"/>
            <a:ext cx="398462"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79DFB37A-DB1B-474F-9CA2-82513104DDB0}" type="slidenum">
              <a:rPr lang="en-US" sz="2400">
                <a:latin typeface="Calibri" charset="0"/>
                <a:cs typeface="Calibri" charset="0"/>
                <a:sym typeface="Calibri" charset="0"/>
              </a:rPr>
              <a:pPr algn="r"/>
              <a:t>1</a:t>
            </a:fld>
            <a:endParaRPr lang="en-US" sz="2400">
              <a:latin typeface="Calibri" charset="0"/>
              <a:cs typeface="Calibri" charset="0"/>
              <a:sym typeface="Calibri" charset="0"/>
            </a:endParaRPr>
          </a:p>
        </p:txBody>
      </p:sp>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5100"/>
            <a:ext cx="13157200" cy="853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128" name="Rectangle 8"/>
          <p:cNvSpPr>
            <a:spLocks/>
          </p:cNvSpPr>
          <p:nvPr/>
        </p:nvSpPr>
        <p:spPr bwMode="auto">
          <a:xfrm>
            <a:off x="831850" y="7340539"/>
            <a:ext cx="11645900" cy="2565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6900" dirty="0">
                <a:solidFill>
                  <a:srgbClr val="FEDF98"/>
                </a:solidFill>
                <a:effectLst>
                  <a:outerShdw blurRad="38100" dist="38100" dir="2700000" algn="tl">
                    <a:srgbClr val="DDDDDD"/>
                  </a:outerShdw>
                </a:effectLst>
                <a:latin typeface="Dominican  Small Caps" charset="0"/>
                <a:ea typeface="ＭＳ Ｐゴシック" charset="0"/>
                <a:cs typeface="Dominican  Small Caps" charset="0"/>
                <a:sym typeface="Dominican  Small Caps" charset="0"/>
              </a:rPr>
              <a:t>The Church That Forgot</a:t>
            </a:r>
            <a:br>
              <a:rPr lang="en-US" sz="6900" dirty="0">
                <a:solidFill>
                  <a:srgbClr val="FEDF98"/>
                </a:solidFill>
                <a:effectLst>
                  <a:outerShdw blurRad="38100" dist="38100" dir="2700000" algn="tl">
                    <a:srgbClr val="DDDDDD"/>
                  </a:outerShdw>
                </a:effectLst>
                <a:latin typeface="Dominican  Small Caps" charset="0"/>
                <a:ea typeface="ＭＳ Ｐゴシック" charset="0"/>
                <a:cs typeface="Dominican  Small Caps" charset="0"/>
                <a:sym typeface="Dominican  Small Caps" charset="0"/>
              </a:rPr>
            </a:br>
            <a:r>
              <a:rPr lang="en-US" sz="6900" dirty="0">
                <a:solidFill>
                  <a:srgbClr val="FEDF98"/>
                </a:solidFill>
                <a:effectLst>
                  <a:outerShdw blurRad="38100" dist="38100" dir="2700000" algn="tl">
                    <a:srgbClr val="DDDDDD"/>
                  </a:outerShdw>
                </a:effectLst>
                <a:latin typeface="Dominican  Small Caps" charset="0"/>
                <a:ea typeface="ＭＳ Ｐゴシック" charset="0"/>
                <a:cs typeface="Dominican  Small Caps" charset="0"/>
                <a:sym typeface="Dominican  Small Caps" charset="0"/>
              </a:rPr>
              <a:t>Her First Love</a:t>
            </a:r>
          </a:p>
        </p:txBody>
      </p:sp>
      <p:sp>
        <p:nvSpPr>
          <p:cNvPr id="5129" name="Rectangle 9"/>
          <p:cNvSpPr>
            <a:spLocks/>
          </p:cNvSpPr>
          <p:nvPr/>
        </p:nvSpPr>
        <p:spPr bwMode="auto">
          <a:xfrm>
            <a:off x="1320800" y="6642100"/>
            <a:ext cx="1017588"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2400">
                <a:solidFill>
                  <a:srgbClr val="FFFFFF"/>
                </a:solidFill>
                <a:latin typeface="Calibri" charset="0"/>
                <a:ea typeface="ＭＳ Ｐゴシック" charset="0"/>
                <a:cs typeface="Calibri" charset="0"/>
                <a:sym typeface="Calibri" charset="0"/>
              </a:rPr>
              <a:t>Patmos</a:t>
            </a:r>
          </a:p>
        </p:txBody>
      </p:sp>
      <p:sp>
        <p:nvSpPr>
          <p:cNvPr id="5130" name="Rectangle 10"/>
          <p:cNvSpPr>
            <a:spLocks/>
          </p:cNvSpPr>
          <p:nvPr/>
        </p:nvSpPr>
        <p:spPr bwMode="auto">
          <a:xfrm>
            <a:off x="3185746" y="630360"/>
            <a:ext cx="8229600" cy="2105025"/>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nSpc>
                <a:spcPct val="60000"/>
              </a:lnSpc>
              <a:spcBef>
                <a:spcPts val="500"/>
              </a:spcBef>
            </a:pPr>
            <a:r>
              <a:rPr lang="ja-JP" altLang="en-US" sz="2400" dirty="0">
                <a:solidFill>
                  <a:srgbClr val="FFEFCB"/>
                </a:solidFill>
                <a:effectLst>
                  <a:outerShdw blurRad="38100" dist="38100" dir="2700000" algn="tl">
                    <a:srgbClr val="DDDDDD"/>
                  </a:outerShdw>
                </a:effectLst>
                <a:latin typeface="Arial"/>
                <a:ea typeface="ＭＳ Ｐゴシック" charset="0"/>
                <a:cs typeface="Zapfino" charset="0"/>
                <a:sym typeface="Zapfino" charset="0"/>
              </a:rPr>
              <a:t>“</a:t>
            </a:r>
            <a:r>
              <a:rPr lang="en-US" sz="2400" dirty="0">
                <a:solidFill>
                  <a:srgbClr val="FFEFCB"/>
                </a:solidFill>
                <a:effectLst>
                  <a:outerShdw blurRad="38100" dist="38100" dir="2700000" algn="tl">
                    <a:srgbClr val="DDDDDD"/>
                  </a:outerShdw>
                </a:effectLst>
                <a:latin typeface="Zapfino" charset="0"/>
                <a:ea typeface="ＭＳ Ｐゴシック" charset="0"/>
                <a:cs typeface="Zapfino" charset="0"/>
                <a:sym typeface="Zapfino" charset="0"/>
              </a:rPr>
              <a:t>He who has an ear, let him hear what</a:t>
            </a:r>
            <a:br>
              <a:rPr lang="en-US" sz="2400" dirty="0">
                <a:solidFill>
                  <a:srgbClr val="FFEFCB"/>
                </a:solidFill>
                <a:effectLst>
                  <a:outerShdw blurRad="38100" dist="38100" dir="2700000" algn="tl">
                    <a:srgbClr val="DDDDDD"/>
                  </a:outerShdw>
                </a:effectLst>
                <a:latin typeface="Zapfino" charset="0"/>
                <a:ea typeface="ＭＳ Ｐゴシック" charset="0"/>
                <a:cs typeface="Zapfino" charset="0"/>
                <a:sym typeface="Zapfino" charset="0"/>
              </a:rPr>
            </a:br>
            <a:r>
              <a:rPr lang="en-US" sz="2400" dirty="0">
                <a:solidFill>
                  <a:srgbClr val="FFEFCB"/>
                </a:solidFill>
                <a:effectLst>
                  <a:outerShdw blurRad="38100" dist="38100" dir="2700000" algn="tl">
                    <a:srgbClr val="DDDDDD"/>
                  </a:outerShdw>
                </a:effectLst>
                <a:latin typeface="Zapfino" charset="0"/>
                <a:ea typeface="ＭＳ Ｐゴシック" charset="0"/>
                <a:cs typeface="Zapfino" charset="0"/>
                <a:sym typeface="Zapfino" charset="0"/>
              </a:rPr>
              <a:t>the </a:t>
            </a:r>
            <a:r>
              <a:rPr lang="en-US" sz="2400" dirty="0">
                <a:solidFill>
                  <a:srgbClr val="FFFA83"/>
                </a:solidFill>
                <a:effectLst>
                  <a:outerShdw blurRad="38100" dist="38100" dir="2700000" algn="tl">
                    <a:srgbClr val="DDDDDD"/>
                  </a:outerShdw>
                </a:effectLst>
                <a:latin typeface="Zapfino" charset="0"/>
                <a:ea typeface="ＭＳ Ｐゴシック" charset="0"/>
                <a:cs typeface="Zapfino" charset="0"/>
                <a:sym typeface="Zapfino" charset="0"/>
              </a:rPr>
              <a:t>Spirit</a:t>
            </a:r>
            <a:r>
              <a:rPr lang="en-US" sz="2400" dirty="0">
                <a:solidFill>
                  <a:srgbClr val="FFEFCB"/>
                </a:solidFill>
                <a:effectLst>
                  <a:outerShdw blurRad="38100" dist="38100" dir="2700000" algn="tl">
                    <a:srgbClr val="DDDDDD"/>
                  </a:outerShdw>
                </a:effectLst>
                <a:latin typeface="Zapfino" charset="0"/>
                <a:ea typeface="ＭＳ Ｐゴシック" charset="0"/>
                <a:cs typeface="Zapfino" charset="0"/>
                <a:sym typeface="Zapfino" charset="0"/>
              </a:rPr>
              <a:t> says to the </a:t>
            </a:r>
            <a:r>
              <a:rPr lang="en-US" sz="2400" dirty="0">
                <a:solidFill>
                  <a:srgbClr val="FFFA83"/>
                </a:solidFill>
                <a:effectLst>
                  <a:outerShdw blurRad="38100" dist="38100" dir="2700000" algn="tl">
                    <a:srgbClr val="DDDDDD"/>
                  </a:outerShdw>
                </a:effectLst>
                <a:latin typeface="Zapfino" charset="0"/>
                <a:ea typeface="ＭＳ Ｐゴシック" charset="0"/>
                <a:cs typeface="Zapfino" charset="0"/>
                <a:sym typeface="Zapfino" charset="0"/>
              </a:rPr>
              <a:t>churches</a:t>
            </a:r>
            <a:r>
              <a:rPr lang="en-US" sz="2400" dirty="0">
                <a:solidFill>
                  <a:srgbClr val="FFEFCB"/>
                </a:solidFill>
                <a:effectLst>
                  <a:outerShdw blurRad="38100" dist="38100" dir="2700000" algn="tl">
                    <a:srgbClr val="DDDDDD"/>
                  </a:outerShdw>
                </a:effectLst>
                <a:latin typeface="Zapfino" charset="0"/>
                <a:ea typeface="ＭＳ Ｐゴシック" charset="0"/>
                <a:cs typeface="Zapfino" charset="0"/>
                <a:sym typeface="Zapfino" charset="0"/>
              </a:rPr>
              <a:t>.”</a:t>
            </a:r>
            <a:r>
              <a:rPr lang="ja-JP" altLang="en-US" sz="2400" dirty="0">
                <a:solidFill>
                  <a:srgbClr val="FFEFCB"/>
                </a:solidFill>
                <a:effectLst>
                  <a:outerShdw blurRad="38100" dist="38100" dir="2700000" algn="tl">
                    <a:srgbClr val="DDDDDD"/>
                  </a:outerShdw>
                </a:effectLst>
                <a:latin typeface="Arial"/>
                <a:ea typeface="ＭＳ Ｐゴシック" charset="0"/>
                <a:cs typeface="Zapfino" charset="0"/>
                <a:sym typeface="Zapfino" charset="0"/>
              </a:rPr>
              <a:t>”</a:t>
            </a:r>
            <a:endParaRPr lang="en-US" sz="2400" dirty="0">
              <a:solidFill>
                <a:srgbClr val="FFEFCB"/>
              </a:solidFill>
              <a:effectLst>
                <a:outerShdw blurRad="38100" dist="38100" dir="2700000" algn="tl">
                  <a:srgbClr val="DDDDDD"/>
                </a:outerShdw>
              </a:effectLst>
              <a:latin typeface="Zapfino" charset="0"/>
              <a:ea typeface="ＭＳ Ｐゴシック" charset="0"/>
              <a:cs typeface="Zapfino" charset="0"/>
              <a:sym typeface="Zapfino" charset="0"/>
            </a:endParaRPr>
          </a:p>
        </p:txBody>
      </p:sp>
      <p:sp>
        <p:nvSpPr>
          <p:cNvPr id="5131" name="Rectangle 11"/>
          <p:cNvSpPr>
            <a:spLocks/>
          </p:cNvSpPr>
          <p:nvPr/>
        </p:nvSpPr>
        <p:spPr bwMode="auto">
          <a:xfrm>
            <a:off x="190500" y="4476750"/>
            <a:ext cx="3022600" cy="4445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50800" tIns="50800" rIns="50800" bIns="50800" anchor="ctr"/>
          <a:lstStyle/>
          <a:p>
            <a:r>
              <a:rPr lang="en-US" sz="2600">
                <a:solidFill>
                  <a:schemeClr val="tx1"/>
                </a:solidFill>
                <a:effectLst>
                  <a:outerShdw blurRad="38100" dist="38100" dir="2700000" algn="tl">
                    <a:srgbClr val="DDDDDD"/>
                  </a:outerShdw>
                </a:effectLst>
                <a:latin typeface="Calibri Bold" charset="0"/>
                <a:ea typeface="ＭＳ Ｐゴシック" charset="0"/>
                <a:cs typeface="Calibri Bold" charset="0"/>
                <a:sym typeface="Calibri Bold" charset="0"/>
              </a:rPr>
              <a:t>Ephesus</a:t>
            </a:r>
            <a:r>
              <a:rPr lang="en-US" sz="2600">
                <a:solidFill>
                  <a:schemeClr val="tx1"/>
                </a:solidFill>
                <a:effectLst>
                  <a:outerShdw blurRad="38100" dist="38100" dir="2700000" algn="tl">
                    <a:srgbClr val="DDDDDD"/>
                  </a:outerShdw>
                </a:effectLst>
                <a:latin typeface="Calibri" charset="0"/>
                <a:ea typeface="ＭＳ Ｐゴシック" charset="0"/>
                <a:cs typeface="Calibri" charset="0"/>
                <a:sym typeface="Calibri" charset="0"/>
              </a:rPr>
              <a:t>  - Rev 2:1-7</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2770" name="Rectangle 2"/>
          <p:cNvSpPr>
            <a:spLocks/>
          </p:cNvSpPr>
          <p:nvPr/>
        </p:nvSpPr>
        <p:spPr bwMode="auto">
          <a:xfrm>
            <a:off x="800100" y="131445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Great Beginning</a:t>
            </a:r>
          </a:p>
        </p:txBody>
      </p:sp>
      <p:sp>
        <p:nvSpPr>
          <p:cNvPr id="32771" name="Rectangle 3"/>
          <p:cNvSpPr>
            <a:spLocks/>
          </p:cNvSpPr>
          <p:nvPr/>
        </p:nvSpPr>
        <p:spPr bwMode="auto">
          <a:xfrm>
            <a:off x="4699000" y="3435350"/>
            <a:ext cx="8305800" cy="2184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558800" indent="-558800" algn="l">
              <a:spcBef>
                <a:spcPts val="3300"/>
              </a:spcBef>
              <a:buClr>
                <a:srgbClr val="F59D5B"/>
              </a:buClr>
              <a:buSzPct val="100000"/>
              <a:buFont typeface="Wingdings 2" charset="0"/>
              <a:buChar char="è"/>
            </a:pP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Paul</a:t>
            </a:r>
            <a:r>
              <a:rPr lang="ja-JP" altLang="en-US" sz="3600" dirty="0">
                <a:solidFill>
                  <a:srgbClr val="FFFFFF"/>
                </a:solidFill>
                <a:effectLst>
                  <a:outerShdw blurRad="38100" dist="38100" dir="2700000" algn="tl">
                    <a:srgbClr val="000000"/>
                  </a:outerShdw>
                </a:effectLst>
                <a:latin typeface="Arial"/>
                <a:ea typeface="ＭＳ Ｐゴシック" charset="0"/>
                <a:cs typeface="Calibri" charset="0"/>
                <a:sym typeface="Calibri" charset="0"/>
              </a:rPr>
              <a:t>’</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s first visit – Acts 18 (very short)</a:t>
            </a:r>
            <a:b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b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b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endParaRPr lang="en-US" sz="36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marL="558800" indent="-558800" algn="l">
              <a:spcBef>
                <a:spcPts val="3300"/>
              </a:spcBef>
              <a:buClr>
                <a:srgbClr val="F59D5B"/>
              </a:buClr>
              <a:buSzPct val="100000"/>
              <a:buFont typeface="Wingdings 2" charset="0"/>
              <a:buChar char="è"/>
            </a:pP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Paul second visit – Acts 19 (very long)</a:t>
            </a:r>
            <a:b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a:t>
            </a:r>
          </a:p>
        </p:txBody>
      </p:sp>
      <p:pic>
        <p:nvPicPr>
          <p:cNvPr id="3277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3524250"/>
            <a:ext cx="4445000" cy="631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 name="TextBox 1">
            <a:extLst>
              <a:ext uri="{FF2B5EF4-FFF2-40B4-BE49-F238E27FC236}">
                <a16:creationId xmlns:a16="http://schemas.microsoft.com/office/drawing/2014/main" id="{082E6487-BB46-49F9-AE5B-0780C7F5D140}"/>
              </a:ext>
            </a:extLst>
          </p:cNvPr>
          <p:cNvSpPr txBox="1"/>
          <p:nvPr/>
        </p:nvSpPr>
        <p:spPr>
          <a:xfrm>
            <a:off x="482600" y="8839200"/>
            <a:ext cx="3962400" cy="584775"/>
          </a:xfrm>
          <a:prstGeom prst="rect">
            <a:avLst/>
          </a:prstGeom>
          <a:solidFill>
            <a:schemeClr val="bg2"/>
          </a:solid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50,000 pieces of silver</a:t>
            </a:r>
          </a:p>
        </p:txBody>
      </p:sp>
      <p:sp>
        <p:nvSpPr>
          <p:cNvPr id="3" name="Rectangle 2">
            <a:extLst>
              <a:ext uri="{FF2B5EF4-FFF2-40B4-BE49-F238E27FC236}">
                <a16:creationId xmlns:a16="http://schemas.microsoft.com/office/drawing/2014/main" id="{D9ABF8C3-D540-4494-9777-F2BE8077325D}"/>
              </a:ext>
            </a:extLst>
          </p:cNvPr>
          <p:cNvSpPr/>
          <p:nvPr/>
        </p:nvSpPr>
        <p:spPr>
          <a:xfrm>
            <a:off x="4607170" y="4191000"/>
            <a:ext cx="8233508" cy="1754326"/>
          </a:xfrm>
          <a:prstGeom prst="rect">
            <a:avLst/>
          </a:prstGeom>
          <a:solidFill>
            <a:schemeClr val="tx1"/>
          </a:solidFill>
        </p:spPr>
        <p:txBody>
          <a:bodyPr wrap="square">
            <a:spAutoFit/>
          </a:bodyPr>
          <a:lstStyle/>
          <a:p>
            <a:pPr algn="l"/>
            <a:r>
              <a:rPr lang="en-US" sz="2800" b="1" dirty="0">
                <a:solidFill>
                  <a:srgbClr val="FFFFFF"/>
                </a:solidFill>
              </a:rPr>
              <a:t>Acts 18  </a:t>
            </a:r>
            <a:r>
              <a:rPr lang="en-US" sz="2000" b="1" dirty="0">
                <a:solidFill>
                  <a:srgbClr val="FFFFFF"/>
                </a:solidFill>
              </a:rPr>
              <a:t>19 </a:t>
            </a:r>
            <a:r>
              <a:rPr lang="en-US" sz="2000" b="1" dirty="0">
                <a:solidFill>
                  <a:srgbClr val="FFFF00"/>
                </a:solidFill>
              </a:rPr>
              <a:t>And he came to Ephesus, and left them there; but he himself entered the synagogue and reasoned with the Jews.  </a:t>
            </a:r>
            <a:r>
              <a:rPr lang="en-US" sz="2000" b="1" dirty="0">
                <a:solidFill>
                  <a:srgbClr val="FFFFFF"/>
                </a:solidFill>
              </a:rPr>
              <a:t>20</a:t>
            </a:r>
            <a:r>
              <a:rPr lang="en-US" sz="2000" b="1" dirty="0">
                <a:solidFill>
                  <a:srgbClr val="FFFF00"/>
                </a:solidFill>
              </a:rPr>
              <a:t> When they asked him to stay a longer time with them, he did not consent, </a:t>
            </a:r>
            <a:r>
              <a:rPr lang="en-US" sz="2000" b="1" dirty="0">
                <a:solidFill>
                  <a:srgbClr val="FFFFFF"/>
                </a:solidFill>
              </a:rPr>
              <a:t>21</a:t>
            </a:r>
            <a:r>
              <a:rPr lang="en-US" sz="2000" b="1" dirty="0">
                <a:solidFill>
                  <a:srgbClr val="FFFF00"/>
                </a:solidFill>
              </a:rPr>
              <a:t> but took leave of them, saying, "I must by all means keep this coming feast in Jerusalem; but I will return again to you, God willing." And he sailed from Ephesus.</a:t>
            </a:r>
          </a:p>
        </p:txBody>
      </p:sp>
      <p:sp>
        <p:nvSpPr>
          <p:cNvPr id="4" name="Rectangle 3">
            <a:extLst>
              <a:ext uri="{FF2B5EF4-FFF2-40B4-BE49-F238E27FC236}">
                <a16:creationId xmlns:a16="http://schemas.microsoft.com/office/drawing/2014/main" id="{212D2B08-A5FD-44B6-9968-3AC78C1D4D33}"/>
              </a:ext>
            </a:extLst>
          </p:cNvPr>
          <p:cNvSpPr/>
          <p:nvPr/>
        </p:nvSpPr>
        <p:spPr>
          <a:xfrm>
            <a:off x="3251200" y="-28193791"/>
            <a:ext cx="6502400" cy="3170099"/>
          </a:xfrm>
          <a:prstGeom prst="rect">
            <a:avLst/>
          </a:prstGeom>
          <a:solidFill>
            <a:schemeClr val="tx1"/>
          </a:solidFill>
        </p:spPr>
        <p:txBody>
          <a:bodyPr>
            <a:spAutoFit/>
          </a:bodyPr>
          <a:lstStyle/>
          <a:p>
            <a:pPr algn="l"/>
            <a:r>
              <a:rPr lang="en-US" sz="2000" b="1" dirty="0">
                <a:solidFill>
                  <a:srgbClr val="FFFF00"/>
                </a:solidFill>
              </a:rPr>
              <a:t>Ac 19:1 ¶ And it happened, while Apollos was at Corinth, that Paul, having passed through the upper regions, came to Ephesus. And finding some disciples…</a:t>
            </a:r>
          </a:p>
          <a:p>
            <a:pPr algn="l"/>
            <a:r>
              <a:rPr lang="en-US" sz="2000" b="1" dirty="0">
                <a:solidFill>
                  <a:srgbClr val="FFFF00"/>
                </a:solidFill>
              </a:rPr>
              <a:t>8 ¶ And he went into the synagogue and spoke boldly for three months, reasoning and persuading concerning the things of the kingdom of God.</a:t>
            </a:r>
          </a:p>
          <a:p>
            <a:pPr algn="l"/>
            <a:r>
              <a:rPr lang="en-US" sz="2000" b="1" dirty="0">
                <a:solidFill>
                  <a:srgbClr val="FFFF00"/>
                </a:solidFill>
              </a:rPr>
              <a:t> … reasoning daily in the school of </a:t>
            </a:r>
            <a:r>
              <a:rPr lang="en-US" sz="2000" b="1" dirty="0" err="1">
                <a:solidFill>
                  <a:srgbClr val="FFFF00"/>
                </a:solidFill>
              </a:rPr>
              <a:t>Tyrannus</a:t>
            </a:r>
            <a:r>
              <a:rPr lang="en-US" sz="2000" b="1" dirty="0">
                <a:solidFill>
                  <a:srgbClr val="FFFF00"/>
                </a:solidFill>
              </a:rPr>
              <a:t>.</a:t>
            </a:r>
          </a:p>
          <a:p>
            <a:pPr algn="l"/>
            <a:r>
              <a:rPr lang="en-US" sz="2000" b="1" dirty="0">
                <a:solidFill>
                  <a:srgbClr val="FFFF00"/>
                </a:solidFill>
              </a:rPr>
              <a:t> 10 And this continued for two years, so that all who dwelt in Asia heard the word of the Lord Jesus, both Jews and Greeks.</a:t>
            </a:r>
          </a:p>
        </p:txBody>
      </p:sp>
      <p:sp>
        <p:nvSpPr>
          <p:cNvPr id="9" name="Rectangle 8">
            <a:extLst>
              <a:ext uri="{FF2B5EF4-FFF2-40B4-BE49-F238E27FC236}">
                <a16:creationId xmlns:a16="http://schemas.microsoft.com/office/drawing/2014/main" id="{E2AF0D15-3209-4B2C-ABF1-541CF2657F73}"/>
              </a:ext>
            </a:extLst>
          </p:cNvPr>
          <p:cNvSpPr/>
          <p:nvPr/>
        </p:nvSpPr>
        <p:spPr>
          <a:xfrm>
            <a:off x="4653085" y="6784463"/>
            <a:ext cx="8233508" cy="2062103"/>
          </a:xfrm>
          <a:prstGeom prst="rect">
            <a:avLst/>
          </a:prstGeom>
          <a:solidFill>
            <a:schemeClr val="tx1"/>
          </a:solidFill>
        </p:spPr>
        <p:txBody>
          <a:bodyPr wrap="square">
            <a:spAutoFit/>
          </a:bodyPr>
          <a:lstStyle/>
          <a:p>
            <a:pPr algn="l"/>
            <a:r>
              <a:rPr lang="en-US" sz="2800" b="1" dirty="0">
                <a:solidFill>
                  <a:srgbClr val="FFFFFF"/>
                </a:solidFill>
              </a:rPr>
              <a:t>Acts 19 </a:t>
            </a:r>
            <a:r>
              <a:rPr lang="en-US" sz="2000" b="1" dirty="0">
                <a:solidFill>
                  <a:srgbClr val="FFFF00"/>
                </a:solidFill>
              </a:rPr>
              <a:t>1 … Paul, having passed through the upper regions, came to Ephesus. And finding some disciples… 8 And he went into the synagogue and spoke boldly for three months, reasoning and persuading concerning the things of the kingdom of God.  9 … reasoning daily in the school of </a:t>
            </a:r>
            <a:r>
              <a:rPr lang="en-US" sz="2000" b="1" dirty="0" err="1">
                <a:solidFill>
                  <a:srgbClr val="FFFF00"/>
                </a:solidFill>
              </a:rPr>
              <a:t>Tyrannus</a:t>
            </a:r>
            <a:r>
              <a:rPr lang="en-US" sz="2000" b="1" dirty="0">
                <a:solidFill>
                  <a:srgbClr val="FFFF00"/>
                </a:solidFill>
              </a:rPr>
              <a:t>.  10 And this continued for two years, so that all who dwelt in Asia heard the word of the Lord Jesus, both Jews and Greeks.</a:t>
            </a:r>
          </a:p>
        </p:txBody>
      </p:sp>
    </p:spTree>
  </p:cSld>
  <p:clrMapOvr>
    <a:masterClrMapping/>
  </p:clrMapOvr>
  <p:transitio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44323"/>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2770" name="Rectangle 2"/>
          <p:cNvSpPr>
            <a:spLocks/>
          </p:cNvSpPr>
          <p:nvPr/>
        </p:nvSpPr>
        <p:spPr bwMode="auto">
          <a:xfrm>
            <a:off x="800100" y="1314450"/>
            <a:ext cx="11404600" cy="97155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p:txBody>
      </p:sp>
      <p:sp>
        <p:nvSpPr>
          <p:cNvPr id="32771" name="Rectangle 3"/>
          <p:cNvSpPr>
            <a:spLocks/>
          </p:cNvSpPr>
          <p:nvPr/>
        </p:nvSpPr>
        <p:spPr bwMode="auto">
          <a:xfrm>
            <a:off x="742462" y="2286000"/>
            <a:ext cx="11869616" cy="3327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558800" indent="-558800" algn="l">
              <a:spcBef>
                <a:spcPts val="3300"/>
              </a:spcBef>
              <a:buClr>
                <a:srgbClr val="F59D5B"/>
              </a:buClr>
              <a:buSzPct val="100000"/>
              <a:buFont typeface="Wingdings 2" charset="0"/>
              <a:buChar char="è"/>
            </a:pP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Paul</a:t>
            </a:r>
            <a:r>
              <a:rPr lang="en-US" sz="3600" dirty="0">
                <a:solidFill>
                  <a:srgbClr val="FFFFFF"/>
                </a:solidFill>
                <a:effectLst>
                  <a:outerShdw blurRad="38100" dist="38100" dir="2700000" algn="tl">
                    <a:srgbClr val="000000"/>
                  </a:outerShdw>
                </a:effectLst>
                <a:latin typeface="Arial"/>
                <a:ea typeface="ＭＳ Ｐゴシック" charset="0"/>
                <a:cs typeface="Calibri" charset="0"/>
                <a:sym typeface="Calibri" charset="0"/>
              </a:rPr>
              <a:t>’</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s epistle to the Ephesians (“</a:t>
            </a:r>
            <a:r>
              <a:rPr lang="en-US" sz="3600" i="1"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to know the love of Christ</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a:t>
            </a:r>
            <a:b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b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b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endParaRPr lang="en-US" sz="36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algn="l">
              <a:spcBef>
                <a:spcPts val="3300"/>
              </a:spcBef>
              <a:buClr>
                <a:srgbClr val="F59D5B"/>
              </a:buClr>
              <a:buSzPct val="100000"/>
            </a:pPr>
            <a:b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a:t>
            </a:r>
          </a:p>
        </p:txBody>
      </p:sp>
      <p:sp>
        <p:nvSpPr>
          <p:cNvPr id="3" name="Rectangle 2">
            <a:extLst>
              <a:ext uri="{FF2B5EF4-FFF2-40B4-BE49-F238E27FC236}">
                <a16:creationId xmlns:a16="http://schemas.microsoft.com/office/drawing/2014/main" id="{D9ABF8C3-D540-4494-9777-F2BE8077325D}"/>
              </a:ext>
            </a:extLst>
          </p:cNvPr>
          <p:cNvSpPr/>
          <p:nvPr/>
        </p:nvSpPr>
        <p:spPr>
          <a:xfrm>
            <a:off x="330200" y="3112522"/>
            <a:ext cx="12452839" cy="6063198"/>
          </a:xfrm>
          <a:prstGeom prst="rect">
            <a:avLst/>
          </a:prstGeom>
          <a:solidFill>
            <a:schemeClr val="tx1"/>
          </a:solidFill>
        </p:spPr>
        <p:txBody>
          <a:bodyPr wrap="square">
            <a:spAutoFit/>
          </a:bodyPr>
          <a:lstStyle/>
          <a:p>
            <a:pPr algn="l"/>
            <a:r>
              <a:rPr lang="en-US" sz="2800" b="1" dirty="0">
                <a:solidFill>
                  <a:srgbClr val="FFFFFF"/>
                </a:solidFill>
              </a:rPr>
              <a:t>	Eph. 1  </a:t>
            </a:r>
            <a:r>
              <a:rPr lang="en-US" sz="2400" b="1" dirty="0">
                <a:solidFill>
                  <a:srgbClr val="FFFF00"/>
                </a:solidFill>
              </a:rPr>
              <a:t>1</a:t>
            </a:r>
            <a:r>
              <a:rPr lang="en-US" sz="2400" b="1" dirty="0">
                <a:solidFill>
                  <a:srgbClr val="FFFFFF"/>
                </a:solidFill>
              </a:rPr>
              <a:t> </a:t>
            </a:r>
            <a:r>
              <a:rPr lang="en-US" sz="2400" b="1" dirty="0">
                <a:solidFill>
                  <a:srgbClr val="FFFF00"/>
                </a:solidFill>
              </a:rPr>
              <a:t>Paul, an apostle of Jesus Christ by the will of God, To the </a:t>
            </a:r>
            <a:r>
              <a:rPr lang="en-US" sz="3200" b="1" i="1" u="sng" dirty="0">
                <a:solidFill>
                  <a:srgbClr val="FFFF00"/>
                </a:solidFill>
                <a:effectLst>
                  <a:outerShdw blurRad="38100" dist="38100" dir="2700000" algn="tl">
                    <a:srgbClr val="000000">
                      <a:alpha val="43137"/>
                    </a:srgbClr>
                  </a:outerShdw>
                </a:effectLst>
              </a:rPr>
              <a:t>saints</a:t>
            </a:r>
            <a:r>
              <a:rPr lang="en-US" sz="2400" b="1" dirty="0">
                <a:solidFill>
                  <a:srgbClr val="FFFF00"/>
                </a:solidFill>
              </a:rPr>
              <a:t> who are in Ephesus, and </a:t>
            </a:r>
            <a:r>
              <a:rPr lang="en-US" sz="3200" b="1" i="1" u="sng" dirty="0">
                <a:solidFill>
                  <a:srgbClr val="FFFF00"/>
                </a:solidFill>
                <a:effectLst>
                  <a:outerShdw blurRad="38100" dist="38100" dir="2700000" algn="tl">
                    <a:srgbClr val="000000">
                      <a:alpha val="43137"/>
                    </a:srgbClr>
                  </a:outerShdw>
                </a:effectLst>
              </a:rPr>
              <a:t>faithful</a:t>
            </a:r>
            <a:r>
              <a:rPr lang="en-US" sz="2400" b="1" dirty="0">
                <a:solidFill>
                  <a:srgbClr val="FFFF00"/>
                </a:solidFill>
              </a:rPr>
              <a:t> in Christ Jesus.</a:t>
            </a:r>
          </a:p>
          <a:p>
            <a:pPr algn="l"/>
            <a:endParaRPr lang="en-US" sz="2000" b="1" dirty="0">
              <a:solidFill>
                <a:srgbClr val="FFFF00"/>
              </a:solidFill>
            </a:endParaRPr>
          </a:p>
          <a:p>
            <a:pPr algn="l"/>
            <a:r>
              <a:rPr lang="en-US" sz="2800" b="1" dirty="0">
                <a:solidFill>
                  <a:srgbClr val="FFFFFF"/>
                </a:solidFill>
              </a:rPr>
              <a:t>	</a:t>
            </a:r>
            <a:r>
              <a:rPr lang="en-US" sz="2800" b="1" dirty="0" err="1">
                <a:solidFill>
                  <a:srgbClr val="FFFFFF"/>
                </a:solidFill>
              </a:rPr>
              <a:t>Eph</a:t>
            </a:r>
            <a:r>
              <a:rPr lang="en-US" sz="2800" b="1" dirty="0">
                <a:solidFill>
                  <a:srgbClr val="FFFFFF"/>
                </a:solidFill>
              </a:rPr>
              <a:t> 3</a:t>
            </a:r>
            <a:r>
              <a:rPr lang="en-US" sz="2000" b="1" dirty="0">
                <a:solidFill>
                  <a:srgbClr val="FFFF00"/>
                </a:solidFill>
              </a:rPr>
              <a:t>   </a:t>
            </a:r>
            <a:r>
              <a:rPr lang="en-US" sz="2400" b="1" dirty="0">
                <a:solidFill>
                  <a:srgbClr val="FFFF00"/>
                </a:solidFill>
              </a:rPr>
              <a:t>17  that Christ may dwell in your hearts through faith; </a:t>
            </a:r>
            <a:r>
              <a:rPr lang="en-US" sz="2400" b="1" i="1" u="sng" dirty="0">
                <a:solidFill>
                  <a:srgbClr val="FFFFFF"/>
                </a:solidFill>
              </a:rPr>
              <a:t>that you, being rooted and grounded in </a:t>
            </a:r>
            <a:r>
              <a:rPr lang="en-US" sz="2400" b="1" i="1" u="sng" dirty="0">
                <a:solidFill>
                  <a:srgbClr val="FF0000"/>
                </a:solidFill>
                <a:effectLst>
                  <a:outerShdw blurRad="38100" dist="38100" dir="2700000" algn="tl">
                    <a:srgbClr val="000000">
                      <a:alpha val="43137"/>
                    </a:srgbClr>
                  </a:outerShdw>
                </a:effectLst>
              </a:rPr>
              <a:t>love</a:t>
            </a:r>
            <a:r>
              <a:rPr lang="en-US" sz="2400" b="1" dirty="0">
                <a:solidFill>
                  <a:srgbClr val="FFFF00"/>
                </a:solidFill>
              </a:rPr>
              <a:t>,  18 may be able to comprehend with all the saints what is the width and length and depth and height -- 19 </a:t>
            </a:r>
            <a:r>
              <a:rPr lang="en-US" sz="2400" b="1" i="1" u="sng" dirty="0">
                <a:solidFill>
                  <a:srgbClr val="FFFFFF"/>
                </a:solidFill>
              </a:rPr>
              <a:t>to know the </a:t>
            </a:r>
            <a:r>
              <a:rPr lang="en-US" sz="2400" b="1" i="1" u="sng" dirty="0">
                <a:solidFill>
                  <a:srgbClr val="FF0000"/>
                </a:solidFill>
              </a:rPr>
              <a:t>love</a:t>
            </a:r>
            <a:r>
              <a:rPr lang="en-US" sz="2400" b="1" i="1" u="sng" dirty="0">
                <a:solidFill>
                  <a:srgbClr val="FFFFFF"/>
                </a:solidFill>
              </a:rPr>
              <a:t> of Christ</a:t>
            </a:r>
            <a:r>
              <a:rPr lang="en-US" sz="2400" b="1" dirty="0">
                <a:solidFill>
                  <a:srgbClr val="FFFF00"/>
                </a:solidFill>
              </a:rPr>
              <a:t> which passes knowledge; that you may be filled with all the fullness of God.</a:t>
            </a:r>
          </a:p>
          <a:p>
            <a:pPr algn="l"/>
            <a:endParaRPr lang="en-US" sz="2400" b="1" dirty="0">
              <a:solidFill>
                <a:srgbClr val="FFFF00"/>
              </a:solidFill>
            </a:endParaRPr>
          </a:p>
          <a:p>
            <a:pPr algn="l"/>
            <a:r>
              <a:rPr lang="en-US" sz="2800" b="1" dirty="0">
                <a:solidFill>
                  <a:srgbClr val="FFFFFF"/>
                </a:solidFill>
              </a:rPr>
              <a:t>	</a:t>
            </a:r>
            <a:r>
              <a:rPr lang="en-US" sz="2800" b="1" dirty="0" err="1">
                <a:solidFill>
                  <a:srgbClr val="FFFFFF"/>
                </a:solidFill>
              </a:rPr>
              <a:t>Eph</a:t>
            </a:r>
            <a:r>
              <a:rPr lang="en-US" sz="2800" b="1" dirty="0">
                <a:solidFill>
                  <a:srgbClr val="FFFFFF"/>
                </a:solidFill>
              </a:rPr>
              <a:t> 4  </a:t>
            </a:r>
            <a:r>
              <a:rPr lang="en-US" sz="2400" b="1" dirty="0">
                <a:solidFill>
                  <a:srgbClr val="FFFF00"/>
                </a:solidFill>
              </a:rPr>
              <a:t>15</a:t>
            </a:r>
            <a:r>
              <a:rPr lang="en-US" sz="2800" b="1" dirty="0">
                <a:solidFill>
                  <a:srgbClr val="FFFFFF"/>
                </a:solidFill>
              </a:rPr>
              <a:t> </a:t>
            </a:r>
            <a:r>
              <a:rPr lang="en-US" sz="2400" b="1" dirty="0">
                <a:solidFill>
                  <a:srgbClr val="FFFF00"/>
                </a:solidFill>
              </a:rPr>
              <a:t>but, </a:t>
            </a:r>
            <a:r>
              <a:rPr lang="en-US" sz="2400" b="1" i="1" u="sng" dirty="0">
                <a:solidFill>
                  <a:srgbClr val="FFFFFF"/>
                </a:solidFill>
              </a:rPr>
              <a:t>speaking the truth in </a:t>
            </a:r>
            <a:r>
              <a:rPr lang="en-US" sz="2400" b="1" i="1" u="sng" dirty="0">
                <a:solidFill>
                  <a:srgbClr val="FF0000"/>
                </a:solidFill>
              </a:rPr>
              <a:t>love</a:t>
            </a:r>
            <a:r>
              <a:rPr lang="en-US" sz="2400" b="1" dirty="0">
                <a:solidFill>
                  <a:srgbClr val="FFFF00"/>
                </a:solidFill>
              </a:rPr>
              <a:t>, may grow up in all things into Him …</a:t>
            </a:r>
            <a:br>
              <a:rPr lang="en-US" sz="2400" b="1" dirty="0">
                <a:solidFill>
                  <a:srgbClr val="FFFF00"/>
                </a:solidFill>
              </a:rPr>
            </a:br>
            <a:endParaRPr lang="en-US" sz="2400" b="1" dirty="0">
              <a:solidFill>
                <a:srgbClr val="FFFF00"/>
              </a:solidFill>
            </a:endParaRPr>
          </a:p>
          <a:p>
            <a:pPr algn="l"/>
            <a:r>
              <a:rPr lang="en-US" sz="2800" b="1" dirty="0">
                <a:solidFill>
                  <a:srgbClr val="FFFFFF"/>
                </a:solidFill>
              </a:rPr>
              <a:t>	</a:t>
            </a:r>
            <a:r>
              <a:rPr lang="en-US" sz="2800" b="1" dirty="0" err="1">
                <a:solidFill>
                  <a:srgbClr val="FFFFFF"/>
                </a:solidFill>
              </a:rPr>
              <a:t>Eph</a:t>
            </a:r>
            <a:r>
              <a:rPr lang="en-US" sz="2800" b="1" dirty="0">
                <a:solidFill>
                  <a:srgbClr val="FFFFFF"/>
                </a:solidFill>
              </a:rPr>
              <a:t> 5</a:t>
            </a:r>
            <a:r>
              <a:rPr lang="en-US" sz="2400" b="1" dirty="0">
                <a:solidFill>
                  <a:srgbClr val="FFFFFF"/>
                </a:solidFill>
              </a:rPr>
              <a:t>  </a:t>
            </a:r>
            <a:r>
              <a:rPr lang="en-US" sz="2400" b="1" dirty="0">
                <a:solidFill>
                  <a:srgbClr val="FFFF00"/>
                </a:solidFill>
              </a:rPr>
              <a:t>2</a:t>
            </a:r>
            <a:r>
              <a:rPr lang="en-US" sz="2400" b="1" dirty="0">
                <a:solidFill>
                  <a:srgbClr val="FFFFFF"/>
                </a:solidFill>
              </a:rPr>
              <a:t> </a:t>
            </a:r>
            <a:r>
              <a:rPr lang="en-US" sz="2400" b="1" dirty="0">
                <a:solidFill>
                  <a:srgbClr val="FFFF00"/>
                </a:solidFill>
              </a:rPr>
              <a:t>And </a:t>
            </a:r>
            <a:r>
              <a:rPr lang="en-US" sz="2400" b="1" i="1" u="sng" dirty="0">
                <a:solidFill>
                  <a:srgbClr val="FFFFFF"/>
                </a:solidFill>
              </a:rPr>
              <a:t>walk in love</a:t>
            </a:r>
            <a:r>
              <a:rPr lang="en-US" sz="2400" b="1" dirty="0">
                <a:solidFill>
                  <a:srgbClr val="FFFF00"/>
                </a:solidFill>
              </a:rPr>
              <a:t>, as Christ also has loved us  … 25 Husbands, </a:t>
            </a:r>
            <a:r>
              <a:rPr lang="en-US" sz="2400" b="1" i="1" u="sng" dirty="0">
                <a:solidFill>
                  <a:srgbClr val="FF0000"/>
                </a:solidFill>
              </a:rPr>
              <a:t>love</a:t>
            </a:r>
            <a:r>
              <a:rPr lang="en-US" sz="2400" b="1" i="1" u="sng" dirty="0">
                <a:solidFill>
                  <a:srgbClr val="FFFFFF"/>
                </a:solidFill>
              </a:rPr>
              <a:t> your wives</a:t>
            </a:r>
            <a:r>
              <a:rPr lang="en-US" sz="2400" b="1" dirty="0">
                <a:solidFill>
                  <a:srgbClr val="FFFF00"/>
                </a:solidFill>
              </a:rPr>
              <a:t> as Christ loved the church…”</a:t>
            </a:r>
          </a:p>
          <a:p>
            <a:pPr algn="l"/>
            <a:endParaRPr lang="en-US" sz="2400" b="1" dirty="0">
              <a:solidFill>
                <a:srgbClr val="FFFF00"/>
              </a:solidFill>
            </a:endParaRPr>
          </a:p>
          <a:p>
            <a:pPr algn="l"/>
            <a:r>
              <a:rPr lang="en-US" sz="2400" b="1" dirty="0">
                <a:solidFill>
                  <a:srgbClr val="FFFF00"/>
                </a:solidFill>
              </a:rPr>
              <a:t>	</a:t>
            </a:r>
            <a:r>
              <a:rPr lang="en-US" sz="2800" b="1" dirty="0" err="1">
                <a:solidFill>
                  <a:srgbClr val="FFFFFF"/>
                </a:solidFill>
              </a:rPr>
              <a:t>Eph</a:t>
            </a:r>
            <a:r>
              <a:rPr lang="en-US" sz="2800" b="1" dirty="0">
                <a:solidFill>
                  <a:srgbClr val="FFFFFF"/>
                </a:solidFill>
              </a:rPr>
              <a:t> 6</a:t>
            </a:r>
            <a:r>
              <a:rPr lang="en-US" sz="2400" b="1" dirty="0">
                <a:solidFill>
                  <a:srgbClr val="FFFF00"/>
                </a:solidFill>
              </a:rPr>
              <a:t>  23 Peace to the brethren, and </a:t>
            </a:r>
            <a:r>
              <a:rPr lang="en-US" sz="2400" b="1" i="1" u="sng" dirty="0">
                <a:solidFill>
                  <a:srgbClr val="FF0000"/>
                </a:solidFill>
              </a:rPr>
              <a:t>love</a:t>
            </a:r>
            <a:r>
              <a:rPr lang="en-US" sz="2400" b="1" i="1" u="sng" dirty="0">
                <a:solidFill>
                  <a:srgbClr val="FFFFFF"/>
                </a:solidFill>
              </a:rPr>
              <a:t> with faith</a:t>
            </a:r>
            <a:r>
              <a:rPr lang="en-US" sz="2400" b="1" dirty="0">
                <a:solidFill>
                  <a:srgbClr val="FFFF00"/>
                </a:solidFill>
              </a:rPr>
              <a:t>, from God the Father and the Lord Jesus Christ.  24 Grace be with </a:t>
            </a:r>
            <a:r>
              <a:rPr lang="en-US" sz="2400" b="1" i="1" u="sng" dirty="0">
                <a:solidFill>
                  <a:srgbClr val="FFFFFF"/>
                </a:solidFill>
              </a:rPr>
              <a:t>all those who </a:t>
            </a:r>
            <a:r>
              <a:rPr lang="en-US" sz="2400" b="1" i="1" u="sng" dirty="0">
                <a:solidFill>
                  <a:srgbClr val="FF0000"/>
                </a:solidFill>
              </a:rPr>
              <a:t>love</a:t>
            </a:r>
            <a:r>
              <a:rPr lang="en-US" sz="2400" b="1" i="1" u="sng" dirty="0">
                <a:solidFill>
                  <a:srgbClr val="FFFFFF"/>
                </a:solidFill>
              </a:rPr>
              <a:t> our Lord Jesus Christ in sincerity</a:t>
            </a:r>
            <a:r>
              <a:rPr lang="en-US" sz="2400" b="1" dirty="0">
                <a:solidFill>
                  <a:srgbClr val="FFFF00"/>
                </a:solidFill>
              </a:rPr>
              <a:t>. Amen.</a:t>
            </a:r>
          </a:p>
        </p:txBody>
      </p:sp>
      <p:sp>
        <p:nvSpPr>
          <p:cNvPr id="4" name="Rectangle 3">
            <a:extLst>
              <a:ext uri="{FF2B5EF4-FFF2-40B4-BE49-F238E27FC236}">
                <a16:creationId xmlns:a16="http://schemas.microsoft.com/office/drawing/2014/main" id="{212D2B08-A5FD-44B6-9968-3AC78C1D4D33}"/>
              </a:ext>
            </a:extLst>
          </p:cNvPr>
          <p:cNvSpPr/>
          <p:nvPr/>
        </p:nvSpPr>
        <p:spPr>
          <a:xfrm>
            <a:off x="3251200" y="-28193791"/>
            <a:ext cx="6502400" cy="3170099"/>
          </a:xfrm>
          <a:prstGeom prst="rect">
            <a:avLst/>
          </a:prstGeom>
          <a:solidFill>
            <a:schemeClr val="tx1"/>
          </a:solidFill>
        </p:spPr>
        <p:txBody>
          <a:bodyPr>
            <a:spAutoFit/>
          </a:bodyPr>
          <a:lstStyle/>
          <a:p>
            <a:pPr algn="l"/>
            <a:r>
              <a:rPr lang="en-US" sz="2000" b="1" dirty="0">
                <a:solidFill>
                  <a:srgbClr val="FFFF00"/>
                </a:solidFill>
              </a:rPr>
              <a:t>Ac 19:1 ¶ And it happened, while Apollos was at Corinth, that Paul, having passed through the upper regions, came to Ephesus. And finding some disciples…</a:t>
            </a:r>
          </a:p>
          <a:p>
            <a:pPr algn="l"/>
            <a:r>
              <a:rPr lang="en-US" sz="2000" b="1" dirty="0">
                <a:solidFill>
                  <a:srgbClr val="FFFF00"/>
                </a:solidFill>
              </a:rPr>
              <a:t>8 ¶ And he went into the synagogue and spoke boldly for three months, reasoning and persuading concerning the things of the kingdom of God.</a:t>
            </a:r>
          </a:p>
          <a:p>
            <a:pPr algn="l"/>
            <a:r>
              <a:rPr lang="en-US" sz="2000" b="1" dirty="0">
                <a:solidFill>
                  <a:srgbClr val="FFFF00"/>
                </a:solidFill>
              </a:rPr>
              <a:t> … reasoning daily in the school of </a:t>
            </a:r>
            <a:r>
              <a:rPr lang="en-US" sz="2000" b="1" dirty="0" err="1">
                <a:solidFill>
                  <a:srgbClr val="FFFF00"/>
                </a:solidFill>
              </a:rPr>
              <a:t>Tyrannus</a:t>
            </a:r>
            <a:r>
              <a:rPr lang="en-US" sz="2000" b="1" dirty="0">
                <a:solidFill>
                  <a:srgbClr val="FFFF00"/>
                </a:solidFill>
              </a:rPr>
              <a:t>.</a:t>
            </a:r>
          </a:p>
          <a:p>
            <a:pPr algn="l"/>
            <a:r>
              <a:rPr lang="en-US" sz="2000" b="1" dirty="0">
                <a:solidFill>
                  <a:srgbClr val="FFFF00"/>
                </a:solidFill>
              </a:rPr>
              <a:t> 10 And this continued for two years, so that all who dwelt in Asia heard the word of the Lord Jesus, both Jews and Greeks.</a:t>
            </a:r>
          </a:p>
        </p:txBody>
      </p:sp>
    </p:spTree>
    <p:extLst>
      <p:ext uri="{BB962C8B-B14F-4D97-AF65-F5344CB8AC3E}">
        <p14:creationId xmlns:p14="http://schemas.microsoft.com/office/powerpoint/2010/main" val="428163017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3.picsearch.com/is?Ax33V_wyxF4hfQv5fSv8mVtMqSM5oxGBEIHiye96Ohc&amp;height=341">
            <a:extLst>
              <a:ext uri="{FF2B5EF4-FFF2-40B4-BE49-F238E27FC236}">
                <a16:creationId xmlns:a16="http://schemas.microsoft.com/office/drawing/2014/main" id="{3661F7E5-7025-4AC2-B6AF-BB5193A92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84" y="3886200"/>
            <a:ext cx="3837262"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4817"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5169"/>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4818" name="Rectangle 2"/>
          <p:cNvSpPr>
            <a:spLocks/>
          </p:cNvSpPr>
          <p:nvPr/>
        </p:nvSpPr>
        <p:spPr bwMode="auto">
          <a:xfrm>
            <a:off x="787400" y="809869"/>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Church at Ephesus</a:t>
            </a:r>
          </a:p>
          <a:p>
            <a:pPr>
              <a:spcBef>
                <a:spcPts val="1600"/>
              </a:spcBef>
            </a:pPr>
            <a:r>
              <a:rPr lang="en-US" sz="36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Great Leadership – Great Membership</a:t>
            </a:r>
          </a:p>
        </p:txBody>
      </p:sp>
      <p:sp>
        <p:nvSpPr>
          <p:cNvPr id="34819" name="Rectangle 3"/>
          <p:cNvSpPr>
            <a:spLocks/>
          </p:cNvSpPr>
          <p:nvPr/>
        </p:nvSpPr>
        <p:spPr bwMode="auto">
          <a:xfrm>
            <a:off x="4110892" y="2819400"/>
            <a:ext cx="8866554" cy="5778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584200" indent="-584200" algn="l">
              <a:spcBef>
                <a:spcPts val="2200"/>
              </a:spcBef>
              <a:buClr>
                <a:srgbClr val="F59D5B"/>
              </a:buClr>
              <a:buSzPct val="100000"/>
              <a:buFont typeface="Wingdings 2" charset="0"/>
              <a:buChar char="è"/>
            </a:pP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Paul</a:t>
            </a:r>
            <a:r>
              <a:rPr lang="en-US" sz="3600" b="1"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stays for three years – (Acts 20:31)</a:t>
            </a:r>
            <a:endParaRPr lang="en-US" sz="36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marL="584200" indent="-584200" algn="l">
              <a:spcBef>
                <a:spcPts val="2200"/>
              </a:spcBef>
              <a:buClr>
                <a:srgbClr val="F59D5B"/>
              </a:buClr>
              <a:buSzPct val="100000"/>
              <a:buFont typeface="Wingdings 2" charset="0"/>
              <a:buChar char="è"/>
            </a:pP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Timoth</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y left in Ephesus – (1 Tim. l:3)</a:t>
            </a:r>
          </a:p>
          <a:p>
            <a:pPr marL="584200" indent="-584200" algn="l">
              <a:spcBef>
                <a:spcPts val="2200"/>
              </a:spcBef>
              <a:buClr>
                <a:srgbClr val="F59D5B"/>
              </a:buClr>
              <a:buSzPct val="100000"/>
              <a:buFont typeface="Wingdings 2" charset="0"/>
              <a:buChar char="è"/>
            </a:pP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A</a:t>
            </a:r>
            <a:r>
              <a:rPr lang="en-US" sz="3600" b="1"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p</a:t>
            </a: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ollos</a:t>
            </a:r>
            <a:r>
              <a:rPr lang="en-US" sz="3600" b="1"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&amp; </a:t>
            </a: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A</a:t>
            </a:r>
            <a:r>
              <a:rPr lang="en-US" sz="3600" b="1"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q</a:t>
            </a: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uila</a:t>
            </a:r>
            <a:r>
              <a:rPr lang="en-US" sz="3600" b="1"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 </a:t>
            </a: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Priscilla</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(Ac 18:24-28)</a:t>
            </a:r>
          </a:p>
          <a:p>
            <a:pPr marL="584200" indent="-584200" algn="l">
              <a:spcBef>
                <a:spcPts val="2200"/>
              </a:spcBef>
              <a:buClr>
                <a:srgbClr val="F59D5B"/>
              </a:buClr>
              <a:buSzPct val="100000"/>
              <a:buFont typeface="Wingdings 2" charset="0"/>
              <a:buChar char="è"/>
            </a:pPr>
            <a:r>
              <a:rPr lang="en-US" sz="3600" b="1" u="sng" dirty="0" err="1">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Onesiphorus</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(2 Tim. 1:18) </a:t>
            </a:r>
            <a:endParaRPr lang="en-US" sz="36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marL="584200" indent="-584200" algn="l">
              <a:spcBef>
                <a:spcPts val="2200"/>
              </a:spcBef>
              <a:buClr>
                <a:srgbClr val="F59D5B"/>
              </a:buClr>
              <a:buSzPct val="100000"/>
              <a:buFont typeface="Wingdings 2" charset="0"/>
              <a:buChar char="è"/>
            </a:pP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Epistle</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of Ephesians by Paul (@ 61 - 62 AD)</a:t>
            </a:r>
            <a:endParaRPr lang="en-US" sz="36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marL="584200" indent="-584200" algn="l">
              <a:spcBef>
                <a:spcPts val="2200"/>
              </a:spcBef>
              <a:buClr>
                <a:srgbClr val="F59D5B"/>
              </a:buClr>
              <a:buSzPct val="100000"/>
              <a:buFont typeface="Wingdings 2" charset="0"/>
              <a:buChar char="è"/>
            </a:pP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Letter</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to Ephesians by John (@ 90 - 95 AD)</a:t>
            </a:r>
          </a:p>
          <a:p>
            <a:pPr marL="584200" indent="-584200" algn="l">
              <a:spcBef>
                <a:spcPts val="2200"/>
              </a:spcBef>
              <a:buClr>
                <a:srgbClr val="F59D5B"/>
              </a:buClr>
              <a:buSzPct val="100000"/>
              <a:buFont typeface="Wingdings 2" charset="0"/>
              <a:buChar char="è"/>
            </a:pP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Elders</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in Ephesus (Acts 20:17,28)</a:t>
            </a:r>
          </a:p>
          <a:p>
            <a:pPr marL="584200" indent="-584200" algn="l">
              <a:spcBef>
                <a:spcPts val="2200"/>
              </a:spcBef>
              <a:buClr>
                <a:srgbClr val="F59D5B"/>
              </a:buClr>
              <a:buSzPct val="100000"/>
              <a:buFont typeface="Wingdings 2" charset="0"/>
              <a:buChar char="è"/>
            </a:pP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a:t>
            </a:r>
            <a:r>
              <a:rPr lang="en-US" sz="36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John</a:t>
            </a:r>
            <a:r>
              <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(lived, worked, buried ?)</a:t>
            </a:r>
          </a:p>
          <a:p>
            <a:pPr marL="584200" indent="-584200" algn="l">
              <a:spcBef>
                <a:spcPts val="2200"/>
              </a:spcBef>
              <a:buClr>
                <a:srgbClr val="F59D5B"/>
              </a:buClr>
              <a:buSzPct val="100000"/>
              <a:buFont typeface="Wingdings 2" charset="0"/>
              <a:buChar char="è"/>
            </a:pPr>
            <a:endParaRPr lang="en-US" sz="36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2" name="TextBox 1">
            <a:extLst>
              <a:ext uri="{FF2B5EF4-FFF2-40B4-BE49-F238E27FC236}">
                <a16:creationId xmlns:a16="http://schemas.microsoft.com/office/drawing/2014/main" id="{5FFAE92F-D2F5-45B4-92B1-82E5132EE669}"/>
              </a:ext>
            </a:extLst>
          </p:cNvPr>
          <p:cNvSpPr txBox="1"/>
          <p:nvPr/>
        </p:nvSpPr>
        <p:spPr>
          <a:xfrm>
            <a:off x="199384" y="7600890"/>
            <a:ext cx="2895600" cy="400110"/>
          </a:xfrm>
          <a:prstGeom prst="rect">
            <a:avLst/>
          </a:prstGeom>
          <a:solidFill>
            <a:schemeClr val="bg2"/>
          </a:solidFill>
        </p:spPr>
        <p:txBody>
          <a:bodyPr wrap="square" rtlCol="0">
            <a:spAutoFit/>
          </a:bodyPr>
          <a:lstStyle/>
          <a:p>
            <a:r>
              <a:rPr lang="en-US" sz="2000" dirty="0">
                <a:solidFill>
                  <a:srgbClr val="FFFF00"/>
                </a:solidFill>
              </a:rPr>
              <a:t>John on Patmos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4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348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348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8" presetClass="entr" presetSubtype="0" fill="hold" grpId="0" nodeType="clickEffect">
                                  <p:stCondLst>
                                    <p:cond delay="0"/>
                                  </p:stCondLst>
                                  <p:childTnLst>
                                    <p:set>
                                      <p:cBhvr>
                                        <p:cTn id="26" dur="1" fill="hold">
                                          <p:stCondLst>
                                            <p:cond delay="499"/>
                                          </p:stCondLst>
                                        </p:cTn>
                                        <p:tgtEl>
                                          <p:spTgt spid="348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8" presetClass="entr" presetSubtype="0" fill="hold" grpId="0" nodeType="clickEffect">
                                  <p:stCondLst>
                                    <p:cond delay="0"/>
                                  </p:stCondLst>
                                  <p:childTnLst>
                                    <p:set>
                                      <p:cBhvr>
                                        <p:cTn id="30" dur="1" fill="hold">
                                          <p:stCondLst>
                                            <p:cond delay="499"/>
                                          </p:stCondLst>
                                        </p:cTn>
                                        <p:tgtEl>
                                          <p:spTgt spid="348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8" presetClass="entr" presetSubtype="0" fill="hold" grpId="0" nodeType="clickEffect">
                                  <p:stCondLst>
                                    <p:cond delay="0"/>
                                  </p:stCondLst>
                                  <p:childTnLst>
                                    <p:set>
                                      <p:cBhvr>
                                        <p:cTn id="34" dur="1" fill="hold">
                                          <p:stCondLst>
                                            <p:cond delay="499"/>
                                          </p:stCondLst>
                                        </p:cTn>
                                        <p:tgtEl>
                                          <p:spTgt spid="348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6866" name="Rectangle 2"/>
          <p:cNvSpPr>
            <a:spLocks/>
          </p:cNvSpPr>
          <p:nvPr/>
        </p:nvSpPr>
        <p:spPr bwMode="auto">
          <a:xfrm>
            <a:off x="800100" y="1314450"/>
            <a:ext cx="11404600" cy="158115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Church at 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Their Greatest Member:  Jesus Christ !</a:t>
            </a:r>
          </a:p>
        </p:txBody>
      </p:sp>
      <p:sp>
        <p:nvSpPr>
          <p:cNvPr id="36867" name="Rectangle 3"/>
          <p:cNvSpPr>
            <a:spLocks/>
          </p:cNvSpPr>
          <p:nvPr/>
        </p:nvSpPr>
        <p:spPr bwMode="auto">
          <a:xfrm>
            <a:off x="406400" y="3015590"/>
            <a:ext cx="12268200" cy="4800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40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Revelation 2:1 </a:t>
            </a:r>
            <a:r>
              <a:rPr lang="en-US" sz="3300" baseline="320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40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endParaRPr>
          </a:p>
          <a:p>
            <a:pPr algn="l"/>
            <a:r>
              <a:rPr lang="en-US" sz="5100" baseline="320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1</a:t>
            </a:r>
            <a:r>
              <a:rPr lang="en-US" sz="51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"To the angel of the church of Ephesus write, 'These things says </a:t>
            </a:r>
            <a:r>
              <a:rPr lang="en-US" sz="5100" b="1" u="sng"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He</a:t>
            </a:r>
            <a:r>
              <a:rPr lang="en-US" sz="51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who holds the seven stars in His right hand, who walks in the midst of the seven golden lampstands:</a:t>
            </a:r>
          </a:p>
        </p:txBody>
      </p:sp>
      <p:sp>
        <p:nvSpPr>
          <p:cNvPr id="2" name="TextBox 1">
            <a:extLst>
              <a:ext uri="{FF2B5EF4-FFF2-40B4-BE49-F238E27FC236}">
                <a16:creationId xmlns:a16="http://schemas.microsoft.com/office/drawing/2014/main" id="{A1BEF2DF-9CB7-4CB7-BF39-4EAC315F88B6}"/>
              </a:ext>
            </a:extLst>
          </p:cNvPr>
          <p:cNvSpPr txBox="1"/>
          <p:nvPr/>
        </p:nvSpPr>
        <p:spPr>
          <a:xfrm>
            <a:off x="4101123" y="6905128"/>
            <a:ext cx="5410200" cy="2062103"/>
          </a:xfrm>
          <a:prstGeom prst="rect">
            <a:avLst/>
          </a:prstGeom>
          <a:noFill/>
        </p:spPr>
        <p:txBody>
          <a:bodyPr wrap="square" rtlCol="0">
            <a:spAutoFit/>
          </a:bodyPr>
          <a:lstStyle/>
          <a:p>
            <a:pPr algn="l"/>
            <a:r>
              <a:rPr lang="en-US" sz="4800" b="1" i="1" u="sng" dirty="0">
                <a:solidFill>
                  <a:srgbClr val="FFFF00"/>
                </a:solidFill>
                <a:effectLst>
                  <a:outerShdw blurRad="38100" dist="38100" dir="2700000" algn="tl">
                    <a:srgbClr val="000000">
                      <a:alpha val="43137"/>
                    </a:srgbClr>
                  </a:outerShdw>
                </a:effectLst>
              </a:rPr>
              <a:t>Lam</a:t>
            </a:r>
            <a:r>
              <a:rPr lang="en-US" sz="4800" b="1" i="1" dirty="0">
                <a:solidFill>
                  <a:srgbClr val="FFFF00"/>
                </a:solidFill>
                <a:effectLst>
                  <a:outerShdw blurRad="38100" dist="38100" dir="2700000" algn="tl">
                    <a:srgbClr val="000000">
                      <a:alpha val="43137"/>
                    </a:srgbClr>
                  </a:outerShdw>
                </a:effectLst>
              </a:rPr>
              <a:t>p</a:t>
            </a:r>
            <a:r>
              <a:rPr lang="en-US" sz="4800" b="1" i="1" u="sng" dirty="0">
                <a:solidFill>
                  <a:srgbClr val="FFFF00"/>
                </a:solidFill>
                <a:effectLst>
                  <a:outerShdw blurRad="38100" dist="38100" dir="2700000" algn="tl">
                    <a:srgbClr val="000000">
                      <a:alpha val="43137"/>
                    </a:srgbClr>
                  </a:outerShdw>
                </a:effectLst>
              </a:rPr>
              <a:t>stand</a:t>
            </a:r>
            <a:r>
              <a:rPr lang="en-US" sz="4000" dirty="0">
                <a:solidFill>
                  <a:srgbClr val="FFFF00"/>
                </a:solidFill>
                <a:effectLst>
                  <a:outerShdw blurRad="38100" dist="38100" dir="2700000" algn="tl">
                    <a:srgbClr val="000000">
                      <a:alpha val="43137"/>
                    </a:srgbClr>
                  </a:outerShdw>
                </a:effectLst>
              </a:rPr>
              <a:t>: </a:t>
            </a:r>
            <a:br>
              <a:rPr lang="en-US" sz="4000" dirty="0">
                <a:solidFill>
                  <a:srgbClr val="FFFF00"/>
                </a:solidFill>
                <a:effectLst>
                  <a:outerShdw blurRad="38100" dist="38100" dir="2700000" algn="tl">
                    <a:srgbClr val="000000">
                      <a:alpha val="43137"/>
                    </a:srgbClr>
                  </a:outerShdw>
                </a:effectLst>
              </a:rPr>
            </a:br>
            <a:r>
              <a:rPr lang="en-US" sz="4000" dirty="0">
                <a:solidFill>
                  <a:srgbClr val="FFFF00"/>
                </a:solidFill>
                <a:effectLst>
                  <a:outerShdw blurRad="38100" dist="38100" dir="2700000" algn="tl">
                    <a:srgbClr val="000000">
                      <a:alpha val="43137"/>
                    </a:srgbClr>
                  </a:outerShdw>
                </a:effectLst>
              </a:rPr>
              <a:t>     on fire</a:t>
            </a:r>
            <a:br>
              <a:rPr lang="en-US" sz="4000" dirty="0">
                <a:solidFill>
                  <a:srgbClr val="FFFF00"/>
                </a:solidFill>
                <a:effectLst>
                  <a:outerShdw blurRad="38100" dist="38100" dir="2700000" algn="tl">
                    <a:srgbClr val="000000">
                      <a:alpha val="43137"/>
                    </a:srgbClr>
                  </a:outerShdw>
                </a:effectLst>
              </a:rPr>
            </a:br>
            <a:r>
              <a:rPr lang="en-US" sz="4000" dirty="0">
                <a:solidFill>
                  <a:srgbClr val="FFFF00"/>
                </a:solidFill>
                <a:effectLst>
                  <a:outerShdw blurRad="38100" dist="38100" dir="2700000" algn="tl">
                    <a:srgbClr val="000000">
                      <a:alpha val="43137"/>
                    </a:srgbClr>
                  </a:outerShdw>
                </a:effectLst>
              </a:rPr>
              <a:t>     gives light to darkness</a:t>
            </a:r>
          </a:p>
        </p:txBody>
      </p:sp>
      <p:pic>
        <p:nvPicPr>
          <p:cNvPr id="6" name="Picture 3">
            <a:extLst>
              <a:ext uri="{FF2B5EF4-FFF2-40B4-BE49-F238E27FC236}">
                <a16:creationId xmlns:a16="http://schemas.microsoft.com/office/drawing/2014/main" id="{E30E157A-AAE2-4941-AA4C-38AF7908D87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4200" y="6094411"/>
            <a:ext cx="2565400" cy="365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3416300"/>
            <a:ext cx="556260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0722" name="Rectangle 2"/>
          <p:cNvSpPr>
            <a:spLocks/>
          </p:cNvSpPr>
          <p:nvPr/>
        </p:nvSpPr>
        <p:spPr bwMode="auto">
          <a:xfrm>
            <a:off x="723900" y="8096250"/>
            <a:ext cx="4584700" cy="1549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4800">
                <a:solidFill>
                  <a:srgbClr val="FFE6CC"/>
                </a:solidFill>
                <a:effectLst>
                  <a:outerShdw blurRad="38100" dist="38100" dir="2700000" algn="tl">
                    <a:srgbClr val="000000"/>
                  </a:outerShdw>
                </a:effectLst>
                <a:latin typeface="Book Antiqua Italic" charset="0"/>
                <a:ea typeface="ＭＳ Ｐゴシック" charset="0"/>
                <a:cs typeface="Book Antiqua Italic" charset="0"/>
                <a:sym typeface="Book Antiqua Italic" charset="0"/>
              </a:rPr>
              <a:t>Temple of Diana (Artemis) </a:t>
            </a:r>
          </a:p>
        </p:txBody>
      </p:sp>
      <p:sp>
        <p:nvSpPr>
          <p:cNvPr id="30723" name="Rectangle 3"/>
          <p:cNvSpPr>
            <a:spLocks/>
          </p:cNvSpPr>
          <p:nvPr/>
        </p:nvSpPr>
        <p:spPr bwMode="auto">
          <a:xfrm>
            <a:off x="5511800" y="3441700"/>
            <a:ext cx="7493000" cy="6070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Made of marble</a:t>
            </a:r>
            <a:endParaRPr lang="en-US" sz="24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marL="304800" indent="-304800" algn="l">
              <a:spcBef>
                <a:spcPts val="1000"/>
              </a:spcBef>
              <a:buClr>
                <a:srgbClr val="F59D5B"/>
              </a:buClr>
              <a:buSzPct val="100000"/>
              <a:buFont typeface="Wingdings 2" charset="0"/>
              <a:buChar char="è"/>
            </a:pP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130 x 60 yards (2 ½ million sq. ft.)</a:t>
            </a:r>
            <a:endParaRPr lang="en-US" sz="24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marL="304800" indent="-304800" algn="l">
              <a:spcBef>
                <a:spcPts val="1000"/>
              </a:spcBef>
              <a:buClr>
                <a:srgbClr val="F59D5B"/>
              </a:buClr>
              <a:buSzPct val="100000"/>
              <a:buFont typeface="Wingdings 2" charset="0"/>
              <a:buChar char="è"/>
            </a:pP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127 massive ionic columns 60 feet tall. </a:t>
            </a:r>
            <a:endParaRPr lang="en-US" sz="24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marL="304800" indent="-304800" algn="l">
              <a:spcBef>
                <a:spcPts val="1000"/>
              </a:spcBef>
              <a:buClr>
                <a:srgbClr val="F59D5B"/>
              </a:buClr>
              <a:buSzPct val="100000"/>
              <a:buFont typeface="Wingdings 2" charset="0"/>
              <a:buChar char="è"/>
            </a:pP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4x larger than the Parthenon in Athens</a:t>
            </a:r>
            <a:endParaRPr lang="en-US" sz="24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marL="304800" indent="-304800" algn="l">
              <a:spcBef>
                <a:spcPts val="1000"/>
              </a:spcBef>
              <a:buClr>
                <a:srgbClr val="F59D5B"/>
              </a:buClr>
              <a:buSzPct val="100000"/>
              <a:buFont typeface="Wingdings 2" charset="0"/>
              <a:buChar char="è"/>
            </a:pP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Under construction in 333 BC </a:t>
            </a:r>
            <a:b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 when Alexander the Great arrived</a:t>
            </a:r>
            <a:endParaRPr lang="en-US" sz="2400" dirty="0">
              <a:solidFill>
                <a:srgbClr val="FFFFFF"/>
              </a:solidFill>
              <a:effectLst>
                <a:outerShdw blurRad="38100" dist="38100" dir="2700000" algn="tl">
                  <a:srgbClr val="000000"/>
                </a:outerShdw>
              </a:effectLst>
              <a:latin typeface="Arial" charset="0"/>
              <a:ea typeface="ＭＳ Ｐゴシック" charset="0"/>
              <a:cs typeface="Arial" charset="0"/>
              <a:sym typeface="Arial" charset="0"/>
            </a:endParaRPr>
          </a:p>
          <a:p>
            <a:pPr marL="304800" indent="-304800" algn="l">
              <a:spcBef>
                <a:spcPts val="1000"/>
              </a:spcBef>
              <a:buClr>
                <a:srgbClr val="F59D5B"/>
              </a:buClr>
              <a:buSzPct val="100000"/>
              <a:buFont typeface="Wingdings 2" charset="0"/>
              <a:buChar char="è"/>
            </a:pP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One of The 7 Wonders Ancient World</a:t>
            </a:r>
          </a:p>
        </p:txBody>
      </p:sp>
      <p:pic>
        <p:nvPicPr>
          <p:cNvPr id="3072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0725" name="Rectangle 5"/>
          <p:cNvSpPr>
            <a:spLocks/>
          </p:cNvSpPr>
          <p:nvPr/>
        </p:nvSpPr>
        <p:spPr bwMode="auto">
          <a:xfrm>
            <a:off x="723900" y="96520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b="1" dirty="0">
                <a:solidFill>
                  <a:srgbClr val="FFC000"/>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32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Center of Greek / Roman Paganism</a:t>
            </a:r>
          </a:p>
        </p:txBody>
      </p:sp>
      <p:sp>
        <p:nvSpPr>
          <p:cNvPr id="2" name="TextBox 1">
            <a:extLst>
              <a:ext uri="{FF2B5EF4-FFF2-40B4-BE49-F238E27FC236}">
                <a16:creationId xmlns:a16="http://schemas.microsoft.com/office/drawing/2014/main" id="{EB0C46DD-9984-4CD5-BF45-B0A079206666}"/>
              </a:ext>
            </a:extLst>
          </p:cNvPr>
          <p:cNvSpPr txBox="1"/>
          <p:nvPr/>
        </p:nvSpPr>
        <p:spPr>
          <a:xfrm>
            <a:off x="4978400" y="8356600"/>
            <a:ext cx="5105400" cy="1200329"/>
          </a:xfrm>
          <a:prstGeom prst="rect">
            <a:avLst/>
          </a:prstGeom>
          <a:noFill/>
        </p:spPr>
        <p:txBody>
          <a:bodyPr wrap="square" rtlCol="0">
            <a:spAutoFit/>
          </a:bodyPr>
          <a:lstStyle/>
          <a:p>
            <a:r>
              <a:rPr lang="en-US" sz="2400" b="1" dirty="0">
                <a:solidFill>
                  <a:srgbClr val="FFFF00"/>
                </a:solidFill>
                <a:effectLst>
                  <a:outerShdw blurRad="38100" dist="38100" dir="2700000" algn="tl">
                    <a:srgbClr val="000000">
                      <a:alpha val="43137"/>
                    </a:srgbClr>
                  </a:outerShdw>
                </a:effectLst>
              </a:rPr>
              <a:t>Diana (Roman) / Artemis (Greek)</a:t>
            </a:r>
          </a:p>
          <a:p>
            <a:r>
              <a:rPr lang="en-US" sz="2400" b="1" dirty="0">
                <a:solidFill>
                  <a:srgbClr val="FFFF00"/>
                </a:solidFill>
                <a:effectLst>
                  <a:outerShdw blurRad="38100" dist="38100" dir="2700000" algn="tl">
                    <a:srgbClr val="000000">
                      <a:alpha val="43137"/>
                    </a:srgbClr>
                  </a:outerShdw>
                </a:effectLst>
              </a:rPr>
              <a:t>Daughter of Zeus &amp; Twin of Apollo</a:t>
            </a:r>
          </a:p>
          <a:p>
            <a:r>
              <a:rPr lang="en-US" sz="2400" b="1" dirty="0">
                <a:solidFill>
                  <a:srgbClr val="FFFF00"/>
                </a:solidFill>
                <a:effectLst>
                  <a:outerShdw blurRad="38100" dist="38100" dir="2700000" algn="tl">
                    <a:srgbClr val="000000">
                      <a:alpha val="43137"/>
                    </a:srgbClr>
                  </a:outerShdw>
                </a:effectLst>
              </a:rPr>
              <a:t>Moon goddess &amp; Hunting goddess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07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07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307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307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8" presetClass="entr" presetSubtype="0" fill="hold" grpId="0" nodeType="clickEffect">
                                  <p:stCondLst>
                                    <p:cond delay="0"/>
                                  </p:stCondLst>
                                  <p:childTnLst>
                                    <p:set>
                                      <p:cBhvr>
                                        <p:cTn id="26" dur="1" fill="hold">
                                          <p:stCondLst>
                                            <p:cond delay="499"/>
                                          </p:stCondLst>
                                        </p:cTn>
                                        <p:tgtEl>
                                          <p:spTgt spid="30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723900" y="8096250"/>
            <a:ext cx="4584700" cy="1549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endParaRPr lang="en-US" sz="4800" dirty="0">
              <a:solidFill>
                <a:srgbClr val="FFE6CC"/>
              </a:solidFill>
              <a:effectLst>
                <a:outerShdw blurRad="38100" dist="38100" dir="2700000" algn="tl">
                  <a:srgbClr val="000000"/>
                </a:outerShdw>
              </a:effectLst>
              <a:latin typeface="Book Antiqua Italic" charset="0"/>
              <a:ea typeface="ＭＳ Ｐゴシック" charset="0"/>
              <a:cs typeface="Book Antiqua Italic" charset="0"/>
              <a:sym typeface="Book Antiqua Italic" charset="0"/>
            </a:endParaRPr>
          </a:p>
        </p:txBody>
      </p:sp>
      <p:pic>
        <p:nvPicPr>
          <p:cNvPr id="3072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0725" name="Rectangle 5"/>
          <p:cNvSpPr>
            <a:spLocks/>
          </p:cNvSpPr>
          <p:nvPr/>
        </p:nvSpPr>
        <p:spPr bwMode="auto">
          <a:xfrm>
            <a:off x="723900" y="96520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b="1" dirty="0">
                <a:solidFill>
                  <a:srgbClr val="FFC000"/>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32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City Landmarks</a:t>
            </a:r>
          </a:p>
        </p:txBody>
      </p:sp>
      <p:pic>
        <p:nvPicPr>
          <p:cNvPr id="9" name="Picture 1">
            <a:extLst>
              <a:ext uri="{FF2B5EF4-FFF2-40B4-BE49-F238E27FC236}">
                <a16:creationId xmlns:a16="http://schemas.microsoft.com/office/drawing/2014/main" id="{3FE43FAF-8E26-49FA-80E7-4F067864CD1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3124200"/>
            <a:ext cx="7696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0721"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124200"/>
            <a:ext cx="5562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2050" name="Picture 2" descr="http://media1.picsearch.com/is?vA0z8n--S6dYrURntCJ0LHYDbmmgYwVM_rVonrhCLYU&amp;height=223">
            <a:extLst>
              <a:ext uri="{FF2B5EF4-FFF2-40B4-BE49-F238E27FC236}">
                <a16:creationId xmlns:a16="http://schemas.microsoft.com/office/drawing/2014/main" id="{84A38D16-666E-440D-8788-BD674BAB6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440" y="3377833"/>
            <a:ext cx="6952985" cy="45469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81874D-8E3A-4CB5-8CD4-B9BEC7A547E6}"/>
              </a:ext>
            </a:extLst>
          </p:cNvPr>
          <p:cNvSpPr txBox="1"/>
          <p:nvPr/>
        </p:nvSpPr>
        <p:spPr>
          <a:xfrm>
            <a:off x="723900" y="3371971"/>
            <a:ext cx="4606660" cy="584775"/>
          </a:xfrm>
          <a:prstGeom prst="rect">
            <a:avLst/>
          </a:prstGeom>
          <a:noFill/>
        </p:spPr>
        <p:txBody>
          <a:bodyPr wrap="square" rtlCol="0">
            <a:spAutoFit/>
          </a:bodyPr>
          <a:lstStyle/>
          <a:p>
            <a:r>
              <a:rPr lang="en-US" sz="3200" dirty="0">
                <a:solidFill>
                  <a:srgbClr val="FF0000"/>
                </a:solidFill>
              </a:rPr>
              <a:t>Ephesus faced Culture</a:t>
            </a:r>
          </a:p>
        </p:txBody>
      </p:sp>
      <p:sp>
        <p:nvSpPr>
          <p:cNvPr id="12" name="TextBox 11">
            <a:extLst>
              <a:ext uri="{FF2B5EF4-FFF2-40B4-BE49-F238E27FC236}">
                <a16:creationId xmlns:a16="http://schemas.microsoft.com/office/drawing/2014/main" id="{440D5BB7-F21F-4B7E-A440-FA816BBDB431}"/>
              </a:ext>
            </a:extLst>
          </p:cNvPr>
          <p:cNvSpPr txBox="1"/>
          <p:nvPr/>
        </p:nvSpPr>
        <p:spPr>
          <a:xfrm>
            <a:off x="6416431" y="3383687"/>
            <a:ext cx="4606660" cy="584775"/>
          </a:xfrm>
          <a:prstGeom prst="rect">
            <a:avLst/>
          </a:prstGeom>
          <a:noFill/>
        </p:spPr>
        <p:txBody>
          <a:bodyPr wrap="square" rtlCol="0">
            <a:spAutoFit/>
          </a:bodyPr>
          <a:lstStyle/>
          <a:p>
            <a:r>
              <a:rPr lang="en-US" sz="3200" dirty="0">
                <a:solidFill>
                  <a:srgbClr val="FF0000"/>
                </a:solidFill>
              </a:rPr>
              <a:t>New Hope faces Culture</a:t>
            </a:r>
          </a:p>
        </p:txBody>
      </p:sp>
    </p:spTree>
    <p:extLst>
      <p:ext uri="{BB962C8B-B14F-4D97-AF65-F5344CB8AC3E}">
        <p14:creationId xmlns:p14="http://schemas.microsoft.com/office/powerpoint/2010/main" val="968201465"/>
      </p:ext>
    </p:extLst>
  </p:cSld>
  <p:clrMapOvr>
    <a:masterClrMapping/>
  </p:clrMapOvr>
  <p:transition spd="med">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178399" y="7443910"/>
            <a:ext cx="5473700" cy="1549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4800" dirty="0">
                <a:solidFill>
                  <a:srgbClr val="FFE6CC"/>
                </a:solidFill>
                <a:effectLst>
                  <a:outerShdw blurRad="38100" dist="38100" dir="2700000" algn="tl">
                    <a:srgbClr val="000000"/>
                  </a:outerShdw>
                </a:effectLst>
                <a:latin typeface="Book Antiqua Italic" charset="0"/>
                <a:ea typeface="ＭＳ Ｐゴシック" charset="0"/>
                <a:cs typeface="Book Antiqua Italic" charset="0"/>
                <a:sym typeface="Book Antiqua Italic" charset="0"/>
              </a:rPr>
              <a:t>Temple to Emperor Domitian</a:t>
            </a:r>
          </a:p>
        </p:txBody>
      </p:sp>
      <p:sp>
        <p:nvSpPr>
          <p:cNvPr id="30723" name="Rectangle 3"/>
          <p:cNvSpPr>
            <a:spLocks/>
          </p:cNvSpPr>
          <p:nvPr/>
        </p:nvSpPr>
        <p:spPr bwMode="auto">
          <a:xfrm>
            <a:off x="5525477" y="3962400"/>
            <a:ext cx="7493000" cy="6070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Citizens required to pinch incense &amp;     	declare “Caesar is Lord”</a:t>
            </a:r>
          </a:p>
          <a:p>
            <a:pPr marL="304800" indent="-304800" algn="l">
              <a:spcBef>
                <a:spcPts val="1000"/>
              </a:spcBef>
              <a:buClr>
                <a:srgbClr val="F59D5B"/>
              </a:buClr>
              <a:buSzPct val="100000"/>
              <a:buFont typeface="Wingdings 2" charset="0"/>
              <a:buChar char="è"/>
            </a:pP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a:t>
            </a:r>
            <a:r>
              <a:rPr lang="en-US" sz="3400" i="1"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You have endured ‘</a:t>
            </a:r>
            <a:r>
              <a:rPr lang="en-US" sz="3400" i="1" dirty="0">
                <a:solidFill>
                  <a:srgbClr val="FFFF00"/>
                </a:solidFill>
                <a:effectLst>
                  <a:outerShdw blurRad="38100" dist="38100" dir="2700000" algn="tl">
                    <a:srgbClr val="000000"/>
                  </a:outerShdw>
                </a:effectLst>
                <a:latin typeface="Calibri Bold" charset="0"/>
                <a:ea typeface="ＭＳ Ｐゴシック" charset="0"/>
                <a:cs typeface="Calibri Bold" charset="0"/>
                <a:sym typeface="Calibri Bold" charset="0"/>
              </a:rPr>
              <a:t>for My name’s 	sake</a:t>
            </a:r>
            <a:r>
              <a:rPr lang="en-US" sz="3400" i="1"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 and not grown weary</a:t>
            </a: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 (2:3)</a:t>
            </a:r>
          </a:p>
          <a:p>
            <a:pPr marL="304800" indent="-304800" algn="l">
              <a:spcBef>
                <a:spcPts val="1000"/>
              </a:spcBef>
              <a:buClr>
                <a:srgbClr val="F59D5B"/>
              </a:buClr>
              <a:buSzPct val="100000"/>
              <a:buFont typeface="Wingdings 2" charset="0"/>
              <a:buChar char="è"/>
            </a:pP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The Challenge:</a:t>
            </a:r>
            <a:b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     	Matthew 10:32-33</a:t>
            </a:r>
            <a:b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r>
              <a:rPr lang="en-US" sz="34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     	2 Timothy 2:12</a:t>
            </a:r>
          </a:p>
        </p:txBody>
      </p:sp>
      <p:pic>
        <p:nvPicPr>
          <p:cNvPr id="3072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0725" name="Rectangle 5"/>
          <p:cNvSpPr>
            <a:spLocks/>
          </p:cNvSpPr>
          <p:nvPr/>
        </p:nvSpPr>
        <p:spPr bwMode="auto">
          <a:xfrm>
            <a:off x="723900" y="96520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b="1" dirty="0">
                <a:solidFill>
                  <a:srgbClr val="FFC000"/>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Challenges They Faced</a:t>
            </a:r>
          </a:p>
        </p:txBody>
      </p:sp>
      <p:pic>
        <p:nvPicPr>
          <p:cNvPr id="2050" name="Picture 2" descr="http://media1.picsearch.com/is?hQR8TrkSFrB1ZCC8SofBlXQCl5NsW7cJwsFdll2NgUc&amp;height=212">
            <a:extLst>
              <a:ext uri="{FF2B5EF4-FFF2-40B4-BE49-F238E27FC236}">
                <a16:creationId xmlns:a16="http://schemas.microsoft.com/office/drawing/2014/main" id="{F78B51A0-B9C5-4B7A-A410-446C18DA7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4102100"/>
            <a:ext cx="5017698" cy="332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926FC51-9ECF-4413-9C00-5F8FBD4EB769}"/>
              </a:ext>
            </a:extLst>
          </p:cNvPr>
          <p:cNvSpPr/>
          <p:nvPr/>
        </p:nvSpPr>
        <p:spPr>
          <a:xfrm>
            <a:off x="5892800" y="8162313"/>
            <a:ext cx="6502400" cy="830997"/>
          </a:xfrm>
          <a:prstGeom prst="rect">
            <a:avLst/>
          </a:prstGeom>
          <a:solidFill>
            <a:schemeClr val="tx1"/>
          </a:solidFill>
        </p:spPr>
        <p:txBody>
          <a:bodyPr>
            <a:spAutoFit/>
          </a:bodyPr>
          <a:lstStyle/>
          <a:p>
            <a:r>
              <a:rPr lang="en-US" sz="2400" b="1" dirty="0">
                <a:solidFill>
                  <a:srgbClr val="FFFF00"/>
                </a:solidFill>
                <a:effectLst>
                  <a:outerShdw blurRad="38100" dist="38100" dir="2700000" algn="tl">
                    <a:srgbClr val="000000">
                      <a:alpha val="43137"/>
                    </a:srgbClr>
                  </a:outerShdw>
                </a:effectLst>
              </a:rPr>
              <a:t>2 Tim. 2:12   “If we endure, we shall also reign with Him. If we deny Him, He also will deny us.”</a:t>
            </a:r>
          </a:p>
        </p:txBody>
      </p:sp>
    </p:spTree>
    <p:extLst>
      <p:ext uri="{BB962C8B-B14F-4D97-AF65-F5344CB8AC3E}">
        <p14:creationId xmlns:p14="http://schemas.microsoft.com/office/powerpoint/2010/main" val="244908954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7890" name="Rectangle 2"/>
          <p:cNvSpPr>
            <a:spLocks/>
          </p:cNvSpPr>
          <p:nvPr/>
        </p:nvSpPr>
        <p:spPr bwMode="auto">
          <a:xfrm>
            <a:off x="800100" y="762000"/>
            <a:ext cx="11404600" cy="282575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First – The Good News</a:t>
            </a:r>
          </a:p>
        </p:txBody>
      </p:sp>
      <p:sp>
        <p:nvSpPr>
          <p:cNvPr id="37891" name="Rectangle 3"/>
          <p:cNvSpPr>
            <a:spLocks/>
          </p:cNvSpPr>
          <p:nvPr/>
        </p:nvSpPr>
        <p:spPr bwMode="auto">
          <a:xfrm>
            <a:off x="5207000" y="3327400"/>
            <a:ext cx="7518400" cy="556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Commendations</a:t>
            </a:r>
          </a:p>
          <a:p>
            <a:pPr marL="787400" indent="-787400" algn="l">
              <a:spcBef>
                <a:spcPts val="1600"/>
              </a:spcBef>
              <a:buClr>
                <a:srgbClr val="FFCC66"/>
              </a:buClr>
              <a:buSzPct val="125000"/>
              <a:buFont typeface="Zapf Dingbats" charset="0"/>
              <a:buChar char="✴"/>
            </a:pPr>
            <a:r>
              <a:rPr lang="en-US" sz="40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(1) Works</a:t>
            </a:r>
          </a:p>
          <a:p>
            <a:pPr marL="787400" indent="-787400" algn="l">
              <a:spcBef>
                <a:spcPts val="1600"/>
              </a:spcBef>
              <a:buClr>
                <a:srgbClr val="FFCC66"/>
              </a:buClr>
              <a:buSzPct val="125000"/>
              <a:buFont typeface="Zapf Dingbats" charset="0"/>
              <a:buChar char="✴"/>
            </a:pPr>
            <a:r>
              <a:rPr lang="en-US" sz="40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(2) Labor</a:t>
            </a:r>
            <a:endParaRPr lang="en-US" sz="40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787400" indent="-787400" algn="l">
              <a:spcBef>
                <a:spcPts val="1600"/>
              </a:spcBef>
              <a:buClr>
                <a:srgbClr val="FFCC66"/>
              </a:buClr>
              <a:buSzPct val="125000"/>
              <a:buFont typeface="Zapf Dingbats" charset="0"/>
              <a:buChar char="✴"/>
            </a:pPr>
            <a:r>
              <a:rPr lang="en-US" sz="40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(3) Patience</a:t>
            </a:r>
            <a:endParaRPr lang="en-US" sz="40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endParaRPr>
          </a:p>
          <a:p>
            <a:pPr marL="787400" indent="-787400" algn="l">
              <a:spcBef>
                <a:spcPts val="1600"/>
              </a:spcBef>
              <a:buClr>
                <a:srgbClr val="FFCC66"/>
              </a:buClr>
              <a:buSzPct val="125000"/>
              <a:buFont typeface="Zapf Dingbats" charset="0"/>
              <a:buChar char="✴"/>
            </a:pPr>
            <a:r>
              <a:rPr lang="en-US" sz="40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(4) Intolerant of evil</a:t>
            </a:r>
          </a:p>
        </p:txBody>
      </p:sp>
      <p:pic>
        <p:nvPicPr>
          <p:cNvPr id="37892"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7893" name="Rectangle 5"/>
          <p:cNvSpPr>
            <a:spLocks/>
          </p:cNvSpPr>
          <p:nvPr/>
        </p:nvSpPr>
        <p:spPr bwMode="auto">
          <a:xfrm>
            <a:off x="431800" y="3746500"/>
            <a:ext cx="4229100" cy="51435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4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44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I know your works, your labor, your patience, and that you cannot bear those who are evil. . . .</a:t>
            </a:r>
            <a:r>
              <a:rPr lang="en-US" sz="27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t>
            </a:r>
          </a:p>
        </p:txBody>
      </p:sp>
      <p:sp>
        <p:nvSpPr>
          <p:cNvPr id="2" name="TextBox 1">
            <a:extLst>
              <a:ext uri="{FF2B5EF4-FFF2-40B4-BE49-F238E27FC236}">
                <a16:creationId xmlns:a16="http://schemas.microsoft.com/office/drawing/2014/main" id="{C8587F04-DC1D-4B91-94AF-667FADBAB3CF}"/>
              </a:ext>
            </a:extLst>
          </p:cNvPr>
          <p:cNvSpPr txBox="1"/>
          <p:nvPr/>
        </p:nvSpPr>
        <p:spPr>
          <a:xfrm>
            <a:off x="5054600" y="7391400"/>
            <a:ext cx="7772400" cy="1938992"/>
          </a:xfrm>
          <a:prstGeom prst="rect">
            <a:avLst/>
          </a:prstGeom>
          <a:noFill/>
        </p:spPr>
        <p:txBody>
          <a:bodyPr wrap="square" rtlCol="0">
            <a:spAutoFit/>
          </a:bodyPr>
          <a:lstStyle/>
          <a:p>
            <a:pPr algn="l"/>
            <a:r>
              <a:rPr lang="en-US" sz="2400" b="1" dirty="0">
                <a:solidFill>
                  <a:schemeClr val="bg1"/>
                </a:solidFill>
                <a:effectLst>
                  <a:outerShdw blurRad="38100" dist="38100" dir="2700000" algn="tl">
                    <a:srgbClr val="000000">
                      <a:alpha val="43137"/>
                    </a:srgbClr>
                  </a:outerShdw>
                </a:effectLst>
              </a:rPr>
              <a:t>Acts 20:28-30    </a:t>
            </a:r>
            <a:r>
              <a:rPr lang="en-US" sz="2400" b="1" dirty="0">
                <a:solidFill>
                  <a:srgbClr val="FFFF00"/>
                </a:solidFill>
              </a:rPr>
              <a:t>“I know this, after my departure savage  </a:t>
            </a:r>
            <a:br>
              <a:rPr lang="en-US" sz="2400" b="1" dirty="0">
                <a:solidFill>
                  <a:srgbClr val="FFFF00"/>
                </a:solidFill>
              </a:rPr>
            </a:br>
            <a:r>
              <a:rPr lang="en-US" sz="2400" b="1" dirty="0">
                <a:solidFill>
                  <a:srgbClr val="FFFF00"/>
                </a:solidFill>
              </a:rPr>
              <a:t>     wolves will come in among you, not sparing the flock.  </a:t>
            </a:r>
            <a:br>
              <a:rPr lang="en-US" sz="2400" b="1" dirty="0">
                <a:solidFill>
                  <a:srgbClr val="FFFF00"/>
                </a:solidFill>
              </a:rPr>
            </a:br>
            <a:r>
              <a:rPr lang="en-US" sz="2400" b="1" dirty="0">
                <a:solidFill>
                  <a:srgbClr val="FFFF00"/>
                </a:solidFill>
              </a:rPr>
              <a:t>     Also, from among yourselves men will rise up, speaking </a:t>
            </a:r>
            <a:br>
              <a:rPr lang="en-US" sz="2400" b="1" dirty="0">
                <a:solidFill>
                  <a:srgbClr val="FFFF00"/>
                </a:solidFill>
              </a:rPr>
            </a:br>
            <a:r>
              <a:rPr lang="en-US" sz="2400" b="1" dirty="0">
                <a:solidFill>
                  <a:srgbClr val="FFFF00"/>
                </a:solidFill>
              </a:rPr>
              <a:t>     perverse things to draw away the disciples after them. </a:t>
            </a:r>
            <a:br>
              <a:rPr lang="en-US" sz="2400" b="1" dirty="0">
                <a:solidFill>
                  <a:srgbClr val="FFFF00"/>
                </a:solidFill>
              </a:rPr>
            </a:br>
            <a:r>
              <a:rPr lang="en-US" sz="2400" b="1" dirty="0">
                <a:solidFill>
                  <a:srgbClr val="FFFF00"/>
                </a:solidFill>
              </a:rPr>
              <a:t>     Therefore watch, and remember…”</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78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78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78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378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9938" name="Rectangle 2"/>
          <p:cNvSpPr>
            <a:spLocks/>
          </p:cNvSpPr>
          <p:nvPr/>
        </p:nvSpPr>
        <p:spPr bwMode="auto">
          <a:xfrm>
            <a:off x="800100" y="131445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First – The Good News !</a:t>
            </a:r>
          </a:p>
        </p:txBody>
      </p:sp>
      <p:sp>
        <p:nvSpPr>
          <p:cNvPr id="39939" name="Rectangle 3"/>
          <p:cNvSpPr>
            <a:spLocks/>
          </p:cNvSpPr>
          <p:nvPr/>
        </p:nvSpPr>
        <p:spPr bwMode="auto">
          <a:xfrm>
            <a:off x="5232400" y="3822700"/>
            <a:ext cx="7518400" cy="56642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3"/>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Commendation</a:t>
            </a:r>
          </a:p>
          <a:p>
            <a:pPr marL="1244600" lvl="1" indent="-787400" algn="l">
              <a:spcBef>
                <a:spcPts val="1600"/>
              </a:spcBef>
              <a:buClr>
                <a:srgbClr val="FFCC66"/>
              </a:buClr>
              <a:buSzPct val="125000"/>
              <a:buFont typeface="Zapf Dingbats" charset="0"/>
              <a:buChar char="✴"/>
            </a:pPr>
            <a:r>
              <a:rPr lang="en-US" sz="35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(5) Examined “apostles”</a:t>
            </a:r>
          </a:p>
          <a:p>
            <a:pPr marL="1244600" lvl="1" indent="-787400" algn="l">
              <a:spcBef>
                <a:spcPts val="1600"/>
              </a:spcBef>
              <a:buClr>
                <a:srgbClr val="FFCC66"/>
              </a:buClr>
              <a:buSzPct val="125000"/>
              <a:buFont typeface="Zapf Dingbats" charset="0"/>
              <a:buChar char="✴"/>
            </a:pPr>
            <a:r>
              <a:rPr lang="en-US" sz="35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Exposed as liars</a:t>
            </a:r>
          </a:p>
        </p:txBody>
      </p:sp>
      <p:pic>
        <p:nvPicPr>
          <p:cNvPr id="3994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9941" name="Rectangle 5"/>
          <p:cNvSpPr>
            <a:spLocks/>
          </p:cNvSpPr>
          <p:nvPr/>
        </p:nvSpPr>
        <p:spPr bwMode="auto">
          <a:xfrm>
            <a:off x="431800" y="3746500"/>
            <a:ext cx="4229100" cy="56642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2:2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3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a:t>
            </a:r>
            <a:r>
              <a:rPr lang="en-US" sz="43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 And you have tested those who say they are apostles and are not, and have found them liars; . . .</a:t>
            </a:r>
          </a:p>
        </p:txBody>
      </p:sp>
      <p:sp>
        <p:nvSpPr>
          <p:cNvPr id="2" name="Rectangle 1">
            <a:extLst>
              <a:ext uri="{FF2B5EF4-FFF2-40B4-BE49-F238E27FC236}">
                <a16:creationId xmlns:a16="http://schemas.microsoft.com/office/drawing/2014/main" id="{28022BBA-1E2C-4C9B-8CEA-FDD12AD82618}"/>
              </a:ext>
            </a:extLst>
          </p:cNvPr>
          <p:cNvSpPr/>
          <p:nvPr/>
        </p:nvSpPr>
        <p:spPr>
          <a:xfrm>
            <a:off x="5232400" y="6172200"/>
            <a:ext cx="7366000" cy="3108543"/>
          </a:xfrm>
          <a:prstGeom prst="rect">
            <a:avLst/>
          </a:prstGeom>
        </p:spPr>
        <p:txBody>
          <a:bodyPr wrap="square">
            <a:spAutoFit/>
          </a:bodyPr>
          <a:lstStyle/>
          <a:p>
            <a:pPr algn="l"/>
            <a:r>
              <a:rPr lang="en-US" sz="2800" b="1" dirty="0">
                <a:solidFill>
                  <a:schemeClr val="bg1"/>
                </a:solidFill>
                <a:effectLst>
                  <a:outerShdw blurRad="38100" dist="38100" dir="2700000" algn="tl">
                    <a:srgbClr val="000000">
                      <a:alpha val="43137"/>
                    </a:srgbClr>
                  </a:outerShdw>
                </a:effectLst>
              </a:rPr>
              <a:t>2 Cor. 11:13-15      </a:t>
            </a:r>
            <a:r>
              <a:rPr lang="en-US" sz="2800" b="1" dirty="0">
                <a:solidFill>
                  <a:srgbClr val="FFFF00"/>
                </a:solidFill>
                <a:effectLst>
                  <a:outerShdw blurRad="38100" dist="38100" dir="2700000" algn="tl">
                    <a:srgbClr val="000000">
                      <a:alpha val="43137"/>
                    </a:srgbClr>
                  </a:outerShdw>
                </a:effectLst>
              </a:rPr>
              <a:t>For such are false apostles, deceitful workers, transforming themselves into apostles of Christ.  And no wonder! For Satan himself transforms himself into an angel of light.  Therefore it is no great thing if his ministers also transform themselves into ministers of righteousness”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0962" name="Rectangle 2"/>
          <p:cNvSpPr>
            <a:spLocks/>
          </p:cNvSpPr>
          <p:nvPr/>
        </p:nvSpPr>
        <p:spPr bwMode="auto">
          <a:xfrm>
            <a:off x="800100" y="131445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First – The Good News !</a:t>
            </a:r>
          </a:p>
        </p:txBody>
      </p:sp>
      <p:sp>
        <p:nvSpPr>
          <p:cNvPr id="40963" name="Rectangle 3"/>
          <p:cNvSpPr>
            <a:spLocks/>
          </p:cNvSpPr>
          <p:nvPr/>
        </p:nvSpPr>
        <p:spPr bwMode="auto">
          <a:xfrm>
            <a:off x="5054600" y="3822700"/>
            <a:ext cx="7696200" cy="58801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Commendation</a:t>
            </a:r>
          </a:p>
          <a:p>
            <a:pPr marL="787400" indent="-787400" algn="l">
              <a:spcBef>
                <a:spcPts val="1600"/>
              </a:spcBef>
              <a:buClr>
                <a:srgbClr val="FFCC66"/>
              </a:buClr>
              <a:buSzPct val="125000"/>
              <a:buFont typeface="Zapf Dingbats" charset="0"/>
              <a:buChar char="✴"/>
            </a:pPr>
            <a:r>
              <a:rPr lang="en-US" sz="33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(6) Persevered</a:t>
            </a:r>
            <a:endParaRPr lang="en-US" sz="33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787400" indent="-787400" algn="l">
              <a:spcBef>
                <a:spcPts val="1600"/>
              </a:spcBef>
              <a:buClr>
                <a:srgbClr val="FFCC66"/>
              </a:buClr>
              <a:buSzPct val="125000"/>
              <a:buFont typeface="Zapf Dingbats" charset="0"/>
              <a:buChar char="✴"/>
            </a:pPr>
            <a:r>
              <a:rPr lang="en-US" sz="33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(7) Patience </a:t>
            </a:r>
            <a:endParaRPr lang="en-US" sz="33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787400" indent="-787400" algn="l">
              <a:spcBef>
                <a:spcPts val="1600"/>
              </a:spcBef>
              <a:buClr>
                <a:srgbClr val="FFCC66"/>
              </a:buClr>
              <a:buSzPct val="125000"/>
              <a:buFont typeface="Zapf Dingbats" charset="0"/>
              <a:buChar char="✴"/>
            </a:pPr>
            <a:r>
              <a:rPr lang="en-US" sz="33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(8) Labored (“</a:t>
            </a:r>
            <a:r>
              <a:rPr lang="en-US" sz="3300" i="1"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for My name’s sake</a:t>
            </a:r>
            <a:r>
              <a:rPr lang="en-US" sz="33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a:t>
            </a:r>
          </a:p>
          <a:p>
            <a:pPr marL="787400" indent="-787400" algn="l">
              <a:spcBef>
                <a:spcPts val="1600"/>
              </a:spcBef>
              <a:buClr>
                <a:srgbClr val="FFCC66"/>
              </a:buClr>
              <a:buSzPct val="125000"/>
              <a:buFont typeface="Zapf Dingbats" charset="0"/>
              <a:buChar char="✴"/>
            </a:pPr>
            <a:r>
              <a:rPr lang="en-US" sz="3300" dirty="0">
                <a:solidFill>
                  <a:srgbClr val="FFFFFF"/>
                </a:solidFill>
                <a:effectLst>
                  <a:outerShdw blurRad="38100" dist="38100" dir="2700000" algn="tl">
                    <a:srgbClr val="000000"/>
                  </a:outerShdw>
                </a:effectLst>
                <a:latin typeface="Constantia Bold" charset="0"/>
                <a:ea typeface="ＭＳ Ｐゴシック" charset="0"/>
                <a:cs typeface="Constantia" charset="0"/>
                <a:sym typeface="Constantia Bold" charset="0"/>
              </a:rPr>
              <a:t>(9) Tireless</a:t>
            </a:r>
            <a:endParaRPr lang="en-US" sz="33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p:txBody>
      </p:sp>
      <p:pic>
        <p:nvPicPr>
          <p:cNvPr id="40964"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0965" name="Rectangle 5"/>
          <p:cNvSpPr>
            <a:spLocks/>
          </p:cNvSpPr>
          <p:nvPr/>
        </p:nvSpPr>
        <p:spPr bwMode="auto">
          <a:xfrm>
            <a:off x="431800" y="3746500"/>
            <a:ext cx="4229100" cy="54864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2:3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1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3</a:t>
            </a:r>
            <a:r>
              <a:rPr lang="en-US" sz="41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and you have persevered and have patience, and have labored for My name's sake and have not become weary. </a:t>
            </a:r>
          </a:p>
        </p:txBody>
      </p:sp>
      <p:sp>
        <p:nvSpPr>
          <p:cNvPr id="2" name="Rectangle 1">
            <a:extLst>
              <a:ext uri="{FF2B5EF4-FFF2-40B4-BE49-F238E27FC236}">
                <a16:creationId xmlns:a16="http://schemas.microsoft.com/office/drawing/2014/main" id="{BB1EAF83-FAD6-42BB-8D97-3DCB38D0E01E}"/>
              </a:ext>
            </a:extLst>
          </p:cNvPr>
          <p:cNvSpPr/>
          <p:nvPr/>
        </p:nvSpPr>
        <p:spPr>
          <a:xfrm>
            <a:off x="5278315" y="7417018"/>
            <a:ext cx="7456854" cy="1815882"/>
          </a:xfrm>
          <a:prstGeom prst="rect">
            <a:avLst/>
          </a:prstGeom>
        </p:spPr>
        <p:txBody>
          <a:bodyPr wrap="square">
            <a:spAutoFit/>
          </a:bodyPr>
          <a:lstStyle/>
          <a:p>
            <a:pPr algn="l"/>
            <a:r>
              <a:rPr lang="en-US" sz="2800" b="1" dirty="0">
                <a:solidFill>
                  <a:schemeClr val="bg1"/>
                </a:solidFill>
                <a:effectLst>
                  <a:outerShdw blurRad="38100" dist="38100" dir="2700000" algn="tl">
                    <a:srgbClr val="000000">
                      <a:alpha val="43137"/>
                    </a:srgbClr>
                  </a:outerShdw>
                </a:effectLst>
              </a:rPr>
              <a:t>1 Cor. 15:58  </a:t>
            </a:r>
            <a:r>
              <a:rPr lang="en-US" sz="2800" b="1" dirty="0">
                <a:solidFill>
                  <a:srgbClr val="FFFF00"/>
                </a:solidFill>
                <a:effectLst>
                  <a:outerShdw blurRad="38100" dist="38100" dir="2700000" algn="tl">
                    <a:srgbClr val="000000">
                      <a:alpha val="43137"/>
                    </a:srgbClr>
                  </a:outerShdw>
                </a:effectLst>
              </a:rPr>
              <a:t>“Therefore, my beloved brethren, be steadfast, immovable, always abounding in the work of the Lord, knowing that your labor is not in vain in the Lord.</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 name="Rectangle 10"/>
          <p:cNvSpPr>
            <a:spLocks/>
          </p:cNvSpPr>
          <p:nvPr/>
        </p:nvSpPr>
        <p:spPr bwMode="auto">
          <a:xfrm>
            <a:off x="787400" y="2184305"/>
            <a:ext cx="10820400" cy="57150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And you shall love the Lord your God</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With all your heart</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With all your soul</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With all your mind</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With all your strength</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This is the first commandment</a:t>
            </a:r>
          </a:p>
          <a:p>
            <a:pPr marL="787400" indent="-787400" algn="l">
              <a:spcBef>
                <a:spcPts val="1100"/>
              </a:spcBef>
              <a:buSzPct val="77000"/>
              <a:buFontTx/>
              <a:buBlip>
                <a:blip r:embed="rId2"/>
              </a:buBlip>
            </a:pPr>
            <a: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Mark 12:30  /  Luke 10:37  /  Matthew 22:37</a:t>
            </a:r>
          </a:p>
        </p:txBody>
      </p:sp>
      <p:sp>
        <p:nvSpPr>
          <p:cNvPr id="4" name="Rectangle 3">
            <a:extLst>
              <a:ext uri="{FF2B5EF4-FFF2-40B4-BE49-F238E27FC236}">
                <a16:creationId xmlns:a16="http://schemas.microsoft.com/office/drawing/2014/main" id="{C0F3EE09-2042-4416-A7CA-1FC488408804}"/>
              </a:ext>
            </a:extLst>
          </p:cNvPr>
          <p:cNvSpPr/>
          <p:nvPr/>
        </p:nvSpPr>
        <p:spPr>
          <a:xfrm>
            <a:off x="6197600" y="8535144"/>
            <a:ext cx="6785708" cy="1077218"/>
          </a:xfrm>
          <a:prstGeom prst="rect">
            <a:avLst/>
          </a:prstGeom>
        </p:spPr>
        <p:txBody>
          <a:bodyPr wrap="square">
            <a:spAutoFit/>
          </a:bodyPr>
          <a:lstStyle/>
          <a:p>
            <a:pPr algn="l"/>
            <a:r>
              <a:rPr lang="en-US" sz="1600" dirty="0">
                <a:solidFill>
                  <a:schemeClr val="bg1"/>
                </a:solidFill>
                <a:effectLst>
                  <a:outerShdw blurRad="38100" dist="38100" dir="2700000" algn="tl">
                    <a:srgbClr val="000000">
                      <a:alpha val="43137"/>
                    </a:srgbClr>
                  </a:outerShdw>
                </a:effectLst>
                <a:latin typeface="Georgia" panose="02040502050405020303" pitchFamily="18" charset="0"/>
              </a:rPr>
              <a:t>Lather, rinse, repeat is a phrase that is a common part of the instructions on shampoo bottles. It is sometimes also used as a humorous way of saying that a certain set of instructions should be repeated until an explicit or implicit goal is reached </a:t>
            </a:r>
            <a:r>
              <a:rPr lang="en-US" sz="1600" dirty="0">
                <a:solidFill>
                  <a:srgbClr val="FFFFFF"/>
                </a:solidFill>
                <a:effectLst>
                  <a:outerShdw blurRad="38100" dist="38100" dir="2700000" algn="tl">
                    <a:srgbClr val="000000">
                      <a:alpha val="43137"/>
                    </a:srgbClr>
                  </a:outerShdw>
                </a:effectLst>
                <a:latin typeface="Georgia" panose="02040502050405020303" pitchFamily="18" charset="0"/>
              </a:rPr>
              <a:t>(English Language &amp; Usage website)</a:t>
            </a:r>
            <a:endParaRPr lang="en-US" sz="1600" dirty="0">
              <a:solidFill>
                <a:srgbClr val="FFFFFF"/>
              </a:solidFill>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4B22FCCD-3D54-4AC9-9BA2-269336BE5B82}"/>
              </a:ext>
            </a:extLst>
          </p:cNvPr>
          <p:cNvSpPr/>
          <p:nvPr/>
        </p:nvSpPr>
        <p:spPr>
          <a:xfrm>
            <a:off x="3073400" y="609600"/>
            <a:ext cx="707225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Lather – Rinse – Repeat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26">
                                            <p:txEl>
                                              <p:pRg st="6" end="6"/>
                                            </p:txEl>
                                          </p:spTgt>
                                        </p:tgtEl>
                                        <p:attrNameLst>
                                          <p:attrName>style.visibility</p:attrName>
                                        </p:attrNameLst>
                                      </p:cBhvr>
                                      <p:to>
                                        <p:strVal val="visible"/>
                                      </p:to>
                                    </p:set>
                                    <p:animEffect transition="in" filter="fade">
                                      <p:cBhvr>
                                        <p:cTn id="7" dur="500"/>
                                        <p:tgtEl>
                                          <p:spTgt spid="9226">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6">
                                            <p:txEl>
                                              <p:pRg st="0" end="0"/>
                                            </p:txEl>
                                          </p:spTgt>
                                        </p:tgtEl>
                                        <p:attrNameLst>
                                          <p:attrName>style.visibility</p:attrName>
                                        </p:attrNameLst>
                                      </p:cBhvr>
                                      <p:to>
                                        <p:strVal val="visible"/>
                                      </p:to>
                                    </p:set>
                                    <p:animEffect transition="in" filter="wipe(left)">
                                      <p:cBhvr>
                                        <p:cTn id="12" dur="500"/>
                                        <p:tgtEl>
                                          <p:spTgt spid="92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26">
                                            <p:txEl>
                                              <p:pRg st="1" end="1"/>
                                            </p:txEl>
                                          </p:spTgt>
                                        </p:tgtEl>
                                        <p:attrNameLst>
                                          <p:attrName>style.visibility</p:attrName>
                                        </p:attrNameLst>
                                      </p:cBhvr>
                                      <p:to>
                                        <p:strVal val="visible"/>
                                      </p:to>
                                    </p:set>
                                    <p:animEffect transition="in" filter="wipe(left)">
                                      <p:cBhvr>
                                        <p:cTn id="17" dur="500"/>
                                        <p:tgtEl>
                                          <p:spTgt spid="92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226">
                                            <p:txEl>
                                              <p:pRg st="2" end="2"/>
                                            </p:txEl>
                                          </p:spTgt>
                                        </p:tgtEl>
                                        <p:attrNameLst>
                                          <p:attrName>style.visibility</p:attrName>
                                        </p:attrNameLst>
                                      </p:cBhvr>
                                      <p:to>
                                        <p:strVal val="visible"/>
                                      </p:to>
                                    </p:set>
                                    <p:animEffect transition="in" filter="wipe(left)">
                                      <p:cBhvr>
                                        <p:cTn id="22" dur="500"/>
                                        <p:tgtEl>
                                          <p:spTgt spid="922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226">
                                            <p:txEl>
                                              <p:pRg st="3" end="3"/>
                                            </p:txEl>
                                          </p:spTgt>
                                        </p:tgtEl>
                                        <p:attrNameLst>
                                          <p:attrName>style.visibility</p:attrName>
                                        </p:attrNameLst>
                                      </p:cBhvr>
                                      <p:to>
                                        <p:strVal val="visible"/>
                                      </p:to>
                                    </p:set>
                                    <p:animEffect transition="in" filter="wipe(left)">
                                      <p:cBhvr>
                                        <p:cTn id="27" dur="500"/>
                                        <p:tgtEl>
                                          <p:spTgt spid="922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226">
                                            <p:txEl>
                                              <p:pRg st="4" end="4"/>
                                            </p:txEl>
                                          </p:spTgt>
                                        </p:tgtEl>
                                        <p:attrNameLst>
                                          <p:attrName>style.visibility</p:attrName>
                                        </p:attrNameLst>
                                      </p:cBhvr>
                                      <p:to>
                                        <p:strVal val="visible"/>
                                      </p:to>
                                    </p:set>
                                    <p:animEffect transition="in" filter="wipe(left)">
                                      <p:cBhvr>
                                        <p:cTn id="32" dur="500"/>
                                        <p:tgtEl>
                                          <p:spTgt spid="922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226">
                                            <p:txEl>
                                              <p:pRg st="5" end="5"/>
                                            </p:txEl>
                                          </p:spTgt>
                                        </p:tgtEl>
                                        <p:attrNameLst>
                                          <p:attrName>style.visibility</p:attrName>
                                        </p:attrNameLst>
                                      </p:cBhvr>
                                      <p:to>
                                        <p:strVal val="visible"/>
                                      </p:to>
                                    </p:set>
                                    <p:animEffect transition="in" filter="wipe(left)">
                                      <p:cBhvr>
                                        <p:cTn id="37" dur="500"/>
                                        <p:tgtEl>
                                          <p:spTgt spid="92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3010" name="Rectangle 2"/>
          <p:cNvSpPr>
            <a:spLocks/>
          </p:cNvSpPr>
          <p:nvPr/>
        </p:nvSpPr>
        <p:spPr bwMode="auto">
          <a:xfrm>
            <a:off x="800100" y="914400"/>
            <a:ext cx="11404600" cy="267335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First – The Good News !</a:t>
            </a:r>
          </a:p>
        </p:txBody>
      </p:sp>
      <p:sp>
        <p:nvSpPr>
          <p:cNvPr id="43011" name="Rectangle 3"/>
          <p:cNvSpPr>
            <a:spLocks/>
          </p:cNvSpPr>
          <p:nvPr/>
        </p:nvSpPr>
        <p:spPr bwMode="auto">
          <a:xfrm>
            <a:off x="5219700" y="3276600"/>
            <a:ext cx="7518400" cy="556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3"/>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Commendation</a:t>
            </a:r>
          </a:p>
          <a:p>
            <a:pPr marL="787400" indent="-787400" algn="l">
              <a:spcBef>
                <a:spcPts val="1600"/>
              </a:spcBef>
              <a:buClr>
                <a:srgbClr val="FFCC66"/>
              </a:buClr>
              <a:buSzPct val="125000"/>
              <a:buFont typeface="Zapf Dingbats" charset="0"/>
              <a:buChar char="✴"/>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(10) Hate What Christ Hates</a:t>
            </a:r>
            <a:b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 </a:t>
            </a:r>
            <a:r>
              <a:rPr lang="en-US" sz="3400" i="1" dirty="0">
                <a:solidFill>
                  <a:srgbClr val="FFFFFF"/>
                </a:solidFill>
                <a:latin typeface="Constantia Bold" charset="0"/>
                <a:ea typeface="ＭＳ Ｐゴシック" charset="0"/>
                <a:cs typeface="Constantia Bold" charset="0"/>
                <a:sym typeface="Constantia Bold" charset="0"/>
              </a:rPr>
              <a:t>Deeds of Nicolaitans </a:t>
            </a:r>
            <a:endParaRPr lang="en-US" sz="3400" i="1" dirty="0">
              <a:solidFill>
                <a:srgbClr val="FFFFFF"/>
              </a:solidFill>
              <a:latin typeface="Constantia" charset="0"/>
              <a:ea typeface="ＭＳ Ｐゴシック" charset="0"/>
              <a:cs typeface="Constantia" charset="0"/>
              <a:sym typeface="Constantia" charset="0"/>
            </a:endParaRPr>
          </a:p>
        </p:txBody>
      </p:sp>
      <p:pic>
        <p:nvPicPr>
          <p:cNvPr id="4301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3013" name="Rectangle 5"/>
          <p:cNvSpPr>
            <a:spLocks/>
          </p:cNvSpPr>
          <p:nvPr/>
        </p:nvSpPr>
        <p:spPr bwMode="auto">
          <a:xfrm>
            <a:off x="431800" y="3746500"/>
            <a:ext cx="4229100" cy="53721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2:6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6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6</a:t>
            </a:r>
            <a:r>
              <a:rPr lang="en-US" sz="46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But this you have, that you hate the deeds of the Nicolaitans, which I also hate. </a:t>
            </a:r>
          </a:p>
        </p:txBody>
      </p:sp>
      <p:sp>
        <p:nvSpPr>
          <p:cNvPr id="2" name="Rectangle 1">
            <a:extLst>
              <a:ext uri="{FF2B5EF4-FFF2-40B4-BE49-F238E27FC236}">
                <a16:creationId xmlns:a16="http://schemas.microsoft.com/office/drawing/2014/main" id="{CFE8351E-5F95-47B6-8BE5-313FDB7E1375}"/>
              </a:ext>
            </a:extLst>
          </p:cNvPr>
          <p:cNvSpPr/>
          <p:nvPr/>
        </p:nvSpPr>
        <p:spPr>
          <a:xfrm>
            <a:off x="4998915" y="5462954"/>
            <a:ext cx="7912100" cy="3785652"/>
          </a:xfrm>
          <a:prstGeom prst="rect">
            <a:avLst/>
          </a:prstGeom>
        </p:spPr>
        <p:txBody>
          <a:bodyPr wrap="square">
            <a:spAutoFit/>
          </a:bodyPr>
          <a:lstStyle/>
          <a:p>
            <a:pPr algn="l"/>
            <a:r>
              <a:rPr lang="en-US" sz="2400" b="1" dirty="0">
                <a:solidFill>
                  <a:schemeClr val="bg1"/>
                </a:solidFill>
                <a:effectLst>
                  <a:outerShdw blurRad="38100" dist="38100" dir="2700000" algn="tl">
                    <a:srgbClr val="000000">
                      <a:alpha val="43137"/>
                    </a:srgbClr>
                  </a:outerShdw>
                </a:effectLst>
              </a:rPr>
              <a:t>Acts 6:5  </a:t>
            </a:r>
            <a:r>
              <a:rPr lang="en-US" sz="2400" b="1" dirty="0">
                <a:solidFill>
                  <a:srgbClr val="FFFFFF"/>
                </a:solidFill>
                <a:effectLst>
                  <a:outerShdw blurRad="38100" dist="38100" dir="2700000" algn="tl">
                    <a:srgbClr val="000000">
                      <a:alpha val="43137"/>
                    </a:srgbClr>
                  </a:outerShdw>
                </a:effectLst>
              </a:rPr>
              <a:t>(Irenaeus, Hippolytus, Clement)   ???</a:t>
            </a:r>
            <a:br>
              <a:rPr lang="en-US" sz="2400" b="1" dirty="0">
                <a:solidFill>
                  <a:srgbClr val="FFFFFF"/>
                </a:solidFill>
                <a:effectLst>
                  <a:outerShdw blurRad="38100" dist="38100" dir="2700000" algn="tl">
                    <a:srgbClr val="000000">
                      <a:alpha val="43137"/>
                    </a:srgbClr>
                  </a:outerShdw>
                </a:effectLst>
              </a:rPr>
            </a:br>
            <a:r>
              <a:rPr lang="en-US" sz="2400" b="1" dirty="0">
                <a:solidFill>
                  <a:srgbClr val="FFFF00"/>
                </a:solidFill>
                <a:effectLst>
                  <a:outerShdw blurRad="38100" dist="38100" dir="2700000" algn="tl">
                    <a:srgbClr val="000000">
                      <a:alpha val="43137"/>
                    </a:srgbClr>
                  </a:outerShdw>
                </a:effectLst>
              </a:rPr>
              <a:t>“And they chose Stephen and Philip … and </a:t>
            </a:r>
            <a:r>
              <a:rPr lang="en-US" sz="2400" b="1" u="sng" dirty="0">
                <a:solidFill>
                  <a:srgbClr val="FFFF00"/>
                </a:solidFill>
                <a:effectLst>
                  <a:outerShdw blurRad="38100" dist="38100" dir="2700000" algn="tl">
                    <a:srgbClr val="000000">
                      <a:alpha val="43137"/>
                    </a:srgbClr>
                  </a:outerShdw>
                </a:effectLst>
              </a:rPr>
              <a:t>Nicolas</a:t>
            </a:r>
            <a:r>
              <a:rPr lang="en-US" sz="2400" b="1" dirty="0">
                <a:solidFill>
                  <a:srgbClr val="FFFF00"/>
                </a:solidFill>
                <a:effectLst>
                  <a:outerShdw blurRad="38100" dist="38100" dir="2700000" algn="tl">
                    <a:srgbClr val="000000">
                      <a:alpha val="43137"/>
                    </a:srgbClr>
                  </a:outerShdw>
                </a:effectLst>
              </a:rPr>
              <a:t>, a proselyte from Antioch”</a:t>
            </a:r>
          </a:p>
          <a:p>
            <a:pPr algn="l"/>
            <a:endParaRPr lang="en-US" sz="2400" b="1" dirty="0">
              <a:solidFill>
                <a:srgbClr val="FFFF00"/>
              </a:solidFill>
              <a:effectLst>
                <a:outerShdw blurRad="38100" dist="38100" dir="2700000" algn="tl">
                  <a:srgbClr val="000000">
                    <a:alpha val="43137"/>
                  </a:srgbClr>
                </a:outerShdw>
              </a:effectLst>
            </a:endParaRPr>
          </a:p>
          <a:p>
            <a:pPr algn="l"/>
            <a:r>
              <a:rPr lang="en-US" sz="2400" b="1" dirty="0">
                <a:solidFill>
                  <a:schemeClr val="bg1"/>
                </a:solidFill>
                <a:effectLst>
                  <a:outerShdw blurRad="38100" dist="38100" dir="2700000" algn="tl">
                    <a:srgbClr val="000000">
                      <a:alpha val="43137"/>
                    </a:srgbClr>
                  </a:outerShdw>
                </a:effectLst>
              </a:rPr>
              <a:t>Revelation 2:14-15 </a:t>
            </a:r>
            <a:r>
              <a:rPr lang="en-US" sz="2400" b="1" dirty="0">
                <a:solidFill>
                  <a:srgbClr val="FFFFFF"/>
                </a:solidFill>
                <a:effectLst>
                  <a:outerShdw blurRad="38100" dist="38100" dir="2700000" algn="tl">
                    <a:srgbClr val="000000">
                      <a:alpha val="43137"/>
                    </a:srgbClr>
                  </a:outerShdw>
                </a:effectLst>
              </a:rPr>
              <a:t>(Pergamos Church)</a:t>
            </a:r>
            <a:br>
              <a:rPr lang="en-US" sz="2400" b="1" dirty="0">
                <a:solidFill>
                  <a:srgbClr val="FFFF00"/>
                </a:solidFill>
                <a:effectLst>
                  <a:outerShdw blurRad="38100" dist="38100" dir="2700000" algn="tl">
                    <a:srgbClr val="000000">
                      <a:alpha val="43137"/>
                    </a:srgbClr>
                  </a:outerShdw>
                </a:effectLst>
              </a:rPr>
            </a:br>
            <a:r>
              <a:rPr lang="en-US" sz="2400" b="1" dirty="0">
                <a:solidFill>
                  <a:srgbClr val="FFFF00"/>
                </a:solidFill>
                <a:effectLst>
                  <a:outerShdw blurRad="38100" dist="38100" dir="2700000" algn="tl">
                    <a:srgbClr val="000000">
                      <a:alpha val="43137"/>
                    </a:srgbClr>
                  </a:outerShdw>
                </a:effectLst>
              </a:rPr>
              <a:t>“those who hold the </a:t>
            </a:r>
            <a:r>
              <a:rPr lang="en-US" sz="2400" b="1" i="1" u="sng" dirty="0">
                <a:solidFill>
                  <a:srgbClr val="FFFF00"/>
                </a:solidFill>
                <a:effectLst>
                  <a:outerShdw blurRad="38100" dist="38100" dir="2700000" algn="tl">
                    <a:srgbClr val="000000">
                      <a:alpha val="43137"/>
                    </a:srgbClr>
                  </a:outerShdw>
                </a:effectLst>
              </a:rPr>
              <a:t>doctrine of Balaam</a:t>
            </a:r>
            <a:r>
              <a:rPr lang="en-US" sz="2400" b="1" dirty="0">
                <a:solidFill>
                  <a:srgbClr val="FFFF00"/>
                </a:solidFill>
                <a:effectLst>
                  <a:outerShdw blurRad="38100" dist="38100" dir="2700000" algn="tl">
                    <a:srgbClr val="000000">
                      <a:alpha val="43137"/>
                    </a:srgbClr>
                  </a:outerShdw>
                </a:effectLst>
              </a:rPr>
              <a:t>, who taught </a:t>
            </a:r>
            <a:r>
              <a:rPr lang="en-US" sz="2400" b="1" dirty="0" err="1">
                <a:solidFill>
                  <a:srgbClr val="FFFF00"/>
                </a:solidFill>
                <a:effectLst>
                  <a:outerShdw blurRad="38100" dist="38100" dir="2700000" algn="tl">
                    <a:srgbClr val="000000">
                      <a:alpha val="43137"/>
                    </a:srgbClr>
                  </a:outerShdw>
                </a:effectLst>
              </a:rPr>
              <a:t>Balak</a:t>
            </a:r>
            <a:r>
              <a:rPr lang="en-US" sz="2400" b="1" dirty="0">
                <a:solidFill>
                  <a:srgbClr val="FFFF00"/>
                </a:solidFill>
                <a:effectLst>
                  <a:outerShdw blurRad="38100" dist="38100" dir="2700000" algn="tl">
                    <a:srgbClr val="000000">
                      <a:alpha val="43137"/>
                    </a:srgbClr>
                  </a:outerShdw>
                </a:effectLst>
              </a:rPr>
              <a:t> to put a stumbling block before the children of Israel, to eat things sacrificed to idols, and to commit sexual immorality.  Thus you also have those who hold the </a:t>
            </a:r>
            <a:r>
              <a:rPr lang="en-US" sz="2400" b="1" i="1" u="sng" dirty="0">
                <a:solidFill>
                  <a:srgbClr val="FFFF00"/>
                </a:solidFill>
                <a:effectLst>
                  <a:outerShdw blurRad="38100" dist="38100" dir="2700000" algn="tl">
                    <a:srgbClr val="000000">
                      <a:alpha val="43137"/>
                    </a:srgbClr>
                  </a:outerShdw>
                </a:effectLst>
              </a:rPr>
              <a:t>doctrine of the Nicolaitans</a:t>
            </a:r>
            <a:r>
              <a:rPr lang="en-US" sz="2400" b="1" dirty="0">
                <a:solidFill>
                  <a:srgbClr val="FFFF00"/>
                </a:solidFill>
                <a:effectLst>
                  <a:outerShdw blurRad="38100" dist="38100" dir="2700000" algn="tl">
                    <a:srgbClr val="000000">
                      <a:alpha val="43137"/>
                    </a:srgbClr>
                  </a:outerShdw>
                </a:effectLst>
              </a:rPr>
              <a:t>, which thing I hate.”</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4034" name="Rectangle 2"/>
          <p:cNvSpPr>
            <a:spLocks/>
          </p:cNvSpPr>
          <p:nvPr/>
        </p:nvSpPr>
        <p:spPr bwMode="auto">
          <a:xfrm>
            <a:off x="800100" y="131445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Now – The Bad News</a:t>
            </a:r>
          </a:p>
        </p:txBody>
      </p:sp>
      <p:sp>
        <p:nvSpPr>
          <p:cNvPr id="44035" name="Rectangle 3"/>
          <p:cNvSpPr>
            <a:spLocks/>
          </p:cNvSpPr>
          <p:nvPr/>
        </p:nvSpPr>
        <p:spPr bwMode="auto">
          <a:xfrm>
            <a:off x="4902200" y="3822700"/>
            <a:ext cx="7848600" cy="53848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3"/>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Condemnation</a:t>
            </a:r>
          </a:p>
          <a:p>
            <a:pPr marL="1244600" lvl="1" indent="-787400" algn="l">
              <a:spcBef>
                <a:spcPts val="1600"/>
              </a:spcBef>
              <a:buClr>
                <a:srgbClr val="FFCC66"/>
              </a:buClr>
              <a:buSzPct val="125000"/>
              <a:buFont typeface="Zapf Dingbats" charset="0"/>
              <a:buChar char="✴"/>
            </a:pPr>
            <a:r>
              <a:rPr lang="en-US" sz="38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Yes – 10 commendations </a:t>
            </a:r>
          </a:p>
          <a:p>
            <a:pPr marL="1244600" lvl="1" indent="-787400" algn="l">
              <a:spcBef>
                <a:spcPts val="1600"/>
              </a:spcBef>
              <a:buClr>
                <a:srgbClr val="FFCC66"/>
              </a:buClr>
              <a:buSzPct val="125000"/>
              <a:buFont typeface="Zapf Dingbats" charset="0"/>
              <a:buChar char="✴"/>
            </a:pPr>
            <a:r>
              <a:rPr lang="en-US" sz="38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Yes - Only 1 condemnation</a:t>
            </a:r>
          </a:p>
          <a:p>
            <a:pPr marL="1244600" lvl="1" indent="-787400" algn="l">
              <a:spcBef>
                <a:spcPts val="1600"/>
              </a:spcBef>
              <a:buClr>
                <a:srgbClr val="FFCC66"/>
              </a:buClr>
              <a:buSzPct val="125000"/>
              <a:buFont typeface="Zapf Dingbats" charset="0"/>
              <a:buChar char="✴"/>
            </a:pPr>
            <a:r>
              <a:rPr lang="en-US" sz="38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Result?  “I am against you”</a:t>
            </a:r>
            <a:endParaRPr lang="en-US" sz="38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p:txBody>
      </p:sp>
      <p:pic>
        <p:nvPicPr>
          <p:cNvPr id="4403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4037" name="Rectangle 5"/>
          <p:cNvSpPr>
            <a:spLocks/>
          </p:cNvSpPr>
          <p:nvPr/>
        </p:nvSpPr>
        <p:spPr bwMode="auto">
          <a:xfrm>
            <a:off x="254000" y="3746500"/>
            <a:ext cx="4648200" cy="47625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2:4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8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4</a:t>
            </a:r>
            <a:r>
              <a:rPr lang="en-US" sz="48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t>
            </a:r>
            <a:r>
              <a:rPr lang="en-US" sz="4800" i="1" u="sng"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Nevertheless</a:t>
            </a:r>
            <a:r>
              <a:rPr lang="en-US" sz="48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I have this against you,  that you have left your  first love. </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4035">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44035">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44035">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4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5058" name="Rectangle 2"/>
          <p:cNvSpPr>
            <a:spLocks/>
          </p:cNvSpPr>
          <p:nvPr/>
        </p:nvSpPr>
        <p:spPr bwMode="auto">
          <a:xfrm>
            <a:off x="800100" y="990600"/>
            <a:ext cx="11404600" cy="259715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Now – The Bad News</a:t>
            </a:r>
          </a:p>
        </p:txBody>
      </p:sp>
      <p:sp>
        <p:nvSpPr>
          <p:cNvPr id="45059" name="Rectangle 3"/>
          <p:cNvSpPr>
            <a:spLocks/>
          </p:cNvSpPr>
          <p:nvPr/>
        </p:nvSpPr>
        <p:spPr bwMode="auto">
          <a:xfrm>
            <a:off x="5232400" y="3289300"/>
            <a:ext cx="7518400" cy="5676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Condemnation</a:t>
            </a:r>
          </a:p>
          <a:p>
            <a:pPr marL="787400" indent="-787400" algn="l">
              <a:spcBef>
                <a:spcPts val="16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Left First Love – GOD / CHRIST</a:t>
            </a: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Timothy left to teach Ephesians:</a:t>
            </a:r>
            <a:br>
              <a:rPr lang="en-US" sz="2800" dirty="0">
                <a:solidFill>
                  <a:srgbClr val="FFFFFF"/>
                </a:solidFill>
                <a:latin typeface="Constantia Bold" charset="0"/>
                <a:ea typeface="ＭＳ Ｐゴシック" charset="0"/>
                <a:cs typeface="Constantia Bold" charset="0"/>
                <a:sym typeface="Constantia Bold" charset="0"/>
              </a:rPr>
            </a:br>
            <a:br>
              <a:rPr lang="en-US" sz="2800" dirty="0">
                <a:solidFill>
                  <a:srgbClr val="FFFFFF"/>
                </a:solidFill>
                <a:latin typeface="Constantia Bold" charset="0"/>
                <a:ea typeface="ＭＳ Ｐゴシック" charset="0"/>
                <a:cs typeface="Constantia Bold" charset="0"/>
                <a:sym typeface="Constantia Bold" charset="0"/>
              </a:rPr>
            </a:br>
            <a:r>
              <a:rPr lang="en-US" sz="1200" dirty="0">
                <a:solidFill>
                  <a:srgbClr val="FFFFFF"/>
                </a:solidFill>
                <a:latin typeface="Constantia Bold" charset="0"/>
                <a:ea typeface="ＭＳ Ｐゴシック" charset="0"/>
                <a:cs typeface="Constantia Bold" charset="0"/>
                <a:sym typeface="Constantia Bold" charset="0"/>
              </a:rPr>
              <a:t> </a:t>
            </a:r>
            <a:br>
              <a:rPr lang="en-US" sz="2800" dirty="0">
                <a:solidFill>
                  <a:srgbClr val="FFFFFF"/>
                </a:solidFill>
                <a:latin typeface="Constantia Bold" charset="0"/>
                <a:ea typeface="ＭＳ Ｐゴシック" charset="0"/>
                <a:cs typeface="Constantia Bold" charset="0"/>
                <a:sym typeface="Constantia Bold" charset="0"/>
              </a:rPr>
            </a:br>
            <a:endParaRPr lang="en-US" sz="2800" dirty="0">
              <a:solidFill>
                <a:srgbClr val="FFFFFF"/>
              </a:solidFill>
              <a:latin typeface="Constantia" charset="0"/>
              <a:ea typeface="ＭＳ Ｐゴシック" charset="0"/>
              <a:cs typeface="Constantia" charset="0"/>
              <a:sym typeface="Constantia" charset="0"/>
            </a:endParaRPr>
          </a:p>
        </p:txBody>
      </p:sp>
      <p:pic>
        <p:nvPicPr>
          <p:cNvPr id="4506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5061" name="Rectangle 5"/>
          <p:cNvSpPr>
            <a:spLocks/>
          </p:cNvSpPr>
          <p:nvPr/>
        </p:nvSpPr>
        <p:spPr bwMode="auto">
          <a:xfrm>
            <a:off x="431800" y="3746500"/>
            <a:ext cx="4229100" cy="47625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2:4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8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4</a:t>
            </a:r>
            <a:r>
              <a:rPr lang="en-US" sz="48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Nevertheless    I have this against you, that you have left your first love. </a:t>
            </a:r>
          </a:p>
        </p:txBody>
      </p:sp>
      <p:sp>
        <p:nvSpPr>
          <p:cNvPr id="2" name="Rectangle 1">
            <a:extLst>
              <a:ext uri="{FF2B5EF4-FFF2-40B4-BE49-F238E27FC236}">
                <a16:creationId xmlns:a16="http://schemas.microsoft.com/office/drawing/2014/main" id="{95E9F5E6-A1C2-4D50-8260-7396FBBE976F}"/>
              </a:ext>
            </a:extLst>
          </p:cNvPr>
          <p:cNvSpPr/>
          <p:nvPr/>
        </p:nvSpPr>
        <p:spPr>
          <a:xfrm>
            <a:off x="5175250" y="6197376"/>
            <a:ext cx="7518400" cy="1631216"/>
          </a:xfrm>
          <a:prstGeom prst="rect">
            <a:avLst/>
          </a:prstGeom>
        </p:spPr>
        <p:txBody>
          <a:bodyPr wrap="square">
            <a:spAutoFit/>
          </a:bodyPr>
          <a:lstStyle/>
          <a:p>
            <a:pPr algn="l"/>
            <a:r>
              <a:rPr lang="en-US" sz="2800" b="1" dirty="0">
                <a:solidFill>
                  <a:srgbClr val="FFFFFF"/>
                </a:solidFill>
                <a:effectLst>
                  <a:outerShdw blurRad="38100" dist="38100" dir="2700000" algn="tl">
                    <a:srgbClr val="000000">
                      <a:alpha val="43137"/>
                    </a:srgbClr>
                  </a:outerShdw>
                </a:effectLst>
              </a:rPr>
              <a:t>I Timothy 1:3-5     </a:t>
            </a:r>
            <a:r>
              <a:rPr lang="en-US" sz="2400" b="1" dirty="0">
                <a:solidFill>
                  <a:srgbClr val="FFFF00"/>
                </a:solidFill>
                <a:effectLst>
                  <a:outerShdw blurRad="38100" dist="38100" dir="2700000" algn="tl">
                    <a:srgbClr val="000000">
                      <a:alpha val="43137"/>
                    </a:srgbClr>
                  </a:outerShdw>
                </a:effectLst>
              </a:rPr>
              <a:t>Now the purpose of the commandment is </a:t>
            </a:r>
            <a:r>
              <a:rPr lang="en-US" sz="2400" b="1" i="1" u="sng" dirty="0">
                <a:solidFill>
                  <a:srgbClr val="FFFF00"/>
                </a:solidFill>
                <a:effectLst>
                  <a:outerShdw blurRad="38100" dist="38100" dir="2700000" algn="tl">
                    <a:srgbClr val="000000">
                      <a:alpha val="43137"/>
                    </a:srgbClr>
                  </a:outerShdw>
                </a:effectLst>
              </a:rPr>
              <a:t>love from a pure heart</a:t>
            </a:r>
            <a:r>
              <a:rPr lang="en-US" sz="2400" b="1" dirty="0">
                <a:solidFill>
                  <a:srgbClr val="FFFF00"/>
                </a:solidFill>
                <a:effectLst>
                  <a:outerShdw blurRad="38100" dist="38100" dir="2700000" algn="tl">
                    <a:srgbClr val="000000">
                      <a:alpha val="43137"/>
                    </a:srgbClr>
                  </a:outerShdw>
                </a:effectLst>
              </a:rPr>
              <a:t>, from a good conscience, and from sincere faith, from which some, having strayed…”</a:t>
            </a:r>
          </a:p>
        </p:txBody>
      </p:sp>
      <p:sp>
        <p:nvSpPr>
          <p:cNvPr id="3" name="Rectangle 2">
            <a:extLst>
              <a:ext uri="{FF2B5EF4-FFF2-40B4-BE49-F238E27FC236}">
                <a16:creationId xmlns:a16="http://schemas.microsoft.com/office/drawing/2014/main" id="{7D3ED0B7-7D81-4F39-9B29-ED340353EF0D}"/>
              </a:ext>
            </a:extLst>
          </p:cNvPr>
          <p:cNvSpPr/>
          <p:nvPr/>
        </p:nvSpPr>
        <p:spPr>
          <a:xfrm>
            <a:off x="5203825" y="7828592"/>
            <a:ext cx="7518400" cy="1261884"/>
          </a:xfrm>
          <a:prstGeom prst="rect">
            <a:avLst/>
          </a:prstGeom>
        </p:spPr>
        <p:txBody>
          <a:bodyPr wrap="square">
            <a:spAutoFit/>
          </a:bodyPr>
          <a:lstStyle/>
          <a:p>
            <a:pPr algn="l"/>
            <a:r>
              <a:rPr lang="en-US" sz="2800" b="1" dirty="0">
                <a:solidFill>
                  <a:srgbClr val="FFFFFF"/>
                </a:solidFill>
                <a:effectLst>
                  <a:outerShdw blurRad="38100" dist="38100" dir="2700000" algn="tl">
                    <a:srgbClr val="000000">
                      <a:alpha val="43137"/>
                    </a:srgbClr>
                  </a:outerShdw>
                </a:effectLst>
              </a:rPr>
              <a:t>2 Timothy 2:22  </a:t>
            </a:r>
            <a:r>
              <a:rPr lang="en-US" sz="2400" b="1" dirty="0">
                <a:solidFill>
                  <a:srgbClr val="FFFF00"/>
                </a:solidFill>
                <a:effectLst>
                  <a:outerShdw blurRad="38100" dist="38100" dir="2700000" algn="tl">
                    <a:srgbClr val="000000">
                      <a:alpha val="43137"/>
                    </a:srgbClr>
                  </a:outerShdw>
                </a:effectLst>
              </a:rPr>
              <a:t>“Flee also youthful lusts; but pursue righteousness, faith, </a:t>
            </a:r>
            <a:r>
              <a:rPr lang="en-US" sz="2400" b="1" i="1" u="sng" dirty="0">
                <a:solidFill>
                  <a:srgbClr val="FFFF00"/>
                </a:solidFill>
                <a:effectLst>
                  <a:outerShdw blurRad="38100" dist="38100" dir="2700000" algn="tl">
                    <a:srgbClr val="000000">
                      <a:alpha val="43137"/>
                    </a:srgbClr>
                  </a:outerShdw>
                </a:effectLst>
              </a:rPr>
              <a:t>love</a:t>
            </a:r>
            <a:r>
              <a:rPr lang="en-US" sz="2400" b="1" dirty="0">
                <a:solidFill>
                  <a:srgbClr val="FFFF00"/>
                </a:solidFill>
                <a:effectLst>
                  <a:outerShdw blurRad="38100" dist="38100" dir="2700000" algn="tl">
                    <a:srgbClr val="000000">
                      <a:alpha val="43137"/>
                    </a:srgbClr>
                  </a:outerShdw>
                </a:effectLst>
              </a:rPr>
              <a:t>, peace with those who call on the Lord </a:t>
            </a:r>
            <a:r>
              <a:rPr lang="en-US" sz="2400" b="1" i="1" u="sng" dirty="0">
                <a:solidFill>
                  <a:srgbClr val="FFFF00"/>
                </a:solidFill>
                <a:effectLst>
                  <a:outerShdw blurRad="38100" dist="38100" dir="2700000" algn="tl">
                    <a:srgbClr val="000000">
                      <a:alpha val="43137"/>
                    </a:srgbClr>
                  </a:outerShdw>
                </a:effectLst>
              </a:rPr>
              <a:t>out of a pure heart</a:t>
            </a:r>
            <a:r>
              <a:rPr lang="en-US" sz="2400" b="1" dirty="0">
                <a:solidFill>
                  <a:srgbClr val="FFFF00"/>
                </a:solidFill>
                <a:effectLst>
                  <a:outerShdw blurRad="38100" dist="38100" dir="2700000" algn="tl">
                    <a:srgbClr val="000000">
                      <a:alpha val="43137"/>
                    </a:srgbClr>
                  </a:outerShdw>
                </a:effectLst>
              </a:rPr>
              <a:t>.”</a:t>
            </a:r>
          </a:p>
        </p:txBody>
      </p:sp>
      <p:sp>
        <p:nvSpPr>
          <p:cNvPr id="4" name="Rectangle 3">
            <a:extLst>
              <a:ext uri="{FF2B5EF4-FFF2-40B4-BE49-F238E27FC236}">
                <a16:creationId xmlns:a16="http://schemas.microsoft.com/office/drawing/2014/main" id="{A5198B1C-6D83-4AB4-8D60-F82924D088AF}"/>
              </a:ext>
            </a:extLst>
          </p:cNvPr>
          <p:cNvSpPr/>
          <p:nvPr/>
        </p:nvSpPr>
        <p:spPr>
          <a:xfrm>
            <a:off x="4991100" y="4793693"/>
            <a:ext cx="7531100" cy="523220"/>
          </a:xfrm>
          <a:prstGeom prst="rect">
            <a:avLst/>
          </a:prstGeom>
        </p:spPr>
        <p:txBody>
          <a:bodyPr wrap="square">
            <a:spAutoFit/>
          </a:bodyPr>
          <a:lstStyle/>
          <a:p>
            <a:r>
              <a:rPr lang="en-US" sz="2800" b="1" dirty="0">
                <a:solidFill>
                  <a:srgbClr val="FFFFFF"/>
                </a:solidFill>
                <a:effectLst>
                  <a:outerShdw blurRad="38100" dist="38100" dir="2700000" algn="tl">
                    <a:srgbClr val="000000">
                      <a:alpha val="43137"/>
                    </a:srgbClr>
                  </a:outerShdw>
                </a:effectLst>
              </a:rPr>
              <a:t>1 John 4:19   </a:t>
            </a:r>
            <a:r>
              <a:rPr lang="en-US" sz="2400" b="1" dirty="0">
                <a:solidFill>
                  <a:srgbClr val="FFFF00"/>
                </a:solidFill>
                <a:effectLst>
                  <a:outerShdw blurRad="38100" dist="38100" dir="2700000" algn="tl">
                    <a:srgbClr val="000000">
                      <a:alpha val="43137"/>
                    </a:srgbClr>
                  </a:outerShdw>
                </a:effectLst>
              </a:rPr>
              <a:t>“We love Him because </a:t>
            </a:r>
            <a:r>
              <a:rPr lang="en-US" sz="2400" b="1" i="1" u="sng" dirty="0">
                <a:solidFill>
                  <a:srgbClr val="FFFF00"/>
                </a:solidFill>
                <a:effectLst>
                  <a:outerShdw blurRad="38100" dist="38100" dir="2700000" algn="tl">
                    <a:srgbClr val="000000">
                      <a:alpha val="43137"/>
                    </a:srgbClr>
                  </a:outerShdw>
                </a:effectLst>
              </a:rPr>
              <a:t>He first loved us</a:t>
            </a:r>
            <a:r>
              <a:rPr lang="en-US" sz="2400" b="1" dirty="0">
                <a:solidFill>
                  <a:srgbClr val="FFFF00"/>
                </a:solidFill>
                <a:effectLst>
                  <a:outerShdw blurRad="38100" dist="38100" dir="2700000" algn="tl">
                    <a:srgbClr val="000000">
                      <a:alpha val="43137"/>
                    </a:srgbClr>
                  </a:outerShdw>
                </a:effectLst>
              </a:rPr>
              <a:t>.”</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5058" name="Rectangle 2"/>
          <p:cNvSpPr>
            <a:spLocks/>
          </p:cNvSpPr>
          <p:nvPr/>
        </p:nvSpPr>
        <p:spPr bwMode="auto">
          <a:xfrm>
            <a:off x="800100" y="990600"/>
            <a:ext cx="11404600" cy="1676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David: After God’s Own Heart</a:t>
            </a:r>
          </a:p>
        </p:txBody>
      </p:sp>
      <p:sp>
        <p:nvSpPr>
          <p:cNvPr id="45059" name="Rectangle 3"/>
          <p:cNvSpPr>
            <a:spLocks/>
          </p:cNvSpPr>
          <p:nvPr/>
        </p:nvSpPr>
        <p:spPr bwMode="auto">
          <a:xfrm>
            <a:off x="482600" y="2286000"/>
            <a:ext cx="12268200" cy="66802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1600"/>
              </a:spcBef>
              <a:buClr>
                <a:srgbClr val="FFCC66"/>
              </a:buClr>
              <a:buSzPct val="125000"/>
            </a:pP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Whole-Hearted Love</a:t>
            </a: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endParaRPr lang="en-US" sz="2800" dirty="0">
              <a:solidFill>
                <a:srgbClr val="FFFFFF"/>
              </a:solidFill>
              <a:latin typeface="Constantia" charset="0"/>
              <a:ea typeface="ＭＳ Ｐゴシック" charset="0"/>
              <a:cs typeface="Constantia" charset="0"/>
              <a:sym typeface="Constantia" charset="0"/>
            </a:endParaRPr>
          </a:p>
        </p:txBody>
      </p:sp>
      <p:sp>
        <p:nvSpPr>
          <p:cNvPr id="4" name="Rectangle 3">
            <a:extLst>
              <a:ext uri="{FF2B5EF4-FFF2-40B4-BE49-F238E27FC236}">
                <a16:creationId xmlns:a16="http://schemas.microsoft.com/office/drawing/2014/main" id="{A5198B1C-6D83-4AB4-8D60-F82924D088AF}"/>
              </a:ext>
            </a:extLst>
          </p:cNvPr>
          <p:cNvSpPr/>
          <p:nvPr/>
        </p:nvSpPr>
        <p:spPr>
          <a:xfrm>
            <a:off x="406400" y="2911231"/>
            <a:ext cx="12268200" cy="5693866"/>
          </a:xfrm>
          <a:prstGeom prst="rect">
            <a:avLst/>
          </a:prstGeom>
        </p:spPr>
        <p:txBody>
          <a:bodyPr wrap="square">
            <a:spAutoFit/>
          </a:bodyPr>
          <a:lstStyle/>
          <a:p>
            <a:pPr algn="l"/>
            <a:r>
              <a:rPr lang="en-US" sz="2800" b="1" dirty="0" err="1">
                <a:solidFill>
                  <a:srgbClr val="FFFF00"/>
                </a:solidFill>
                <a:effectLst>
                  <a:outerShdw blurRad="38100" dist="38100" dir="2700000" algn="tl">
                    <a:srgbClr val="000000">
                      <a:alpha val="43137"/>
                    </a:srgbClr>
                  </a:outerShdw>
                </a:effectLst>
              </a:rPr>
              <a:t>Psa</a:t>
            </a:r>
            <a:r>
              <a:rPr lang="en-US" sz="2800" b="1" dirty="0">
                <a:solidFill>
                  <a:srgbClr val="FFFF00"/>
                </a:solidFill>
                <a:effectLst>
                  <a:outerShdw blurRad="38100" dist="38100" dir="2700000" algn="tl">
                    <a:srgbClr val="000000">
                      <a:alpha val="43137"/>
                    </a:srgbClr>
                  </a:outerShdw>
                </a:effectLst>
              </a:rPr>
              <a:t> 9:1 </a:t>
            </a:r>
            <a:r>
              <a:rPr lang="en-US" sz="2800" b="1" dirty="0">
                <a:solidFill>
                  <a:srgbClr val="FFFFFF"/>
                </a:solidFill>
                <a:effectLst>
                  <a:outerShdw blurRad="38100" dist="38100" dir="2700000" algn="tl">
                    <a:srgbClr val="000000">
                      <a:alpha val="43137"/>
                    </a:srgbClr>
                  </a:outerShdw>
                </a:effectLst>
              </a:rPr>
              <a:t>A Psalm of David. I will praise You, O LORD, with my </a:t>
            </a:r>
            <a:r>
              <a:rPr lang="en-US" sz="2800" b="1" u="sng" dirty="0">
                <a:solidFill>
                  <a:srgbClr val="FFFFFF"/>
                </a:solidFill>
                <a:effectLst>
                  <a:outerShdw blurRad="38100" dist="38100" dir="2700000" algn="tl">
                    <a:srgbClr val="000000">
                      <a:alpha val="43137"/>
                    </a:srgbClr>
                  </a:outerShdw>
                </a:effectLst>
                <a:highlight>
                  <a:srgbClr val="000080"/>
                </a:highlight>
              </a:rPr>
              <a:t>whole heart</a:t>
            </a:r>
            <a:r>
              <a:rPr lang="en-US" sz="2800" b="1" dirty="0">
                <a:solidFill>
                  <a:srgbClr val="FFFFFF"/>
                </a:solidFill>
                <a:effectLst>
                  <a:outerShdw blurRad="38100" dist="38100" dir="2700000" algn="tl">
                    <a:srgbClr val="000000">
                      <a:alpha val="43137"/>
                    </a:srgbClr>
                  </a:outerShdw>
                </a:effectLst>
              </a:rPr>
              <a:t>; </a:t>
            </a:r>
            <a:br>
              <a:rPr lang="en-US" sz="2800"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		I will tell of all Your marvelous works.</a:t>
            </a:r>
          </a:p>
          <a:p>
            <a:pPr algn="l"/>
            <a:r>
              <a:rPr lang="en-US" sz="2800" b="1" dirty="0" err="1">
                <a:solidFill>
                  <a:srgbClr val="FFFF00"/>
                </a:solidFill>
                <a:effectLst>
                  <a:outerShdw blurRad="38100" dist="38100" dir="2700000" algn="tl">
                    <a:srgbClr val="000000">
                      <a:alpha val="43137"/>
                    </a:srgbClr>
                  </a:outerShdw>
                </a:effectLst>
              </a:rPr>
              <a:t>Psa</a:t>
            </a:r>
            <a:r>
              <a:rPr lang="en-US" sz="2800" b="1" dirty="0">
                <a:solidFill>
                  <a:srgbClr val="FFFF00"/>
                </a:solidFill>
                <a:effectLst>
                  <a:outerShdw blurRad="38100" dist="38100" dir="2700000" algn="tl">
                    <a:srgbClr val="000000">
                      <a:alpha val="43137"/>
                    </a:srgbClr>
                  </a:outerShdw>
                </a:effectLst>
              </a:rPr>
              <a:t> 111:1 </a:t>
            </a:r>
            <a:r>
              <a:rPr lang="en-US" sz="2800" b="1" dirty="0">
                <a:solidFill>
                  <a:srgbClr val="FFFFFF"/>
                </a:solidFill>
                <a:effectLst>
                  <a:outerShdw blurRad="38100" dist="38100" dir="2700000" algn="tl">
                    <a:srgbClr val="000000">
                      <a:alpha val="43137"/>
                    </a:srgbClr>
                  </a:outerShdw>
                </a:effectLst>
              </a:rPr>
              <a:t>Praise the LORD! I will praise the LORD with my </a:t>
            </a:r>
            <a:r>
              <a:rPr lang="en-US" sz="2800" b="1" u="sng" dirty="0">
                <a:solidFill>
                  <a:srgbClr val="FFFFFF"/>
                </a:solidFill>
                <a:effectLst>
                  <a:outerShdw blurRad="38100" dist="38100" dir="2700000" algn="tl">
                    <a:srgbClr val="000000">
                      <a:alpha val="43137"/>
                    </a:srgbClr>
                  </a:outerShdw>
                </a:effectLst>
                <a:highlight>
                  <a:srgbClr val="000080"/>
                </a:highlight>
              </a:rPr>
              <a:t>whole heart</a:t>
            </a:r>
            <a:r>
              <a:rPr lang="en-US" sz="2800" b="1" dirty="0">
                <a:solidFill>
                  <a:srgbClr val="FFFFFF"/>
                </a:solidFill>
                <a:effectLst>
                  <a:outerShdw blurRad="38100" dist="38100" dir="2700000" algn="tl">
                    <a:srgbClr val="000000">
                      <a:alpha val="43137"/>
                    </a:srgbClr>
                  </a:outerShdw>
                </a:effectLst>
              </a:rPr>
              <a:t>, </a:t>
            </a:r>
            <a:br>
              <a:rPr lang="en-US" sz="2800"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		In the assembly of the upright and in the congregation.</a:t>
            </a:r>
          </a:p>
          <a:p>
            <a:pPr algn="l"/>
            <a:r>
              <a:rPr lang="en-US" sz="2800" b="1" dirty="0" err="1">
                <a:solidFill>
                  <a:srgbClr val="FFFF00"/>
                </a:solidFill>
                <a:effectLst>
                  <a:outerShdw blurRad="38100" dist="38100" dir="2700000" algn="tl">
                    <a:srgbClr val="000000">
                      <a:alpha val="43137"/>
                    </a:srgbClr>
                  </a:outerShdw>
                </a:effectLst>
              </a:rPr>
              <a:t>Psa</a:t>
            </a:r>
            <a:r>
              <a:rPr lang="en-US" sz="2800" b="1" dirty="0">
                <a:solidFill>
                  <a:srgbClr val="FFFF00"/>
                </a:solidFill>
                <a:effectLst>
                  <a:outerShdw blurRad="38100" dist="38100" dir="2700000" algn="tl">
                    <a:srgbClr val="000000">
                      <a:alpha val="43137"/>
                    </a:srgbClr>
                  </a:outerShdw>
                </a:effectLst>
              </a:rPr>
              <a:t> 119:2 </a:t>
            </a:r>
            <a:r>
              <a:rPr lang="en-US" sz="2800" b="1" dirty="0">
                <a:solidFill>
                  <a:srgbClr val="FFFFFF"/>
                </a:solidFill>
                <a:effectLst>
                  <a:outerShdw blurRad="38100" dist="38100" dir="2700000" algn="tl">
                    <a:srgbClr val="000000">
                      <a:alpha val="43137"/>
                    </a:srgbClr>
                  </a:outerShdw>
                </a:effectLst>
              </a:rPr>
              <a:t>Blessed are those who keep His testimonies, </a:t>
            </a:r>
            <a:br>
              <a:rPr lang="en-US" sz="2800"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		Who seek Him with the </a:t>
            </a:r>
            <a:r>
              <a:rPr lang="en-US" sz="2800" b="1" u="sng" dirty="0">
                <a:solidFill>
                  <a:srgbClr val="FFFFFF"/>
                </a:solidFill>
                <a:effectLst>
                  <a:outerShdw blurRad="38100" dist="38100" dir="2700000" algn="tl">
                    <a:srgbClr val="000000">
                      <a:alpha val="43137"/>
                    </a:srgbClr>
                  </a:outerShdw>
                </a:effectLst>
                <a:highlight>
                  <a:srgbClr val="000080"/>
                </a:highlight>
              </a:rPr>
              <a:t>whole heart</a:t>
            </a:r>
            <a:r>
              <a:rPr lang="en-US" sz="2800" b="1" dirty="0">
                <a:solidFill>
                  <a:srgbClr val="FFFFFF"/>
                </a:solidFill>
                <a:effectLst>
                  <a:outerShdw blurRad="38100" dist="38100" dir="2700000" algn="tl">
                    <a:srgbClr val="000000">
                      <a:alpha val="43137"/>
                    </a:srgbClr>
                  </a:outerShdw>
                </a:effectLst>
              </a:rPr>
              <a:t>!</a:t>
            </a:r>
            <a:br>
              <a:rPr lang="en-US" sz="2800" b="1" dirty="0">
                <a:solidFill>
                  <a:srgbClr val="FFFFFF"/>
                </a:solidFill>
                <a:effectLst>
                  <a:outerShdw blurRad="38100" dist="38100" dir="2700000" algn="tl">
                    <a:srgbClr val="000000">
                      <a:alpha val="43137"/>
                    </a:srgbClr>
                  </a:outerShdw>
                </a:effectLst>
              </a:rPr>
            </a:br>
            <a:endParaRPr lang="en-US" sz="2800" b="1" dirty="0">
              <a:solidFill>
                <a:srgbClr val="FFFFFF"/>
              </a:solidFill>
              <a:effectLst>
                <a:outerShdw blurRad="38100" dist="38100" dir="2700000" algn="tl">
                  <a:srgbClr val="000000">
                    <a:alpha val="43137"/>
                  </a:srgbClr>
                </a:outerShdw>
              </a:effectLst>
            </a:endParaRPr>
          </a:p>
          <a:p>
            <a:pPr algn="l"/>
            <a:r>
              <a:rPr lang="en-US" sz="2800" b="1" dirty="0" err="1">
                <a:solidFill>
                  <a:srgbClr val="FFFF00"/>
                </a:solidFill>
                <a:effectLst>
                  <a:outerShdw blurRad="38100" dist="38100" dir="2700000" algn="tl">
                    <a:srgbClr val="000000">
                      <a:alpha val="43137"/>
                    </a:srgbClr>
                  </a:outerShdw>
                </a:effectLst>
              </a:rPr>
              <a:t>Psa</a:t>
            </a:r>
            <a:r>
              <a:rPr lang="en-US" sz="2800" b="1" dirty="0">
                <a:solidFill>
                  <a:srgbClr val="FFFF00"/>
                </a:solidFill>
                <a:effectLst>
                  <a:outerShdw blurRad="38100" dist="38100" dir="2700000" algn="tl">
                    <a:srgbClr val="000000">
                      <a:alpha val="43137"/>
                    </a:srgbClr>
                  </a:outerShdw>
                </a:effectLst>
              </a:rPr>
              <a:t> 119:10  </a:t>
            </a:r>
            <a:r>
              <a:rPr lang="en-US" sz="2800" b="1" dirty="0">
                <a:solidFill>
                  <a:srgbClr val="FFFFFF"/>
                </a:solidFill>
                <a:effectLst>
                  <a:outerShdw blurRad="38100" dist="38100" dir="2700000" algn="tl">
                    <a:srgbClr val="000000">
                      <a:alpha val="43137"/>
                    </a:srgbClr>
                  </a:outerShdw>
                </a:effectLst>
              </a:rPr>
              <a:t>With my </a:t>
            </a:r>
            <a:r>
              <a:rPr lang="en-US" sz="2800" b="1" u="sng" dirty="0">
                <a:solidFill>
                  <a:srgbClr val="FFFFFF"/>
                </a:solidFill>
                <a:effectLst>
                  <a:outerShdw blurRad="38100" dist="38100" dir="2700000" algn="tl">
                    <a:srgbClr val="000000">
                      <a:alpha val="43137"/>
                    </a:srgbClr>
                  </a:outerShdw>
                </a:effectLst>
                <a:highlight>
                  <a:srgbClr val="000080"/>
                </a:highlight>
              </a:rPr>
              <a:t>whole heart</a:t>
            </a:r>
            <a:r>
              <a:rPr lang="en-US" sz="2800" b="1" dirty="0">
                <a:solidFill>
                  <a:srgbClr val="FFFFFF"/>
                </a:solidFill>
                <a:effectLst>
                  <a:outerShdw blurRad="38100" dist="38100" dir="2700000" algn="tl">
                    <a:srgbClr val="000000">
                      <a:alpha val="43137"/>
                    </a:srgbClr>
                  </a:outerShdw>
                </a:effectLst>
              </a:rPr>
              <a:t> I have sought You; …</a:t>
            </a:r>
          </a:p>
          <a:p>
            <a:pPr algn="l"/>
            <a:r>
              <a:rPr lang="en-US" sz="2800" b="1" dirty="0" err="1">
                <a:solidFill>
                  <a:srgbClr val="FFFF00"/>
                </a:solidFill>
                <a:effectLst>
                  <a:outerShdw blurRad="38100" dist="38100" dir="2700000" algn="tl">
                    <a:srgbClr val="000000">
                      <a:alpha val="43137"/>
                    </a:srgbClr>
                  </a:outerShdw>
                </a:effectLst>
              </a:rPr>
              <a:t>Psa</a:t>
            </a:r>
            <a:r>
              <a:rPr lang="en-US" sz="2800" b="1" dirty="0">
                <a:solidFill>
                  <a:srgbClr val="FFFF00"/>
                </a:solidFill>
                <a:effectLst>
                  <a:outerShdw blurRad="38100" dist="38100" dir="2700000" algn="tl">
                    <a:srgbClr val="000000">
                      <a:alpha val="43137"/>
                    </a:srgbClr>
                  </a:outerShdw>
                </a:effectLst>
              </a:rPr>
              <a:t> 119:34 </a:t>
            </a:r>
            <a:r>
              <a:rPr lang="en-US" sz="2800" b="1" dirty="0">
                <a:solidFill>
                  <a:srgbClr val="FFFFFF"/>
                </a:solidFill>
                <a:effectLst>
                  <a:outerShdw blurRad="38100" dist="38100" dir="2700000" algn="tl">
                    <a:srgbClr val="000000">
                      <a:alpha val="43137"/>
                    </a:srgbClr>
                  </a:outerShdw>
                </a:effectLst>
              </a:rPr>
              <a:t>… Indeed, I shall observe it with my </a:t>
            </a:r>
            <a:r>
              <a:rPr lang="en-US" sz="2800" b="1" u="sng" dirty="0">
                <a:solidFill>
                  <a:srgbClr val="FFFFFF"/>
                </a:solidFill>
                <a:effectLst>
                  <a:outerShdw blurRad="38100" dist="38100" dir="2700000" algn="tl">
                    <a:srgbClr val="000000">
                      <a:alpha val="43137"/>
                    </a:srgbClr>
                  </a:outerShdw>
                </a:effectLst>
                <a:highlight>
                  <a:srgbClr val="000080"/>
                </a:highlight>
              </a:rPr>
              <a:t>whole heart</a:t>
            </a:r>
            <a:r>
              <a:rPr lang="en-US" sz="2800" b="1" dirty="0">
                <a:solidFill>
                  <a:srgbClr val="FFFFFF"/>
                </a:solidFill>
                <a:effectLst>
                  <a:outerShdw blurRad="38100" dist="38100" dir="2700000" algn="tl">
                    <a:srgbClr val="000000">
                      <a:alpha val="43137"/>
                    </a:srgbClr>
                  </a:outerShdw>
                </a:effectLst>
              </a:rPr>
              <a:t>.</a:t>
            </a:r>
          </a:p>
          <a:p>
            <a:pPr algn="l"/>
            <a:r>
              <a:rPr lang="en-US" sz="2800" b="1" dirty="0" err="1">
                <a:solidFill>
                  <a:srgbClr val="FFFF00"/>
                </a:solidFill>
                <a:effectLst>
                  <a:outerShdw blurRad="38100" dist="38100" dir="2700000" algn="tl">
                    <a:srgbClr val="000000">
                      <a:alpha val="43137"/>
                    </a:srgbClr>
                  </a:outerShdw>
                </a:effectLst>
              </a:rPr>
              <a:t>Psa</a:t>
            </a:r>
            <a:r>
              <a:rPr lang="en-US" sz="2800" b="1" dirty="0">
                <a:solidFill>
                  <a:srgbClr val="FFFF00"/>
                </a:solidFill>
                <a:effectLst>
                  <a:outerShdw blurRad="38100" dist="38100" dir="2700000" algn="tl">
                    <a:srgbClr val="000000">
                      <a:alpha val="43137"/>
                    </a:srgbClr>
                  </a:outerShdw>
                </a:effectLst>
              </a:rPr>
              <a:t> 119:58  </a:t>
            </a:r>
            <a:r>
              <a:rPr lang="en-US" sz="2800" b="1" dirty="0">
                <a:solidFill>
                  <a:srgbClr val="FFFFFF"/>
                </a:solidFill>
                <a:effectLst>
                  <a:outerShdw blurRad="38100" dist="38100" dir="2700000" algn="tl">
                    <a:srgbClr val="000000">
                      <a:alpha val="43137"/>
                    </a:srgbClr>
                  </a:outerShdw>
                </a:effectLst>
              </a:rPr>
              <a:t>I entreated Your favor with my </a:t>
            </a:r>
            <a:r>
              <a:rPr lang="en-US" sz="2800" b="1" u="sng" dirty="0">
                <a:solidFill>
                  <a:srgbClr val="FFFFFF"/>
                </a:solidFill>
                <a:effectLst>
                  <a:outerShdw blurRad="38100" dist="38100" dir="2700000" algn="tl">
                    <a:srgbClr val="000000">
                      <a:alpha val="43137"/>
                    </a:srgbClr>
                  </a:outerShdw>
                </a:effectLst>
                <a:highlight>
                  <a:srgbClr val="000080"/>
                </a:highlight>
              </a:rPr>
              <a:t>whole heart</a:t>
            </a:r>
            <a:r>
              <a:rPr lang="en-US" sz="2800" b="1" dirty="0">
                <a:solidFill>
                  <a:srgbClr val="FFFFFF"/>
                </a:solidFill>
                <a:effectLst>
                  <a:outerShdw blurRad="38100" dist="38100" dir="2700000" algn="tl">
                    <a:srgbClr val="000000">
                      <a:alpha val="43137"/>
                    </a:srgbClr>
                  </a:outerShdw>
                </a:effectLst>
              </a:rPr>
              <a:t>; …</a:t>
            </a:r>
          </a:p>
          <a:p>
            <a:pPr algn="l"/>
            <a:r>
              <a:rPr lang="en-US" sz="2800" b="1" dirty="0" err="1">
                <a:solidFill>
                  <a:srgbClr val="FFFF00"/>
                </a:solidFill>
                <a:effectLst>
                  <a:outerShdw blurRad="38100" dist="38100" dir="2700000" algn="tl">
                    <a:srgbClr val="000000">
                      <a:alpha val="43137"/>
                    </a:srgbClr>
                  </a:outerShdw>
                </a:effectLst>
              </a:rPr>
              <a:t>Psa</a:t>
            </a:r>
            <a:r>
              <a:rPr lang="en-US" sz="2800" b="1" dirty="0">
                <a:solidFill>
                  <a:srgbClr val="FFFF00"/>
                </a:solidFill>
                <a:effectLst>
                  <a:outerShdw blurRad="38100" dist="38100" dir="2700000" algn="tl">
                    <a:srgbClr val="000000">
                      <a:alpha val="43137"/>
                    </a:srgbClr>
                  </a:outerShdw>
                </a:effectLst>
              </a:rPr>
              <a:t> 119:69  </a:t>
            </a:r>
            <a:r>
              <a:rPr lang="en-US" sz="2800" b="1" dirty="0">
                <a:solidFill>
                  <a:srgbClr val="FFFFFF"/>
                </a:solidFill>
                <a:effectLst>
                  <a:outerShdw blurRad="38100" dist="38100" dir="2700000" algn="tl">
                    <a:srgbClr val="000000">
                      <a:alpha val="43137"/>
                    </a:srgbClr>
                  </a:outerShdw>
                </a:effectLst>
              </a:rPr>
              <a:t>… But I will keep Your precepts with my </a:t>
            </a:r>
            <a:r>
              <a:rPr lang="en-US" sz="2800" b="1" u="sng" dirty="0">
                <a:solidFill>
                  <a:srgbClr val="FFFFFF"/>
                </a:solidFill>
                <a:effectLst>
                  <a:outerShdw blurRad="38100" dist="38100" dir="2700000" algn="tl">
                    <a:srgbClr val="000000">
                      <a:alpha val="43137"/>
                    </a:srgbClr>
                  </a:outerShdw>
                </a:effectLst>
                <a:highlight>
                  <a:srgbClr val="000080"/>
                </a:highlight>
              </a:rPr>
              <a:t>whole heart</a:t>
            </a:r>
            <a:r>
              <a:rPr lang="en-US" sz="2800" b="1" dirty="0">
                <a:solidFill>
                  <a:srgbClr val="FFFFFF"/>
                </a:solidFill>
                <a:effectLst>
                  <a:outerShdw blurRad="38100" dist="38100" dir="2700000" algn="tl">
                    <a:srgbClr val="000000">
                      <a:alpha val="43137"/>
                    </a:srgbClr>
                  </a:outerShdw>
                </a:effectLst>
              </a:rPr>
              <a:t>.</a:t>
            </a:r>
          </a:p>
          <a:p>
            <a:pPr algn="l"/>
            <a:r>
              <a:rPr lang="en-US" sz="2800" b="1" dirty="0" err="1">
                <a:solidFill>
                  <a:srgbClr val="FFFF00"/>
                </a:solidFill>
                <a:effectLst>
                  <a:outerShdw blurRad="38100" dist="38100" dir="2700000" algn="tl">
                    <a:srgbClr val="000000">
                      <a:alpha val="43137"/>
                    </a:srgbClr>
                  </a:outerShdw>
                </a:effectLst>
              </a:rPr>
              <a:t>Psa</a:t>
            </a:r>
            <a:r>
              <a:rPr lang="en-US" sz="2800" b="1" dirty="0">
                <a:solidFill>
                  <a:srgbClr val="FFFF00"/>
                </a:solidFill>
                <a:effectLst>
                  <a:outerShdw blurRad="38100" dist="38100" dir="2700000" algn="tl">
                    <a:srgbClr val="000000">
                      <a:alpha val="43137"/>
                    </a:srgbClr>
                  </a:outerShdw>
                </a:effectLst>
              </a:rPr>
              <a:t> 119:145  </a:t>
            </a:r>
            <a:r>
              <a:rPr lang="en-US" sz="2800" b="1" dirty="0">
                <a:solidFill>
                  <a:srgbClr val="FFFFFF"/>
                </a:solidFill>
                <a:effectLst>
                  <a:outerShdw blurRad="38100" dist="38100" dir="2700000" algn="tl">
                    <a:srgbClr val="000000">
                      <a:alpha val="43137"/>
                    </a:srgbClr>
                  </a:outerShdw>
                </a:effectLst>
              </a:rPr>
              <a:t>I cry out with my </a:t>
            </a:r>
            <a:r>
              <a:rPr lang="en-US" sz="2800" b="1" u="sng" dirty="0">
                <a:solidFill>
                  <a:srgbClr val="FFFFFF"/>
                </a:solidFill>
                <a:effectLst>
                  <a:outerShdw blurRad="38100" dist="38100" dir="2700000" algn="tl">
                    <a:srgbClr val="000000">
                      <a:alpha val="43137"/>
                    </a:srgbClr>
                  </a:outerShdw>
                </a:effectLst>
                <a:highlight>
                  <a:srgbClr val="000080"/>
                </a:highlight>
              </a:rPr>
              <a:t>whole heart</a:t>
            </a:r>
            <a:r>
              <a:rPr lang="en-US" sz="2800" b="1" dirty="0">
                <a:solidFill>
                  <a:srgbClr val="FFFFFF"/>
                </a:solidFill>
                <a:effectLst>
                  <a:outerShdw blurRad="38100" dist="38100" dir="2700000" algn="tl">
                    <a:srgbClr val="000000">
                      <a:alpha val="43137"/>
                    </a:srgbClr>
                  </a:outerShdw>
                </a:effectLst>
              </a:rPr>
              <a:t>; …</a:t>
            </a:r>
          </a:p>
          <a:p>
            <a:pPr algn="l"/>
            <a:r>
              <a:rPr lang="en-US" sz="2800" b="1" dirty="0" err="1">
                <a:solidFill>
                  <a:srgbClr val="FFFF00"/>
                </a:solidFill>
                <a:effectLst>
                  <a:outerShdw blurRad="38100" dist="38100" dir="2700000" algn="tl">
                    <a:srgbClr val="000000">
                      <a:alpha val="43137"/>
                    </a:srgbClr>
                  </a:outerShdw>
                </a:effectLst>
              </a:rPr>
              <a:t>Psa</a:t>
            </a:r>
            <a:r>
              <a:rPr lang="en-US" sz="2800" b="1" dirty="0">
                <a:solidFill>
                  <a:srgbClr val="FFFF00"/>
                </a:solidFill>
                <a:effectLst>
                  <a:outerShdw blurRad="38100" dist="38100" dir="2700000" algn="tl">
                    <a:srgbClr val="000000">
                      <a:alpha val="43137"/>
                    </a:srgbClr>
                  </a:outerShdw>
                </a:effectLst>
              </a:rPr>
              <a:t> 138:1  </a:t>
            </a:r>
            <a:r>
              <a:rPr lang="en-US" sz="2800" b="1" dirty="0">
                <a:solidFill>
                  <a:srgbClr val="FFFFFF"/>
                </a:solidFill>
                <a:effectLst>
                  <a:outerShdw blurRad="38100" dist="38100" dir="2700000" algn="tl">
                    <a:srgbClr val="000000">
                      <a:alpha val="43137"/>
                    </a:srgbClr>
                  </a:outerShdw>
                </a:effectLst>
              </a:rPr>
              <a:t>I will praise You with my </a:t>
            </a:r>
            <a:r>
              <a:rPr lang="en-US" sz="2800" b="1" u="sng" dirty="0">
                <a:solidFill>
                  <a:srgbClr val="FFFFFF"/>
                </a:solidFill>
                <a:effectLst>
                  <a:outerShdw blurRad="38100" dist="38100" dir="2700000" algn="tl">
                    <a:srgbClr val="000000">
                      <a:alpha val="43137"/>
                    </a:srgbClr>
                  </a:outerShdw>
                </a:effectLst>
                <a:highlight>
                  <a:srgbClr val="000080"/>
                </a:highlight>
              </a:rPr>
              <a:t>whole heart</a:t>
            </a:r>
            <a:r>
              <a:rPr lang="en-US" sz="2800" b="1" dirty="0">
                <a:solidFill>
                  <a:srgbClr val="FFFFFF"/>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39028228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4">
                                            <p:txEl>
                                              <p:pRg st="3" end="3"/>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p:cTn id="3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4">
                                            <p:txEl>
                                              <p:pRg st="4" end="4"/>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4">
                                            <p:txEl>
                                              <p:pRg st="5" end="5"/>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p:cTn id="42"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4">
                                            <p:txEl>
                                              <p:pRg st="6" end="6"/>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 calcmode="lin" valueType="num">
                                      <p:cBhvr>
                                        <p:cTn id="47"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9" dur="500"/>
                                        <p:tgtEl>
                                          <p:spTgt spid="4">
                                            <p:txEl>
                                              <p:pRg st="7" end="7"/>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 calcmode="lin" valueType="num">
                                      <p:cBhvr>
                                        <p:cTn id="52"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3"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5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7106" name="Rectangle 2"/>
          <p:cNvSpPr>
            <a:spLocks/>
          </p:cNvSpPr>
          <p:nvPr/>
        </p:nvSpPr>
        <p:spPr bwMode="auto">
          <a:xfrm>
            <a:off x="800100" y="131445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b="1"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The Remedy</a:t>
            </a:r>
          </a:p>
        </p:txBody>
      </p:sp>
      <p:sp>
        <p:nvSpPr>
          <p:cNvPr id="47107" name="Rectangle 3"/>
          <p:cNvSpPr>
            <a:spLocks/>
          </p:cNvSpPr>
          <p:nvPr/>
        </p:nvSpPr>
        <p:spPr bwMode="auto">
          <a:xfrm>
            <a:off x="5160108" y="3810000"/>
            <a:ext cx="7848600" cy="5232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3"/>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Three Things </a:t>
            </a:r>
          </a:p>
          <a:p>
            <a:pPr marL="1244600" lvl="1" indent="-787400" algn="l">
              <a:spcBef>
                <a:spcPts val="1600"/>
              </a:spcBef>
              <a:buClr>
                <a:srgbClr val="FFCC66"/>
              </a:buClr>
              <a:buSzPct val="125000"/>
              <a:buFont typeface="Zapf Dingbats" charset="0"/>
              <a:buChar char="✴"/>
            </a:pPr>
            <a:r>
              <a:rPr lang="en-US" sz="3400" dirty="0">
                <a:solidFill>
                  <a:srgbClr val="FFFF00"/>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Remember</a:t>
            </a: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 </a:t>
            </a: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where came from</a:t>
            </a:r>
            <a:br>
              <a:rPr lang="en-US" sz="34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b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			  </a:t>
            </a:r>
            <a:r>
              <a:rPr lang="en-US" sz="28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(read Acts 18-19)</a:t>
            </a:r>
            <a:endParaRPr lang="en-US" sz="3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244600" lvl="1" indent="-787400" algn="l">
              <a:spcBef>
                <a:spcPts val="1600"/>
              </a:spcBef>
              <a:buClr>
                <a:srgbClr val="FFCC66"/>
              </a:buClr>
              <a:buSzPct val="125000"/>
              <a:buFont typeface="Zapf Dingbats" charset="0"/>
              <a:buChar char="✴"/>
            </a:pPr>
            <a:r>
              <a:rPr lang="en-US" sz="3400" dirty="0">
                <a:solidFill>
                  <a:srgbClr val="FFFF00"/>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Repent</a:t>
            </a: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 </a:t>
            </a: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godly sorrow </a:t>
            </a:r>
            <a:br>
              <a:rPr lang="en-US" sz="28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br>
            <a:r>
              <a:rPr lang="en-US" sz="28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		            (2 Cor 7:10)</a:t>
            </a:r>
            <a:endParaRPr lang="en-US" sz="3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244600" lvl="1" indent="-787400" algn="l">
              <a:spcBef>
                <a:spcPts val="1600"/>
              </a:spcBef>
              <a:buClr>
                <a:srgbClr val="FFCC66"/>
              </a:buClr>
              <a:buSzPct val="125000"/>
              <a:buFont typeface="Zapf Dingbats" charset="0"/>
              <a:buChar char="✴"/>
            </a:pPr>
            <a:r>
              <a:rPr lang="en-US" sz="3400" dirty="0">
                <a:solidFill>
                  <a:srgbClr val="FFFF00"/>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Return</a:t>
            </a: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 </a:t>
            </a:r>
            <a:r>
              <a:rPr lang="en-US" sz="3400" i="1" u="sng"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Do</a:t>
            </a: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first works </a:t>
            </a:r>
            <a:br>
              <a:rPr lang="en-US" sz="34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b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		          </a:t>
            </a:r>
            <a:r>
              <a:rPr lang="en-US" sz="28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(read Ephesians)</a:t>
            </a:r>
            <a:endParaRPr lang="en-US" sz="28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p:txBody>
      </p:sp>
      <p:pic>
        <p:nvPicPr>
          <p:cNvPr id="471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352800"/>
            <a:ext cx="5257800" cy="654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7109" name="Rectangle 5"/>
          <p:cNvSpPr>
            <a:spLocks/>
          </p:cNvSpPr>
          <p:nvPr/>
        </p:nvSpPr>
        <p:spPr bwMode="auto">
          <a:xfrm>
            <a:off x="314569" y="3803650"/>
            <a:ext cx="4740031" cy="56388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2:5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3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5</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t>
            </a:r>
            <a:r>
              <a:rPr lang="en-US" sz="3300" u="sng"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Remember</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therefore from where you have fallen; </a:t>
            </a:r>
            <a:r>
              <a:rPr lang="en-US" sz="3300" u="sng"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repent</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and </a:t>
            </a:r>
            <a:r>
              <a:rPr lang="en-US" sz="3300" u="sng"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do</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the first works, or else I will come to you quickly and remove your lampstand from its place--unless you repent. </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7107">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47107">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47107">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7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9154" name="Rectangle 2"/>
          <p:cNvSpPr>
            <a:spLocks/>
          </p:cNvSpPr>
          <p:nvPr/>
        </p:nvSpPr>
        <p:spPr bwMode="auto">
          <a:xfrm>
            <a:off x="800100" y="131445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40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Their Future – Our Future</a:t>
            </a:r>
          </a:p>
        </p:txBody>
      </p:sp>
      <p:sp>
        <p:nvSpPr>
          <p:cNvPr id="49155" name="Rectangle 3"/>
          <p:cNvSpPr>
            <a:spLocks/>
          </p:cNvSpPr>
          <p:nvPr/>
        </p:nvSpPr>
        <p:spPr bwMode="auto">
          <a:xfrm>
            <a:off x="4991100" y="3503246"/>
            <a:ext cx="8013700" cy="556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3"/>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Invitation</a:t>
            </a:r>
          </a:p>
          <a:p>
            <a:pPr marL="1244600" lvl="1" indent="-787400" algn="l">
              <a:spcBef>
                <a:spcPts val="1600"/>
              </a:spcBef>
              <a:buClr>
                <a:srgbClr val="FFCC66"/>
              </a:buClr>
              <a:buSzPct val="125000"/>
              <a:buFont typeface="Zapf Dingbats" charset="0"/>
              <a:buChar char="✴"/>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Listen – </a:t>
            </a: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open ears, heart, Bible</a:t>
            </a:r>
          </a:p>
          <a:p>
            <a:pPr marL="1244600" lvl="1" indent="-787400" algn="l">
              <a:spcBef>
                <a:spcPts val="1600"/>
              </a:spcBef>
              <a:buClr>
                <a:srgbClr val="FFCC66"/>
              </a:buClr>
              <a:buSzPct val="125000"/>
              <a:buFont typeface="Zapf Dingbats" charset="0"/>
              <a:buChar char="✴"/>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Overcome – </a:t>
            </a:r>
            <a:r>
              <a:rPr lang="en-US" sz="3400" i="1"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Nike</a:t>
            </a: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 “victorious!”</a:t>
            </a:r>
            <a:endParaRPr lang="en-US" sz="3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244600" lvl="1" indent="-787400" algn="l">
              <a:spcBef>
                <a:spcPts val="1600"/>
              </a:spcBef>
              <a:buClr>
                <a:srgbClr val="FFCC66"/>
              </a:buClr>
              <a:buSzPct val="125000"/>
              <a:buFont typeface="Zapf Dingbats" charset="0"/>
              <a:buChar char="✴"/>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Paradise – </a:t>
            </a: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Bold" charset="0"/>
                <a:sym typeface="Constantia" charset="0"/>
              </a:rPr>
              <a:t>Tree of Life</a:t>
            </a:r>
            <a:endParaRPr lang="en-US" sz="3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p:txBody>
      </p:sp>
      <p:pic>
        <p:nvPicPr>
          <p:cNvPr id="4915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9157" name="Rectangle 5"/>
          <p:cNvSpPr>
            <a:spLocks/>
          </p:cNvSpPr>
          <p:nvPr/>
        </p:nvSpPr>
        <p:spPr bwMode="auto">
          <a:xfrm>
            <a:off x="431800" y="3746500"/>
            <a:ext cx="4229100" cy="51308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2:7 </a:t>
            </a:r>
            <a:r>
              <a:rPr lang="en-US" sz="1700" baseline="320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300" baseline="320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7</a:t>
            </a:r>
            <a:r>
              <a:rPr lang="en-US" sz="330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He who has an ear, let him hear what the Spirit says to the churches. To him who overcomes I will give to eat from the tree of life, which is in the midst of the Paradise of God." ' </a:t>
            </a:r>
          </a:p>
        </p:txBody>
      </p:sp>
      <p:pic>
        <p:nvPicPr>
          <p:cNvPr id="3074" name="Picture 2" descr="Image result">
            <a:extLst>
              <a:ext uri="{FF2B5EF4-FFF2-40B4-BE49-F238E27FC236}">
                <a16:creationId xmlns:a16="http://schemas.microsoft.com/office/drawing/2014/main" id="{9028CE21-EC3A-4E11-BE77-4CF08F3A6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00" y="6553200"/>
            <a:ext cx="4586654" cy="2866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9155">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49155">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49155">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9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527300"/>
            <a:ext cx="68834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0242" name="Rectangle 2"/>
          <p:cNvSpPr>
            <a:spLocks/>
          </p:cNvSpPr>
          <p:nvPr/>
        </p:nvSpPr>
        <p:spPr bwMode="auto">
          <a:xfrm>
            <a:off x="355600" y="5981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1. Ephesus</a:t>
            </a:r>
          </a:p>
        </p:txBody>
      </p:sp>
      <p:sp>
        <p:nvSpPr>
          <p:cNvPr id="10243" name="Rectangle 3"/>
          <p:cNvSpPr>
            <a:spLocks/>
          </p:cNvSpPr>
          <p:nvPr/>
        </p:nvSpPr>
        <p:spPr bwMode="auto">
          <a:xfrm>
            <a:off x="114300" y="46736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2. Smyrna</a:t>
            </a:r>
          </a:p>
        </p:txBody>
      </p:sp>
      <p:sp>
        <p:nvSpPr>
          <p:cNvPr id="10244" name="Rectangle 4"/>
          <p:cNvSpPr>
            <a:spLocks/>
          </p:cNvSpPr>
          <p:nvPr/>
        </p:nvSpPr>
        <p:spPr bwMode="auto">
          <a:xfrm>
            <a:off x="355600" y="37211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3. Pergamos</a:t>
            </a:r>
          </a:p>
        </p:txBody>
      </p:sp>
      <p:sp>
        <p:nvSpPr>
          <p:cNvPr id="10245" name="Rectangle 5"/>
          <p:cNvSpPr>
            <a:spLocks/>
          </p:cNvSpPr>
          <p:nvPr/>
        </p:nvSpPr>
        <p:spPr bwMode="auto">
          <a:xfrm>
            <a:off x="3009900" y="3822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4. Thyatira</a:t>
            </a:r>
          </a:p>
        </p:txBody>
      </p:sp>
      <p:sp>
        <p:nvSpPr>
          <p:cNvPr id="10246" name="Rectangle 6"/>
          <p:cNvSpPr>
            <a:spLocks/>
          </p:cNvSpPr>
          <p:nvPr/>
        </p:nvSpPr>
        <p:spPr bwMode="auto">
          <a:xfrm>
            <a:off x="3302000" y="4551973"/>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5. Sardis</a:t>
            </a:r>
          </a:p>
        </p:txBody>
      </p:sp>
      <p:sp>
        <p:nvSpPr>
          <p:cNvPr id="10247" name="Rectangle 7"/>
          <p:cNvSpPr>
            <a:spLocks/>
          </p:cNvSpPr>
          <p:nvPr/>
        </p:nvSpPr>
        <p:spPr bwMode="auto">
          <a:xfrm>
            <a:off x="4146550" y="5349386"/>
            <a:ext cx="21463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dirty="0">
                <a:solidFill>
                  <a:schemeClr val="tx1"/>
                </a:solidFill>
                <a:latin typeface="Calibri" charset="0"/>
                <a:ea typeface="ＭＳ Ｐゴシック" charset="0"/>
                <a:cs typeface="Calibri" charset="0"/>
                <a:sym typeface="Calibri" charset="0"/>
              </a:rPr>
              <a:t>6. Philadelphia</a:t>
            </a:r>
          </a:p>
        </p:txBody>
      </p:sp>
      <p:sp>
        <p:nvSpPr>
          <p:cNvPr id="10248" name="Rectangle 8"/>
          <p:cNvSpPr>
            <a:spLocks/>
          </p:cNvSpPr>
          <p:nvPr/>
        </p:nvSpPr>
        <p:spPr bwMode="auto">
          <a:xfrm>
            <a:off x="4646246" y="61468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dirty="0">
                <a:solidFill>
                  <a:schemeClr val="tx1"/>
                </a:solidFill>
                <a:latin typeface="Calibri" charset="0"/>
                <a:ea typeface="ＭＳ Ｐゴシック" charset="0"/>
                <a:cs typeface="Calibri" charset="0"/>
                <a:sym typeface="Calibri" charset="0"/>
              </a:rPr>
              <a:t>7. Laodicea</a:t>
            </a:r>
          </a:p>
        </p:txBody>
      </p:sp>
      <p:sp>
        <p:nvSpPr>
          <p:cNvPr id="10250" name="Rectangle 10"/>
          <p:cNvSpPr>
            <a:spLocks/>
          </p:cNvSpPr>
          <p:nvPr/>
        </p:nvSpPr>
        <p:spPr bwMode="auto">
          <a:xfrm>
            <a:off x="7150100" y="4025900"/>
            <a:ext cx="5930900" cy="6794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100"/>
              </a:spcBef>
              <a:buSzPct val="77000"/>
              <a:buFontTx/>
              <a:buBlip>
                <a:blip r:embed="rId3"/>
              </a:buBlip>
            </a:pPr>
            <a: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Ephesus </a:t>
            </a: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r>
              <a:rPr lang="en-US" sz="28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(62 – 92) </a:t>
            </a:r>
            <a:b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200" dirty="0">
                <a:solidFill>
                  <a:srgbClr val="FFFFFF"/>
                </a:solidFill>
                <a:effectLst>
                  <a:outerShdw blurRad="38100" dist="38100" dir="2700000" algn="tl">
                    <a:srgbClr val="000000"/>
                  </a:outerShdw>
                </a:effectLst>
                <a:latin typeface="Constantia" panose="02030602050306030303" pitchFamily="18" charset="0"/>
                <a:ea typeface="ＭＳ Ｐゴシック" charset="0"/>
                <a:cs typeface="Constantia Bold" charset="0"/>
                <a:sym typeface="Constantia Bold" charset="0"/>
              </a:rPr>
              <a:t>Speaking Truth in Love</a:t>
            </a:r>
            <a:br>
              <a:rPr lang="en-US" sz="3200" dirty="0">
                <a:solidFill>
                  <a:srgbClr val="FFFFFF"/>
                </a:solidFill>
                <a:effectLst>
                  <a:outerShdw blurRad="38100" dist="38100" dir="2700000" algn="tl">
                    <a:srgbClr val="000000"/>
                  </a:outerShdw>
                </a:effectLst>
                <a:latin typeface="Constantia" panose="02030602050306030303" pitchFamily="18" charset="0"/>
                <a:ea typeface="ＭＳ Ｐゴシック" charset="0"/>
                <a:cs typeface="Constantia Bold" charset="0"/>
                <a:sym typeface="Constantia Bold" charset="0"/>
              </a:rPr>
            </a:br>
            <a:r>
              <a:rPr lang="en-US" sz="3200" dirty="0">
                <a:solidFill>
                  <a:srgbClr val="FFFFFF"/>
                </a:solidFill>
                <a:effectLst>
                  <a:outerShdw blurRad="38100" dist="38100" dir="2700000" algn="tl">
                    <a:srgbClr val="000000"/>
                  </a:outerShdw>
                </a:effectLst>
                <a:latin typeface="Constantia" panose="02030602050306030303" pitchFamily="18" charset="0"/>
                <a:ea typeface="ＭＳ Ｐゴシック" charset="0"/>
                <a:cs typeface="Constantia Bold" charset="0"/>
                <a:sym typeface="Constantia Bold" charset="0"/>
              </a:rPr>
              <a:t>	         (Eph. 4:15)</a:t>
            </a:r>
            <a:br>
              <a:rPr lang="en-US" sz="3200" dirty="0">
                <a:solidFill>
                  <a:srgbClr val="FFFFFF"/>
                </a:solidFill>
                <a:effectLst>
                  <a:outerShdw blurRad="38100" dist="38100" dir="2700000" algn="tl">
                    <a:srgbClr val="000000"/>
                  </a:outerShdw>
                </a:effectLst>
                <a:latin typeface="Constantia" panose="02030602050306030303" pitchFamily="18" charset="0"/>
                <a:ea typeface="ＭＳ Ｐゴシック" charset="0"/>
                <a:cs typeface="Constantia Bold" charset="0"/>
                <a:sym typeface="Constantia Bold" charset="0"/>
              </a:rPr>
            </a:br>
            <a:r>
              <a:rPr lang="en-US" sz="3200" dirty="0">
                <a:solidFill>
                  <a:srgbClr val="FFFFFF"/>
                </a:solidFill>
                <a:effectLst>
                  <a:outerShdw blurRad="38100" dist="38100" dir="2700000" algn="tl">
                    <a:srgbClr val="000000"/>
                  </a:outerShdw>
                </a:effectLst>
                <a:latin typeface="Constantia" panose="02030602050306030303" pitchFamily="18" charset="0"/>
                <a:ea typeface="ＭＳ Ｐゴシック" charset="0"/>
                <a:cs typeface="Constantia Bold" charset="0"/>
                <a:sym typeface="Constantia Bold" charset="0"/>
              </a:rPr>
              <a:t>                  to</a:t>
            </a:r>
            <a:b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Speaking Truth by Tradition</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(Rev. 2:4)</a:t>
            </a:r>
            <a:b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endPar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787400" indent="-787400" algn="l">
              <a:spcBef>
                <a:spcPts val="1100"/>
              </a:spcBef>
              <a:buSzPct val="77000"/>
              <a:buFontTx/>
              <a:buBlip>
                <a:blip r:embed="rId3"/>
              </a:buBlip>
            </a:pPr>
            <a: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charset="0"/>
                <a:sym typeface="Constantia Bold" charset="0"/>
              </a:rPr>
              <a:t>New Hope</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(2017 – 2047)</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____________?___________</a:t>
            </a:r>
          </a:p>
        </p:txBody>
      </p:sp>
      <p:sp>
        <p:nvSpPr>
          <p:cNvPr id="2" name="Rectangle 1">
            <a:extLst>
              <a:ext uri="{FF2B5EF4-FFF2-40B4-BE49-F238E27FC236}">
                <a16:creationId xmlns:a16="http://schemas.microsoft.com/office/drawing/2014/main" id="{C800AF59-C9E2-45F0-8A9B-6F98B5852C1F}"/>
              </a:ext>
            </a:extLst>
          </p:cNvPr>
          <p:cNvSpPr/>
          <p:nvPr/>
        </p:nvSpPr>
        <p:spPr>
          <a:xfrm>
            <a:off x="392723" y="691287"/>
            <a:ext cx="6221383"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What Kind Of Church</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Does Jesus Call Us?</a:t>
            </a:r>
          </a:p>
        </p:txBody>
      </p:sp>
    </p:spTree>
    <p:extLst>
      <p:ext uri="{BB962C8B-B14F-4D97-AF65-F5344CB8AC3E}">
        <p14:creationId xmlns:p14="http://schemas.microsoft.com/office/powerpoint/2010/main" val="74454285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xEl>
                                              <p:pRg st="0" end="0"/>
                                            </p:txEl>
                                          </p:spTgt>
                                        </p:tgtEl>
                                        <p:attrNameLst>
                                          <p:attrName>style.visibility</p:attrName>
                                        </p:attrNameLst>
                                      </p:cBhvr>
                                      <p:to>
                                        <p:strVal val="visible"/>
                                      </p:to>
                                    </p:set>
                                    <p:animEffect transition="in" filter="wipe(left)">
                                      <p:cBhvr>
                                        <p:cTn id="7" dur="500"/>
                                        <p:tgtEl>
                                          <p:spTgt spid="10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0">
                                            <p:txEl>
                                              <p:pRg st="1" end="1"/>
                                            </p:txEl>
                                          </p:spTgt>
                                        </p:tgtEl>
                                        <p:attrNameLst>
                                          <p:attrName>style.visibility</p:attrName>
                                        </p:attrNameLst>
                                      </p:cBhvr>
                                      <p:to>
                                        <p:strVal val="visible"/>
                                      </p:to>
                                    </p:set>
                                    <p:animEffect transition="in" filter="wipe(left)">
                                      <p:cBhvr>
                                        <p:cTn id="12" dur="500"/>
                                        <p:tgtEl>
                                          <p:spTgt spid="102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 name="Rectangle 10"/>
          <p:cNvSpPr>
            <a:spLocks/>
          </p:cNvSpPr>
          <p:nvPr/>
        </p:nvSpPr>
        <p:spPr bwMode="auto">
          <a:xfrm>
            <a:off x="787400" y="2184305"/>
            <a:ext cx="10820400" cy="57150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And you shall love the Lord your God</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With all your heart</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With all your soul</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With all your mind</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With all your strength</a:t>
            </a:r>
          </a:p>
          <a:p>
            <a:pPr marL="787400" indent="-787400" algn="l">
              <a:spcBef>
                <a:spcPts val="1100"/>
              </a:spcBef>
              <a:buSzPct val="77000"/>
              <a:buFontTx/>
              <a:buBlip>
                <a:blip r:embed="rId2"/>
              </a:buBlip>
            </a:pPr>
            <a:r>
              <a:rPr lang="en-US" sz="48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This is the first commandment</a:t>
            </a:r>
          </a:p>
        </p:txBody>
      </p:sp>
      <p:sp>
        <p:nvSpPr>
          <p:cNvPr id="5" name="Rectangle 4">
            <a:extLst>
              <a:ext uri="{FF2B5EF4-FFF2-40B4-BE49-F238E27FC236}">
                <a16:creationId xmlns:a16="http://schemas.microsoft.com/office/drawing/2014/main" id="{4B22FCCD-3D54-4AC9-9BA2-269336BE5B82}"/>
              </a:ext>
            </a:extLst>
          </p:cNvPr>
          <p:cNvSpPr/>
          <p:nvPr/>
        </p:nvSpPr>
        <p:spPr>
          <a:xfrm>
            <a:off x="2463800" y="914400"/>
            <a:ext cx="777578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Speaking the Truth in Love</a:t>
            </a:r>
          </a:p>
        </p:txBody>
      </p:sp>
    </p:spTree>
    <p:extLst>
      <p:ext uri="{BB962C8B-B14F-4D97-AF65-F5344CB8AC3E}">
        <p14:creationId xmlns:p14="http://schemas.microsoft.com/office/powerpoint/2010/main" val="242273877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6">
                                            <p:txEl>
                                              <p:pRg st="0" end="0"/>
                                            </p:txEl>
                                          </p:spTgt>
                                        </p:tgtEl>
                                        <p:attrNameLst>
                                          <p:attrName>style.visibility</p:attrName>
                                        </p:attrNameLst>
                                      </p:cBhvr>
                                      <p:to>
                                        <p:strVal val="visible"/>
                                      </p:to>
                                    </p:set>
                                    <p:animEffect transition="in" filter="wipe(left)">
                                      <p:cBhvr>
                                        <p:cTn id="7" dur="500"/>
                                        <p:tgtEl>
                                          <p:spTgt spid="92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6">
                                            <p:txEl>
                                              <p:pRg st="1" end="1"/>
                                            </p:txEl>
                                          </p:spTgt>
                                        </p:tgtEl>
                                        <p:attrNameLst>
                                          <p:attrName>style.visibility</p:attrName>
                                        </p:attrNameLst>
                                      </p:cBhvr>
                                      <p:to>
                                        <p:strVal val="visible"/>
                                      </p:to>
                                    </p:set>
                                    <p:animEffect transition="in" filter="wipe(left)">
                                      <p:cBhvr>
                                        <p:cTn id="12" dur="500"/>
                                        <p:tgtEl>
                                          <p:spTgt spid="92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26">
                                            <p:txEl>
                                              <p:pRg st="2" end="2"/>
                                            </p:txEl>
                                          </p:spTgt>
                                        </p:tgtEl>
                                        <p:attrNameLst>
                                          <p:attrName>style.visibility</p:attrName>
                                        </p:attrNameLst>
                                      </p:cBhvr>
                                      <p:to>
                                        <p:strVal val="visible"/>
                                      </p:to>
                                    </p:set>
                                    <p:animEffect transition="in" filter="wipe(left)">
                                      <p:cBhvr>
                                        <p:cTn id="17" dur="500"/>
                                        <p:tgtEl>
                                          <p:spTgt spid="92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226">
                                            <p:txEl>
                                              <p:pRg st="3" end="3"/>
                                            </p:txEl>
                                          </p:spTgt>
                                        </p:tgtEl>
                                        <p:attrNameLst>
                                          <p:attrName>style.visibility</p:attrName>
                                        </p:attrNameLst>
                                      </p:cBhvr>
                                      <p:to>
                                        <p:strVal val="visible"/>
                                      </p:to>
                                    </p:set>
                                    <p:animEffect transition="in" filter="wipe(left)">
                                      <p:cBhvr>
                                        <p:cTn id="22" dur="500"/>
                                        <p:tgtEl>
                                          <p:spTgt spid="92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226">
                                            <p:txEl>
                                              <p:pRg st="4" end="4"/>
                                            </p:txEl>
                                          </p:spTgt>
                                        </p:tgtEl>
                                        <p:attrNameLst>
                                          <p:attrName>style.visibility</p:attrName>
                                        </p:attrNameLst>
                                      </p:cBhvr>
                                      <p:to>
                                        <p:strVal val="visible"/>
                                      </p:to>
                                    </p:set>
                                    <p:animEffect transition="in" filter="wipe(left)">
                                      <p:cBhvr>
                                        <p:cTn id="27" dur="500"/>
                                        <p:tgtEl>
                                          <p:spTgt spid="92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226">
                                            <p:txEl>
                                              <p:pRg st="5" end="5"/>
                                            </p:txEl>
                                          </p:spTgt>
                                        </p:tgtEl>
                                        <p:attrNameLst>
                                          <p:attrName>style.visibility</p:attrName>
                                        </p:attrNameLst>
                                      </p:cBhvr>
                                      <p:to>
                                        <p:strVal val="visible"/>
                                      </p:to>
                                    </p:set>
                                    <p:animEffect transition="in" filter="wipe(left)">
                                      <p:cBhvr>
                                        <p:cTn id="32" dur="500"/>
                                        <p:tgtEl>
                                          <p:spTgt spid="92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79400"/>
            <a:ext cx="100711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6146" name="Rectangle 2"/>
          <p:cNvSpPr>
            <a:spLocks/>
          </p:cNvSpPr>
          <p:nvPr/>
        </p:nvSpPr>
        <p:spPr bwMode="auto">
          <a:xfrm>
            <a:off x="482600" y="4381500"/>
            <a:ext cx="12026900" cy="4559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Robbers:</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look to the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Thief</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p>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Immoral:</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look to king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David</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p>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Murderers: </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look to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Paul</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p>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Cowards:</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look to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Peter</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p>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Prostitutes:</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look to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Rahab</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p>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Greedy:</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look to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Zacchaeus</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endParaRPr lang="en-US" sz="47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6147" name="Rectangle 3"/>
          <p:cNvSpPr>
            <a:spLocks/>
          </p:cNvSpPr>
          <p:nvPr/>
        </p:nvSpPr>
        <p:spPr bwMode="auto">
          <a:xfrm>
            <a:off x="800100" y="2209800"/>
            <a:ext cx="11404600" cy="2184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When Tragedy Comes To A Sinner</a:t>
            </a:r>
          </a:p>
        </p:txBody>
      </p:sp>
    </p:spTree>
    <p:extLst>
      <p:ext uri="{BB962C8B-B14F-4D97-AF65-F5344CB8AC3E}">
        <p14:creationId xmlns:p14="http://schemas.microsoft.com/office/powerpoint/2010/main" val="301711412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5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5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5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500"/>
                                        <p:tgtEl>
                                          <p:spTgt spid="61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6">
                                            <p:txEl>
                                              <p:pRg st="4" end="4"/>
                                            </p:txEl>
                                          </p:spTgt>
                                        </p:tgtEl>
                                        <p:attrNameLst>
                                          <p:attrName>style.visibility</p:attrName>
                                        </p:attrNameLst>
                                      </p:cBhvr>
                                      <p:to>
                                        <p:strVal val="visible"/>
                                      </p:to>
                                    </p:set>
                                    <p:animEffect transition="in" filter="fade">
                                      <p:cBhvr>
                                        <p:cTn id="27" dur="500"/>
                                        <p:tgtEl>
                                          <p:spTgt spid="61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46">
                                            <p:txEl>
                                              <p:pRg st="5" end="5"/>
                                            </p:txEl>
                                          </p:spTgt>
                                        </p:tgtEl>
                                        <p:attrNameLst>
                                          <p:attrName>style.visibility</p:attrName>
                                        </p:attrNameLst>
                                      </p:cBhvr>
                                      <p:to>
                                        <p:strVal val="visible"/>
                                      </p:to>
                                    </p:set>
                                    <p:animEffect transition="in" filter="fade">
                                      <p:cBhvr>
                                        <p:cTn id="32" dur="500"/>
                                        <p:tgtEl>
                                          <p:spTgt spid="61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79400"/>
            <a:ext cx="100711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6146" name="Rectangle 2"/>
          <p:cNvSpPr>
            <a:spLocks/>
          </p:cNvSpPr>
          <p:nvPr/>
        </p:nvSpPr>
        <p:spPr bwMode="auto">
          <a:xfrm>
            <a:off x="482600" y="4381500"/>
            <a:ext cx="12026900" cy="4559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Loveless:</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look to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Ephesians</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p>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Immoral:</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look to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Pergamos</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p>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Compromising: </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look to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Thyatira </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for hope</a:t>
            </a:r>
          </a:p>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Dying:</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look to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Sardis</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p>
          <a:p>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Lukewarm:</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look to </a:t>
            </a:r>
            <a:r>
              <a:rPr lang="en-US" sz="4000" b="1" i="1"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Laodicea</a:t>
            </a:r>
            <a: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t> for hope</a:t>
            </a:r>
            <a:br>
              <a:rPr lang="en-US" sz="4000" dirty="0">
                <a:solidFill>
                  <a:srgbClr val="FFFFFF"/>
                </a:solidFill>
                <a:effectLst>
                  <a:outerShdw blurRad="38100" dist="38100" dir="2700000" algn="tl">
                    <a:srgbClr val="000000"/>
                  </a:outerShdw>
                </a:effectLst>
                <a:latin typeface="Zapfino" charset="0"/>
                <a:ea typeface="ＭＳ Ｐゴシック" charset="0"/>
                <a:cs typeface="Calibri" charset="0"/>
                <a:sym typeface="Zapfino" charset="0"/>
              </a:rPr>
            </a:br>
            <a:r>
              <a:rPr lang="en-US" sz="4000" dirty="0">
                <a:solidFill>
                  <a:srgbClr val="FFFF00"/>
                </a:solidFill>
                <a:effectLst>
                  <a:outerShdw blurRad="38100" dist="38100" dir="2700000" algn="tl">
                    <a:srgbClr val="000000"/>
                  </a:outerShdw>
                </a:effectLst>
                <a:latin typeface="Zapfino" charset="0"/>
                <a:ea typeface="ＭＳ Ｐゴシック" charset="0"/>
                <a:cs typeface="Calibri" charset="0"/>
                <a:sym typeface="Zapfino" charset="0"/>
              </a:rPr>
              <a:t> </a:t>
            </a:r>
            <a:endParaRPr lang="en-US" sz="47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endParaRPr>
          </a:p>
        </p:txBody>
      </p:sp>
      <p:sp>
        <p:nvSpPr>
          <p:cNvPr id="6147" name="Rectangle 3"/>
          <p:cNvSpPr>
            <a:spLocks/>
          </p:cNvSpPr>
          <p:nvPr/>
        </p:nvSpPr>
        <p:spPr bwMode="auto">
          <a:xfrm>
            <a:off x="800100" y="2209800"/>
            <a:ext cx="11404600" cy="2184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When Tragedy Comes To A Church</a:t>
            </a:r>
          </a:p>
        </p:txBody>
      </p:sp>
    </p:spTree>
    <p:extLst>
      <p:ext uri="{BB962C8B-B14F-4D97-AF65-F5344CB8AC3E}">
        <p14:creationId xmlns:p14="http://schemas.microsoft.com/office/powerpoint/2010/main" val="138985480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5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5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5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500"/>
                                        <p:tgtEl>
                                          <p:spTgt spid="61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6">
                                            <p:txEl>
                                              <p:pRg st="4" end="4"/>
                                            </p:txEl>
                                          </p:spTgt>
                                        </p:tgtEl>
                                        <p:attrNameLst>
                                          <p:attrName>style.visibility</p:attrName>
                                        </p:attrNameLst>
                                      </p:cBhvr>
                                      <p:to>
                                        <p:strVal val="visible"/>
                                      </p:to>
                                    </p:set>
                                    <p:animEffect transition="in" filter="fade">
                                      <p:cBhvr>
                                        <p:cTn id="27" dur="500"/>
                                        <p:tgtEl>
                                          <p:spTgt spid="61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5058" name="Rectangle 2"/>
          <p:cNvSpPr>
            <a:spLocks/>
          </p:cNvSpPr>
          <p:nvPr/>
        </p:nvSpPr>
        <p:spPr bwMode="auto">
          <a:xfrm>
            <a:off x="800100" y="990600"/>
            <a:ext cx="11404600" cy="259715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God Is Patiently Pleading With Grace &amp; Mercy For His People To Return</a:t>
            </a:r>
          </a:p>
        </p:txBody>
      </p:sp>
      <p:sp>
        <p:nvSpPr>
          <p:cNvPr id="45059" name="Rectangle 3"/>
          <p:cNvSpPr>
            <a:spLocks/>
          </p:cNvSpPr>
          <p:nvPr/>
        </p:nvSpPr>
        <p:spPr bwMode="auto">
          <a:xfrm>
            <a:off x="1016000" y="3276600"/>
            <a:ext cx="10972800" cy="5676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1600"/>
              </a:spcBef>
              <a:buClr>
                <a:srgbClr val="FFCC66"/>
              </a:buClr>
              <a:buSzPct val="125000"/>
            </a:pP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Israel &amp; Judah</a:t>
            </a: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endParaRPr lang="en-US" sz="2800" dirty="0">
              <a:solidFill>
                <a:srgbClr val="FFFFFF"/>
              </a:solidFill>
              <a:latin typeface="Constantia" charset="0"/>
              <a:ea typeface="ＭＳ Ｐゴシック" charset="0"/>
              <a:cs typeface="Constantia" charset="0"/>
              <a:sym typeface="Constantia" charset="0"/>
            </a:endParaRPr>
          </a:p>
        </p:txBody>
      </p:sp>
      <p:sp>
        <p:nvSpPr>
          <p:cNvPr id="4" name="Rectangle 3">
            <a:extLst>
              <a:ext uri="{FF2B5EF4-FFF2-40B4-BE49-F238E27FC236}">
                <a16:creationId xmlns:a16="http://schemas.microsoft.com/office/drawing/2014/main" id="{A5198B1C-6D83-4AB4-8D60-F82924D088AF}"/>
              </a:ext>
            </a:extLst>
          </p:cNvPr>
          <p:cNvSpPr/>
          <p:nvPr/>
        </p:nvSpPr>
        <p:spPr>
          <a:xfrm>
            <a:off x="1320800" y="4345335"/>
            <a:ext cx="10668000" cy="3539430"/>
          </a:xfrm>
          <a:prstGeom prst="rect">
            <a:avLst/>
          </a:prstGeom>
        </p:spPr>
        <p:txBody>
          <a:bodyPr wrap="square">
            <a:spAutoFit/>
          </a:bodyPr>
          <a:lstStyle/>
          <a:p>
            <a:pPr algn="l"/>
            <a:r>
              <a:rPr lang="en-US" sz="3200" b="1" dirty="0">
                <a:solidFill>
                  <a:srgbClr val="FFFF00"/>
                </a:solidFill>
                <a:effectLst>
                  <a:outerShdw blurRad="38100" dist="38100" dir="2700000" algn="tl">
                    <a:srgbClr val="000000">
                      <a:alpha val="43137"/>
                    </a:srgbClr>
                  </a:outerShdw>
                </a:effectLst>
              </a:rPr>
              <a:t>Jeremiah 3:10 </a:t>
            </a:r>
            <a:r>
              <a:rPr lang="en-US" sz="3200" b="1" dirty="0">
                <a:solidFill>
                  <a:srgbClr val="FFFFFF"/>
                </a:solidFill>
                <a:effectLst>
                  <a:outerShdw blurRad="38100" dist="38100" dir="2700000" algn="tl">
                    <a:srgbClr val="000000">
                      <a:alpha val="43137"/>
                    </a:srgbClr>
                  </a:outerShdw>
                </a:effectLst>
              </a:rPr>
              <a:t>"And yet </a:t>
            </a:r>
            <a:r>
              <a:rPr lang="en-US" sz="3200" b="1" i="1" dirty="0">
                <a:solidFill>
                  <a:srgbClr val="FFFFFF"/>
                </a:solidFill>
                <a:effectLst>
                  <a:outerShdw blurRad="38100" dist="38100" dir="2700000" algn="tl">
                    <a:srgbClr val="000000">
                      <a:alpha val="43137"/>
                    </a:srgbClr>
                  </a:outerShdw>
                </a:effectLst>
              </a:rPr>
              <a:t>f</a:t>
            </a:r>
            <a:r>
              <a:rPr lang="en-US" sz="3200" b="1" i="1" u="sng" dirty="0">
                <a:solidFill>
                  <a:srgbClr val="FFFFFF"/>
                </a:solidFill>
                <a:effectLst>
                  <a:outerShdw blurRad="38100" dist="38100" dir="2700000" algn="tl">
                    <a:srgbClr val="000000">
                      <a:alpha val="43137"/>
                    </a:srgbClr>
                  </a:outerShdw>
                </a:effectLst>
              </a:rPr>
              <a:t>or all this</a:t>
            </a:r>
            <a:r>
              <a:rPr lang="en-US" sz="3200" b="1" dirty="0">
                <a:solidFill>
                  <a:srgbClr val="FFFFFF"/>
                </a:solidFill>
                <a:effectLst>
                  <a:outerShdw blurRad="38100" dist="38100" dir="2700000" algn="tl">
                    <a:srgbClr val="000000">
                      <a:alpha val="43137"/>
                    </a:srgbClr>
                  </a:outerShdw>
                </a:effectLst>
              </a:rPr>
              <a:t> her treacherous sister Judah has not turned to Me with her </a:t>
            </a:r>
            <a:r>
              <a:rPr lang="en-US" sz="3200" b="1" dirty="0">
                <a:solidFill>
                  <a:srgbClr val="FF0000"/>
                </a:solidFill>
                <a:effectLst>
                  <a:outerShdw blurRad="38100" dist="38100" dir="2700000" algn="tl">
                    <a:srgbClr val="000000">
                      <a:alpha val="43137"/>
                    </a:srgbClr>
                  </a:outerShdw>
                </a:effectLst>
              </a:rPr>
              <a:t>whole heart</a:t>
            </a:r>
            <a:r>
              <a:rPr lang="en-US" sz="3200" b="1" dirty="0">
                <a:solidFill>
                  <a:srgbClr val="FFFFFF"/>
                </a:solidFill>
                <a:effectLst>
                  <a:outerShdw blurRad="38100" dist="38100" dir="2700000" algn="tl">
                    <a:srgbClr val="000000">
                      <a:alpha val="43137"/>
                    </a:srgbClr>
                  </a:outerShdw>
                </a:effectLst>
              </a:rPr>
              <a:t>, but in pretense," says the LORD.</a:t>
            </a:r>
          </a:p>
          <a:p>
            <a:pPr algn="l"/>
            <a:endParaRPr lang="en-US" sz="3200" b="1" dirty="0">
              <a:solidFill>
                <a:srgbClr val="FFFF00"/>
              </a:solidFill>
              <a:effectLst>
                <a:outerShdw blurRad="38100" dist="38100" dir="2700000" algn="tl">
                  <a:srgbClr val="000000">
                    <a:alpha val="43137"/>
                  </a:srgbClr>
                </a:outerShdw>
              </a:effectLst>
            </a:endParaRPr>
          </a:p>
          <a:p>
            <a:pPr algn="l"/>
            <a:r>
              <a:rPr lang="en-US" sz="3200" b="1" dirty="0">
                <a:solidFill>
                  <a:srgbClr val="FFFF00"/>
                </a:solidFill>
                <a:effectLst>
                  <a:outerShdw blurRad="38100" dist="38100" dir="2700000" algn="tl">
                    <a:srgbClr val="000000">
                      <a:alpha val="43137"/>
                    </a:srgbClr>
                  </a:outerShdw>
                </a:effectLst>
              </a:rPr>
              <a:t>Jeremiah 24:7 </a:t>
            </a:r>
            <a:r>
              <a:rPr lang="en-US" sz="3200" b="1" dirty="0">
                <a:solidFill>
                  <a:srgbClr val="FFFFFF"/>
                </a:solidFill>
                <a:effectLst>
                  <a:outerShdw blurRad="38100" dist="38100" dir="2700000" algn="tl">
                    <a:srgbClr val="000000">
                      <a:alpha val="43137"/>
                    </a:srgbClr>
                  </a:outerShdw>
                </a:effectLst>
              </a:rPr>
              <a:t>'</a:t>
            </a:r>
            <a:r>
              <a:rPr lang="en-US" sz="3200" b="1" i="1" u="sng" dirty="0">
                <a:solidFill>
                  <a:srgbClr val="FFFFFF"/>
                </a:solidFill>
                <a:effectLst>
                  <a:outerShdw blurRad="38100" dist="38100" dir="2700000" algn="tl">
                    <a:srgbClr val="000000">
                      <a:alpha val="43137"/>
                    </a:srgbClr>
                  </a:outerShdw>
                </a:effectLst>
              </a:rPr>
              <a:t>Then</a:t>
            </a:r>
            <a:r>
              <a:rPr lang="en-US" sz="3200" b="1" dirty="0">
                <a:solidFill>
                  <a:srgbClr val="FFFFFF"/>
                </a:solidFill>
                <a:effectLst>
                  <a:outerShdw blurRad="38100" dist="38100" dir="2700000" algn="tl">
                    <a:srgbClr val="000000">
                      <a:alpha val="43137"/>
                    </a:srgbClr>
                  </a:outerShdw>
                </a:effectLst>
              </a:rPr>
              <a:t> I will give them a heart to know Me, that I am the LORD; and they shall be My people, and I will be their God, </a:t>
            </a:r>
            <a:r>
              <a:rPr lang="en-US" sz="3200" b="1" i="1" dirty="0">
                <a:solidFill>
                  <a:srgbClr val="FFFFFF"/>
                </a:solidFill>
                <a:effectLst>
                  <a:outerShdw blurRad="38100" dist="38100" dir="2700000" algn="tl">
                    <a:srgbClr val="000000">
                      <a:alpha val="43137"/>
                    </a:srgbClr>
                  </a:outerShdw>
                </a:effectLst>
              </a:rPr>
              <a:t>f</a:t>
            </a:r>
            <a:r>
              <a:rPr lang="en-US" sz="3200" b="1" i="1" u="sng" dirty="0">
                <a:solidFill>
                  <a:srgbClr val="FFFFFF"/>
                </a:solidFill>
                <a:effectLst>
                  <a:outerShdw blurRad="38100" dist="38100" dir="2700000" algn="tl">
                    <a:srgbClr val="000000">
                      <a:alpha val="43137"/>
                    </a:srgbClr>
                  </a:outerShdw>
                </a:effectLst>
              </a:rPr>
              <a:t>or the</a:t>
            </a:r>
            <a:r>
              <a:rPr lang="en-US" sz="3200" b="1" i="1" dirty="0">
                <a:solidFill>
                  <a:srgbClr val="FFFFFF"/>
                </a:solidFill>
                <a:effectLst>
                  <a:outerShdw blurRad="38100" dist="38100" dir="2700000" algn="tl">
                    <a:srgbClr val="000000">
                      <a:alpha val="43137"/>
                    </a:srgbClr>
                  </a:outerShdw>
                </a:effectLst>
              </a:rPr>
              <a:t>y</a:t>
            </a:r>
            <a:r>
              <a:rPr lang="en-US" sz="3200" b="1" i="1" u="sng" dirty="0">
                <a:solidFill>
                  <a:srgbClr val="FFFFFF"/>
                </a:solidFill>
                <a:effectLst>
                  <a:outerShdw blurRad="38100" dist="38100" dir="2700000" algn="tl">
                    <a:srgbClr val="000000">
                      <a:alpha val="43137"/>
                    </a:srgbClr>
                  </a:outerShdw>
                </a:effectLst>
              </a:rPr>
              <a:t> shall return to Me with their</a:t>
            </a:r>
            <a:r>
              <a:rPr lang="en-US" sz="3200" b="1" i="1" dirty="0">
                <a:solidFill>
                  <a:srgbClr val="FFFFFF"/>
                </a:solidFill>
                <a:effectLst>
                  <a:outerShdw blurRad="38100" dist="38100" dir="2700000" algn="tl">
                    <a:srgbClr val="000000">
                      <a:alpha val="43137"/>
                    </a:srgbClr>
                  </a:outerShdw>
                </a:effectLst>
              </a:rPr>
              <a:t> </a:t>
            </a:r>
            <a:r>
              <a:rPr lang="en-US" sz="3200" b="1" dirty="0">
                <a:solidFill>
                  <a:srgbClr val="FF0000"/>
                </a:solidFill>
                <a:effectLst>
                  <a:outerShdw blurRad="38100" dist="38100" dir="2700000" algn="tl">
                    <a:srgbClr val="000000">
                      <a:alpha val="43137"/>
                    </a:srgbClr>
                  </a:outerShdw>
                </a:effectLst>
              </a:rPr>
              <a:t>whole heart</a:t>
            </a:r>
            <a:r>
              <a:rPr lang="en-US" sz="3200" b="1"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1390976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79400"/>
            <a:ext cx="100711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7170" name="Rectangle 2"/>
          <p:cNvSpPr>
            <a:spLocks/>
          </p:cNvSpPr>
          <p:nvPr/>
        </p:nvSpPr>
        <p:spPr bwMode="auto">
          <a:xfrm>
            <a:off x="482600" y="4381500"/>
            <a:ext cx="12026900" cy="4978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40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Revelation 1:11 (NKJV) </a:t>
            </a:r>
          </a:p>
          <a:p>
            <a:r>
              <a:rPr lang="en-US" sz="4300" baseline="320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11</a:t>
            </a:r>
            <a:r>
              <a:rPr lang="en-US" sz="43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"I am the Alpha and the Omega, the First and the Last," and, "What you see, write in a book and send it to the seven church</a:t>
            </a:r>
            <a:r>
              <a:rPr lang="en-US" sz="4300" b="1" i="1" u="sng" dirty="0">
                <a:solidFill>
                  <a:srgbClr val="FFFF00"/>
                </a:solidFill>
                <a:effectLst>
                  <a:outerShdw blurRad="38100" dist="38100" dir="2700000" algn="tl">
                    <a:srgbClr val="000000"/>
                  </a:outerShdw>
                </a:effectLst>
                <a:latin typeface="Calibri" charset="0"/>
                <a:ea typeface="ＭＳ Ｐゴシック" charset="0"/>
                <a:cs typeface="Calibri" charset="0"/>
                <a:sym typeface="Calibri" charset="0"/>
              </a:rPr>
              <a:t>es</a:t>
            </a:r>
            <a:r>
              <a:rPr lang="en-US" sz="43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which are in Asia:</a:t>
            </a:r>
            <a:br>
              <a:rPr lang="en-US" sz="43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r>
              <a:rPr lang="en-US" sz="43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to Ephesus, to Smyrna, to Pergamos, to Thyatira, </a:t>
            </a:r>
            <a:br>
              <a:rPr lang="en-US" sz="43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br>
            <a:r>
              <a:rPr lang="en-US" sz="43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to Sardis, to Philadelphia, and to Laodicea." </a:t>
            </a:r>
          </a:p>
        </p:txBody>
      </p:sp>
      <p:sp>
        <p:nvSpPr>
          <p:cNvPr id="7171" name="Rectangle 3"/>
          <p:cNvSpPr>
            <a:spLocks/>
          </p:cNvSpPr>
          <p:nvPr/>
        </p:nvSpPr>
        <p:spPr bwMode="auto">
          <a:xfrm>
            <a:off x="800100" y="2209800"/>
            <a:ext cx="11404600" cy="2184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To The Seven Churches</a:t>
            </a:r>
            <a:br>
              <a:rPr lang="en-US"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br>
            <a:r>
              <a:rPr lang="en-US"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Which Are In Asia</a:t>
            </a:r>
          </a:p>
        </p:txBody>
      </p:sp>
      <p:sp>
        <p:nvSpPr>
          <p:cNvPr id="2" name="Rectangle: Rounded Corners 1">
            <a:extLst>
              <a:ext uri="{FF2B5EF4-FFF2-40B4-BE49-F238E27FC236}">
                <a16:creationId xmlns:a16="http://schemas.microsoft.com/office/drawing/2014/main" id="{3B9C173C-6FC4-44E6-8B25-B4C8D2EEEED5}"/>
              </a:ext>
            </a:extLst>
          </p:cNvPr>
          <p:cNvSpPr/>
          <p:nvPr/>
        </p:nvSpPr>
        <p:spPr bwMode="auto">
          <a:xfrm>
            <a:off x="1549400" y="6934200"/>
            <a:ext cx="2286000" cy="838200"/>
          </a:xfrm>
          <a:prstGeom prst="roundRect">
            <a:avLst/>
          </a:prstGeom>
          <a:noFill/>
          <a:ln w="76200" cap="flat" cmpd="sng" algn="ctr">
            <a:solidFill>
              <a:srgbClr val="FFFF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527300"/>
            <a:ext cx="68834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8194" name="Rectangle 2"/>
          <p:cNvSpPr>
            <a:spLocks/>
          </p:cNvSpPr>
          <p:nvPr/>
        </p:nvSpPr>
        <p:spPr bwMode="auto">
          <a:xfrm>
            <a:off x="355600" y="5981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1. Ephesus</a:t>
            </a:r>
          </a:p>
        </p:txBody>
      </p:sp>
      <p:sp>
        <p:nvSpPr>
          <p:cNvPr id="8195" name="Rectangle 3"/>
          <p:cNvSpPr>
            <a:spLocks/>
          </p:cNvSpPr>
          <p:nvPr/>
        </p:nvSpPr>
        <p:spPr bwMode="auto">
          <a:xfrm>
            <a:off x="114300" y="46736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2. Smyrna</a:t>
            </a:r>
          </a:p>
        </p:txBody>
      </p:sp>
      <p:sp>
        <p:nvSpPr>
          <p:cNvPr id="8196" name="Rectangle 4"/>
          <p:cNvSpPr>
            <a:spLocks/>
          </p:cNvSpPr>
          <p:nvPr/>
        </p:nvSpPr>
        <p:spPr bwMode="auto">
          <a:xfrm>
            <a:off x="355600" y="37211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3. Pergamos</a:t>
            </a:r>
          </a:p>
        </p:txBody>
      </p:sp>
      <p:sp>
        <p:nvSpPr>
          <p:cNvPr id="8197" name="Rectangle 5"/>
          <p:cNvSpPr>
            <a:spLocks/>
          </p:cNvSpPr>
          <p:nvPr/>
        </p:nvSpPr>
        <p:spPr bwMode="auto">
          <a:xfrm>
            <a:off x="3009900" y="3822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4. Thyatira</a:t>
            </a:r>
          </a:p>
        </p:txBody>
      </p:sp>
      <p:sp>
        <p:nvSpPr>
          <p:cNvPr id="8198" name="Rectangle 6"/>
          <p:cNvSpPr>
            <a:spLocks/>
          </p:cNvSpPr>
          <p:nvPr/>
        </p:nvSpPr>
        <p:spPr bwMode="auto">
          <a:xfrm>
            <a:off x="3327400" y="44450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5. Sardis</a:t>
            </a:r>
          </a:p>
        </p:txBody>
      </p:sp>
      <p:sp>
        <p:nvSpPr>
          <p:cNvPr id="8199" name="Rectangle 7"/>
          <p:cNvSpPr>
            <a:spLocks/>
          </p:cNvSpPr>
          <p:nvPr/>
        </p:nvSpPr>
        <p:spPr bwMode="auto">
          <a:xfrm>
            <a:off x="3949700" y="5067300"/>
            <a:ext cx="21463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6. Philadelphia</a:t>
            </a:r>
          </a:p>
        </p:txBody>
      </p:sp>
      <p:sp>
        <p:nvSpPr>
          <p:cNvPr id="8200" name="Rectangle 8"/>
          <p:cNvSpPr>
            <a:spLocks/>
          </p:cNvSpPr>
          <p:nvPr/>
        </p:nvSpPr>
        <p:spPr bwMode="auto">
          <a:xfrm>
            <a:off x="4933950" y="580176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dirty="0">
                <a:solidFill>
                  <a:schemeClr val="tx1"/>
                </a:solidFill>
                <a:latin typeface="Calibri" charset="0"/>
                <a:ea typeface="ＭＳ Ｐゴシック" charset="0"/>
                <a:cs typeface="Calibri" charset="0"/>
                <a:sym typeface="Calibri" charset="0"/>
              </a:rPr>
              <a:t>7. Laodicea</a:t>
            </a:r>
          </a:p>
        </p:txBody>
      </p:sp>
      <p:pic>
        <p:nvPicPr>
          <p:cNvPr id="8201"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82550"/>
            <a:ext cx="100711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8202" name="Rectangle 10"/>
          <p:cNvSpPr>
            <a:spLocks/>
          </p:cNvSpPr>
          <p:nvPr/>
        </p:nvSpPr>
        <p:spPr bwMode="auto">
          <a:xfrm>
            <a:off x="6946900" y="2959100"/>
            <a:ext cx="5930900" cy="62611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100"/>
              </a:spcBef>
              <a:buSzPct val="77000"/>
              <a:buFontTx/>
              <a:buBlip>
                <a:blip r:embed="rId4"/>
              </a:buBlip>
            </a:pPr>
            <a: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Message to 7 actual churches</a:t>
            </a:r>
            <a:b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787400" indent="-787400" algn="l">
              <a:spcBef>
                <a:spcPts val="1100"/>
              </a:spcBef>
              <a:buSzPct val="77000"/>
              <a:buFontTx/>
              <a:buBlip>
                <a:blip r:embed="rId4"/>
              </a:buBlip>
            </a:pPr>
            <a: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There were other churches (Troas, Miletus, </a:t>
            </a:r>
            <a:r>
              <a:rPr lang="en-US" sz="3200" dirty="0" err="1">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Colosse</a:t>
            </a:r>
            <a: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   </a:t>
            </a:r>
            <a:b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  Hierapolis)</a:t>
            </a:r>
            <a:b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787400" indent="-787400" algn="l">
              <a:spcBef>
                <a:spcPts val="1100"/>
              </a:spcBef>
              <a:buSzPct val="77000"/>
              <a:buFontTx/>
              <a:buBlip>
                <a:blip r:embed="rId4"/>
              </a:buBlip>
            </a:pPr>
            <a: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Number 7 is representative for wholeness, completeness</a:t>
            </a:r>
            <a:b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787400" indent="-787400" algn="l">
              <a:spcBef>
                <a:spcPts val="1100"/>
              </a:spcBef>
              <a:buSzPct val="77000"/>
              <a:buFontTx/>
              <a:buBlip>
                <a:blip r:embed="rId4"/>
              </a:buBlip>
            </a:pPr>
            <a:r>
              <a:rPr lang="en-US" sz="3200" dirty="0">
                <a:solidFill>
                  <a:srgbClr val="FFEFCB"/>
                </a:solidFill>
                <a:effectLst>
                  <a:outerShdw blurRad="38100" dist="38100" dir="2700000" algn="tl">
                    <a:srgbClr val="000000"/>
                  </a:outerShdw>
                </a:effectLst>
                <a:latin typeface="Constantia" charset="0"/>
                <a:ea typeface="ＭＳ Ｐゴシック" charset="0"/>
                <a:cs typeface="Constantia" charset="0"/>
                <a:sym typeface="Constantia" charset="0"/>
              </a:rPr>
              <a:t>These 7 churches are representative of all</a:t>
            </a:r>
          </a:p>
        </p:txBody>
      </p:sp>
      <p:cxnSp>
        <p:nvCxnSpPr>
          <p:cNvPr id="3" name="Straight Arrow Connector 2">
            <a:extLst>
              <a:ext uri="{FF2B5EF4-FFF2-40B4-BE49-F238E27FC236}">
                <a16:creationId xmlns:a16="http://schemas.microsoft.com/office/drawing/2014/main" id="{C38F4A9F-1D6A-4211-B8E2-D33DFDD4DE12}"/>
              </a:ext>
            </a:extLst>
          </p:cNvPr>
          <p:cNvCxnSpPr/>
          <p:nvPr/>
        </p:nvCxnSpPr>
        <p:spPr bwMode="auto">
          <a:xfrm>
            <a:off x="787400" y="2819400"/>
            <a:ext cx="381000" cy="228600"/>
          </a:xfrm>
          <a:prstGeom prst="straightConnector1">
            <a:avLst/>
          </a:prstGeom>
          <a:solidFill>
            <a:schemeClr val="accent1"/>
          </a:solidFill>
          <a:ln w="762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954B75F1-59F8-4752-BCA6-1BE5F6F1CE6F}"/>
              </a:ext>
            </a:extLst>
          </p:cNvPr>
          <p:cNvCxnSpPr>
            <a:cxnSpLocks/>
          </p:cNvCxnSpPr>
          <p:nvPr/>
        </p:nvCxnSpPr>
        <p:spPr bwMode="auto">
          <a:xfrm flipV="1">
            <a:off x="2032000" y="6781800"/>
            <a:ext cx="0" cy="457200"/>
          </a:xfrm>
          <a:prstGeom prst="straightConnector1">
            <a:avLst/>
          </a:prstGeom>
          <a:solidFill>
            <a:schemeClr val="accent1"/>
          </a:solidFill>
          <a:ln w="762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Oval 7">
            <a:extLst>
              <a:ext uri="{FF2B5EF4-FFF2-40B4-BE49-F238E27FC236}">
                <a16:creationId xmlns:a16="http://schemas.microsoft.com/office/drawing/2014/main" id="{C07D5937-B320-4921-8AC4-310B31272AF0}"/>
              </a:ext>
            </a:extLst>
          </p:cNvPr>
          <p:cNvSpPr/>
          <p:nvPr/>
        </p:nvSpPr>
        <p:spPr bwMode="auto">
          <a:xfrm>
            <a:off x="787400" y="6477000"/>
            <a:ext cx="838200" cy="5334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3" name="Straight Arrow Connector 22">
            <a:extLst>
              <a:ext uri="{FF2B5EF4-FFF2-40B4-BE49-F238E27FC236}">
                <a16:creationId xmlns:a16="http://schemas.microsoft.com/office/drawing/2014/main" id="{B6B30622-C42F-4F0A-8F92-21655B4BB05F}"/>
              </a:ext>
            </a:extLst>
          </p:cNvPr>
          <p:cNvCxnSpPr>
            <a:cxnSpLocks/>
          </p:cNvCxnSpPr>
          <p:nvPr/>
        </p:nvCxnSpPr>
        <p:spPr bwMode="auto">
          <a:xfrm flipV="1">
            <a:off x="4826000" y="6388100"/>
            <a:ext cx="0" cy="457200"/>
          </a:xfrm>
          <a:prstGeom prst="straightConnector1">
            <a:avLst/>
          </a:prstGeom>
          <a:solidFill>
            <a:schemeClr val="accent1"/>
          </a:solidFill>
          <a:ln w="762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a:extLst>
              <a:ext uri="{FF2B5EF4-FFF2-40B4-BE49-F238E27FC236}">
                <a16:creationId xmlns:a16="http://schemas.microsoft.com/office/drawing/2014/main" id="{FA750A08-0A0A-4759-9BD0-4BF44DBE6A4A}"/>
              </a:ext>
            </a:extLst>
          </p:cNvPr>
          <p:cNvCxnSpPr>
            <a:cxnSpLocks/>
          </p:cNvCxnSpPr>
          <p:nvPr/>
        </p:nvCxnSpPr>
        <p:spPr bwMode="auto">
          <a:xfrm>
            <a:off x="3868615" y="5877349"/>
            <a:ext cx="512884" cy="23260"/>
          </a:xfrm>
          <a:prstGeom prst="straightConnector1">
            <a:avLst/>
          </a:prstGeom>
          <a:solidFill>
            <a:schemeClr val="accent1"/>
          </a:solidFill>
          <a:ln w="762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527300"/>
            <a:ext cx="68834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0242" name="Rectangle 2"/>
          <p:cNvSpPr>
            <a:spLocks/>
          </p:cNvSpPr>
          <p:nvPr/>
        </p:nvSpPr>
        <p:spPr bwMode="auto">
          <a:xfrm>
            <a:off x="355600" y="5981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1. Ephesus</a:t>
            </a:r>
          </a:p>
        </p:txBody>
      </p:sp>
      <p:sp>
        <p:nvSpPr>
          <p:cNvPr id="10243" name="Rectangle 3"/>
          <p:cNvSpPr>
            <a:spLocks/>
          </p:cNvSpPr>
          <p:nvPr/>
        </p:nvSpPr>
        <p:spPr bwMode="auto">
          <a:xfrm>
            <a:off x="114300" y="46736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2. Smyrna</a:t>
            </a:r>
          </a:p>
        </p:txBody>
      </p:sp>
      <p:sp>
        <p:nvSpPr>
          <p:cNvPr id="10244" name="Rectangle 4"/>
          <p:cNvSpPr>
            <a:spLocks/>
          </p:cNvSpPr>
          <p:nvPr/>
        </p:nvSpPr>
        <p:spPr bwMode="auto">
          <a:xfrm>
            <a:off x="355600" y="37211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3. Pergamos</a:t>
            </a:r>
          </a:p>
        </p:txBody>
      </p:sp>
      <p:sp>
        <p:nvSpPr>
          <p:cNvPr id="10245" name="Rectangle 5"/>
          <p:cNvSpPr>
            <a:spLocks/>
          </p:cNvSpPr>
          <p:nvPr/>
        </p:nvSpPr>
        <p:spPr bwMode="auto">
          <a:xfrm>
            <a:off x="3009900" y="3822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4. Thyatira</a:t>
            </a:r>
          </a:p>
        </p:txBody>
      </p:sp>
      <p:sp>
        <p:nvSpPr>
          <p:cNvPr id="10246" name="Rectangle 6"/>
          <p:cNvSpPr>
            <a:spLocks/>
          </p:cNvSpPr>
          <p:nvPr/>
        </p:nvSpPr>
        <p:spPr bwMode="auto">
          <a:xfrm>
            <a:off x="3302000" y="4551973"/>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5. Sardis</a:t>
            </a:r>
          </a:p>
        </p:txBody>
      </p:sp>
      <p:sp>
        <p:nvSpPr>
          <p:cNvPr id="10247" name="Rectangle 7"/>
          <p:cNvSpPr>
            <a:spLocks/>
          </p:cNvSpPr>
          <p:nvPr/>
        </p:nvSpPr>
        <p:spPr bwMode="auto">
          <a:xfrm>
            <a:off x="4146550" y="5349386"/>
            <a:ext cx="21463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dirty="0">
                <a:solidFill>
                  <a:schemeClr val="tx1"/>
                </a:solidFill>
                <a:latin typeface="Calibri" charset="0"/>
                <a:ea typeface="ＭＳ Ｐゴシック" charset="0"/>
                <a:cs typeface="Calibri" charset="0"/>
                <a:sym typeface="Calibri" charset="0"/>
              </a:rPr>
              <a:t>6. Philadelphia</a:t>
            </a:r>
          </a:p>
        </p:txBody>
      </p:sp>
      <p:sp>
        <p:nvSpPr>
          <p:cNvPr id="10248" name="Rectangle 8"/>
          <p:cNvSpPr>
            <a:spLocks/>
          </p:cNvSpPr>
          <p:nvPr/>
        </p:nvSpPr>
        <p:spPr bwMode="auto">
          <a:xfrm>
            <a:off x="4646246" y="61468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dirty="0">
                <a:solidFill>
                  <a:schemeClr val="tx1"/>
                </a:solidFill>
                <a:latin typeface="Calibri" charset="0"/>
                <a:ea typeface="ＭＳ Ｐゴシック" charset="0"/>
                <a:cs typeface="Calibri" charset="0"/>
                <a:sym typeface="Calibri" charset="0"/>
              </a:rPr>
              <a:t>7. Laodicea</a:t>
            </a:r>
          </a:p>
        </p:txBody>
      </p:sp>
      <p:sp>
        <p:nvSpPr>
          <p:cNvPr id="10250" name="Rectangle 10"/>
          <p:cNvSpPr>
            <a:spLocks/>
          </p:cNvSpPr>
          <p:nvPr/>
        </p:nvSpPr>
        <p:spPr bwMode="auto">
          <a:xfrm>
            <a:off x="7219950" y="425450"/>
            <a:ext cx="5930900" cy="67945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100"/>
              </a:spcBef>
              <a:buSzPct val="77000"/>
              <a:buFontTx/>
              <a:buBlip>
                <a:blip r:embed="rId3"/>
              </a:buBlip>
            </a:pPr>
            <a: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Ephesus</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a:t>
            </a:r>
            <a:r>
              <a:rPr lang="en-US" sz="3200" dirty="0" err="1">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Laborous</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But Loveless</a:t>
            </a:r>
          </a:p>
          <a:p>
            <a:pPr marL="787400" indent="-787400" algn="l">
              <a:spcBef>
                <a:spcPts val="1100"/>
              </a:spcBef>
              <a:buSzPct val="77000"/>
              <a:buFontTx/>
              <a:buBlip>
                <a:blip r:embed="rId3"/>
              </a:buBlip>
            </a:pPr>
            <a: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Smyrna</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Poor But Rich  </a:t>
            </a:r>
          </a:p>
          <a:p>
            <a:pPr marL="787400" indent="-787400" algn="l">
              <a:spcBef>
                <a:spcPts val="1100"/>
              </a:spcBef>
              <a:buSzPct val="77000"/>
              <a:buFontTx/>
              <a:buBlip>
                <a:blip r:embed="rId3"/>
              </a:buBlip>
            </a:pPr>
            <a: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Pergamos</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Divided </a:t>
            </a:r>
            <a:r>
              <a:rPr lang="en-US" sz="2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(Antipas vs Balaam)</a:t>
            </a:r>
          </a:p>
          <a:p>
            <a:pPr marL="787400" indent="-787400" algn="l">
              <a:spcBef>
                <a:spcPts val="1100"/>
              </a:spcBef>
              <a:buSzPct val="77000"/>
              <a:buFontTx/>
              <a:buBlip>
                <a:blip r:embed="rId3"/>
              </a:buBlip>
            </a:pPr>
            <a: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Thyatira</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Compromising  </a:t>
            </a:r>
          </a:p>
          <a:p>
            <a:pPr marL="787400" indent="-787400" algn="l">
              <a:spcBef>
                <a:spcPts val="1100"/>
              </a:spcBef>
              <a:buSzPct val="77000"/>
              <a:buFontTx/>
              <a:buBlip>
                <a:blip r:embed="rId3"/>
              </a:buBlip>
            </a:pPr>
            <a: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Sardis</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Dead  </a:t>
            </a:r>
          </a:p>
          <a:p>
            <a:pPr marL="787400" indent="-787400" algn="l">
              <a:spcBef>
                <a:spcPts val="1100"/>
              </a:spcBef>
              <a:buSzPct val="77000"/>
              <a:buFontTx/>
              <a:buBlip>
                <a:blip r:embed="rId3"/>
              </a:buBlip>
            </a:pPr>
            <a: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Philadelphia</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An Open Door  </a:t>
            </a:r>
          </a:p>
          <a:p>
            <a:pPr marL="787400" indent="-787400" algn="l">
              <a:spcBef>
                <a:spcPts val="1100"/>
              </a:spcBef>
              <a:buSzPct val="77000"/>
              <a:buFontTx/>
              <a:buBlip>
                <a:blip r:embed="rId3"/>
              </a:buBlip>
            </a:pPr>
            <a:r>
              <a:rPr lang="en-US" sz="3200" dirty="0">
                <a:solidFill>
                  <a:srgbClr val="FFEFCB"/>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Laodicea</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 </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Lukewarm  </a:t>
            </a:r>
          </a:p>
          <a:p>
            <a:pPr marL="787400" indent="-787400" algn="l">
              <a:spcBef>
                <a:spcPts val="1100"/>
              </a:spcBef>
              <a:buSzPct val="77000"/>
              <a:buFontTx/>
              <a:buBlip>
                <a:blip r:embed="rId3"/>
              </a:buBlip>
            </a:pPr>
            <a:r>
              <a:rPr lang="en-US" sz="3200" dirty="0">
                <a:solidFill>
                  <a:schemeClr val="tx1">
                    <a:lumMod val="10000"/>
                    <a:lumOff val="90000"/>
                  </a:schemeClr>
                </a:solidFill>
                <a:effectLst>
                  <a:outerShdw blurRad="38100" dist="38100" dir="2700000" algn="tl">
                    <a:srgbClr val="000000"/>
                  </a:outerShdw>
                </a:effectLst>
                <a:latin typeface="Constantia Bold" panose="02030702060306030303" pitchFamily="18" charset="0"/>
                <a:ea typeface="ＭＳ Ｐゴシック" charset="0"/>
                <a:cs typeface="Constantia" charset="0"/>
                <a:sym typeface="Constantia" charset="0"/>
              </a:rPr>
              <a:t>New Hope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_______?______</a:t>
            </a:r>
          </a:p>
        </p:txBody>
      </p:sp>
      <p:sp>
        <p:nvSpPr>
          <p:cNvPr id="2" name="Rectangle 1">
            <a:extLst>
              <a:ext uri="{FF2B5EF4-FFF2-40B4-BE49-F238E27FC236}">
                <a16:creationId xmlns:a16="http://schemas.microsoft.com/office/drawing/2014/main" id="{C800AF59-C9E2-45F0-8A9B-6F98B5852C1F}"/>
              </a:ext>
            </a:extLst>
          </p:cNvPr>
          <p:cNvSpPr/>
          <p:nvPr/>
        </p:nvSpPr>
        <p:spPr>
          <a:xfrm>
            <a:off x="392723" y="691287"/>
            <a:ext cx="6221383"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What Kind Of Church</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Does Jesus Call Us?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xEl>
                                              <p:pRg st="0" end="0"/>
                                            </p:txEl>
                                          </p:spTgt>
                                        </p:tgtEl>
                                        <p:attrNameLst>
                                          <p:attrName>style.visibility</p:attrName>
                                        </p:attrNameLst>
                                      </p:cBhvr>
                                      <p:to>
                                        <p:strVal val="visible"/>
                                      </p:to>
                                    </p:set>
                                    <p:animEffect transition="in" filter="wipe(left)">
                                      <p:cBhvr>
                                        <p:cTn id="7" dur="500"/>
                                        <p:tgtEl>
                                          <p:spTgt spid="10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0">
                                            <p:txEl>
                                              <p:pRg st="1" end="1"/>
                                            </p:txEl>
                                          </p:spTgt>
                                        </p:tgtEl>
                                        <p:attrNameLst>
                                          <p:attrName>style.visibility</p:attrName>
                                        </p:attrNameLst>
                                      </p:cBhvr>
                                      <p:to>
                                        <p:strVal val="visible"/>
                                      </p:to>
                                    </p:set>
                                    <p:animEffect transition="in" filter="wipe(left)">
                                      <p:cBhvr>
                                        <p:cTn id="12" dur="500"/>
                                        <p:tgtEl>
                                          <p:spTgt spid="10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50">
                                            <p:txEl>
                                              <p:pRg st="2" end="2"/>
                                            </p:txEl>
                                          </p:spTgt>
                                        </p:tgtEl>
                                        <p:attrNameLst>
                                          <p:attrName>style.visibility</p:attrName>
                                        </p:attrNameLst>
                                      </p:cBhvr>
                                      <p:to>
                                        <p:strVal val="visible"/>
                                      </p:to>
                                    </p:set>
                                    <p:animEffect transition="in" filter="wipe(left)">
                                      <p:cBhvr>
                                        <p:cTn id="17" dur="500"/>
                                        <p:tgtEl>
                                          <p:spTgt spid="10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50">
                                            <p:txEl>
                                              <p:pRg st="3" end="3"/>
                                            </p:txEl>
                                          </p:spTgt>
                                        </p:tgtEl>
                                        <p:attrNameLst>
                                          <p:attrName>style.visibility</p:attrName>
                                        </p:attrNameLst>
                                      </p:cBhvr>
                                      <p:to>
                                        <p:strVal val="visible"/>
                                      </p:to>
                                    </p:set>
                                    <p:animEffect transition="in" filter="wipe(left)">
                                      <p:cBhvr>
                                        <p:cTn id="22" dur="500"/>
                                        <p:tgtEl>
                                          <p:spTgt spid="102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50">
                                            <p:txEl>
                                              <p:pRg st="4" end="4"/>
                                            </p:txEl>
                                          </p:spTgt>
                                        </p:tgtEl>
                                        <p:attrNameLst>
                                          <p:attrName>style.visibility</p:attrName>
                                        </p:attrNameLst>
                                      </p:cBhvr>
                                      <p:to>
                                        <p:strVal val="visible"/>
                                      </p:to>
                                    </p:set>
                                    <p:animEffect transition="in" filter="wipe(left)">
                                      <p:cBhvr>
                                        <p:cTn id="27" dur="500"/>
                                        <p:tgtEl>
                                          <p:spTgt spid="102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50">
                                            <p:txEl>
                                              <p:pRg st="5" end="5"/>
                                            </p:txEl>
                                          </p:spTgt>
                                        </p:tgtEl>
                                        <p:attrNameLst>
                                          <p:attrName>style.visibility</p:attrName>
                                        </p:attrNameLst>
                                      </p:cBhvr>
                                      <p:to>
                                        <p:strVal val="visible"/>
                                      </p:to>
                                    </p:set>
                                    <p:animEffect transition="in" filter="wipe(left)">
                                      <p:cBhvr>
                                        <p:cTn id="32" dur="500"/>
                                        <p:tgtEl>
                                          <p:spTgt spid="102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250">
                                            <p:txEl>
                                              <p:pRg st="6" end="6"/>
                                            </p:txEl>
                                          </p:spTgt>
                                        </p:tgtEl>
                                        <p:attrNameLst>
                                          <p:attrName>style.visibility</p:attrName>
                                        </p:attrNameLst>
                                      </p:cBhvr>
                                      <p:to>
                                        <p:strVal val="visible"/>
                                      </p:to>
                                    </p:set>
                                    <p:animEffect transition="in" filter="wipe(left)">
                                      <p:cBhvr>
                                        <p:cTn id="37" dur="500"/>
                                        <p:tgtEl>
                                          <p:spTgt spid="1025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250">
                                            <p:txEl>
                                              <p:pRg st="7" end="7"/>
                                            </p:txEl>
                                          </p:spTgt>
                                        </p:tgtEl>
                                        <p:attrNameLst>
                                          <p:attrName>style.visibility</p:attrName>
                                        </p:attrNameLst>
                                      </p:cBhvr>
                                      <p:to>
                                        <p:strVal val="visible"/>
                                      </p:to>
                                    </p:set>
                                    <p:animEffect transition="in" filter="wipe(left)">
                                      <p:cBhvr>
                                        <p:cTn id="42" dur="500"/>
                                        <p:tgtEl>
                                          <p:spTgt spid="1025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p:cNvSpPr>
          <p:nvPr/>
        </p:nvSpPr>
        <p:spPr bwMode="auto">
          <a:xfrm>
            <a:off x="1162050" y="2565400"/>
            <a:ext cx="10883900" cy="102235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4800" dirty="0">
                <a:solidFill>
                  <a:srgbClr val="FFE6CC"/>
                </a:solidFill>
                <a:effectLst>
                  <a:outerShdw blurRad="38100" dist="38100" dir="2700000" algn="tl">
                    <a:srgbClr val="000000"/>
                  </a:outerShdw>
                </a:effectLst>
                <a:latin typeface="Book Antiqua Italic" charset="0"/>
                <a:ea typeface="ＭＳ Ｐゴシック" charset="0"/>
                <a:cs typeface="Book Antiqua Italic" charset="0"/>
                <a:sym typeface="Book Antiqua Italic" charset="0"/>
              </a:rPr>
              <a:t>Background Information</a:t>
            </a:r>
            <a:endParaRPr lang="en-US" sz="4800" dirty="0">
              <a:solidFill>
                <a:srgbClr val="FECE99"/>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endParaRPr>
          </a:p>
        </p:txBody>
      </p:sp>
      <p:sp>
        <p:nvSpPr>
          <p:cNvPr id="28675" name="Rectangle 3"/>
          <p:cNvSpPr>
            <a:spLocks/>
          </p:cNvSpPr>
          <p:nvPr/>
        </p:nvSpPr>
        <p:spPr bwMode="auto">
          <a:xfrm>
            <a:off x="807915" y="3982090"/>
            <a:ext cx="11938000" cy="48768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7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4</a:t>
            </a:r>
            <a:r>
              <a:rPr lang="en-US" sz="3200" baseline="300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th</a:t>
            </a:r>
            <a:r>
              <a:rPr lang="en-US" sz="32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Largest city in Roman world (300,000 - 500,000)</a:t>
            </a:r>
          </a:p>
          <a:p>
            <a:pPr marL="304800" indent="-304800" algn="l">
              <a:spcBef>
                <a:spcPts val="17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Potential: Paul spent 3 years evangelizing (Acts 20:31)</a:t>
            </a:r>
          </a:p>
          <a:p>
            <a:pPr marL="304800" indent="-304800" algn="l">
              <a:spcBef>
                <a:spcPts val="17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Magical arts &amp; “gods” were prevalent  – (19:19)</a:t>
            </a:r>
          </a:p>
          <a:p>
            <a:pPr marL="304800" indent="-304800" algn="l">
              <a:spcBef>
                <a:spcPts val="17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The temple erected to the goddess Diana {Artemis) – (19:23-41)</a:t>
            </a:r>
          </a:p>
        </p:txBody>
      </p:sp>
      <p:pic>
        <p:nvPicPr>
          <p:cNvPr id="2867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677" name="Rectangle 5"/>
          <p:cNvSpPr>
            <a:spLocks/>
          </p:cNvSpPr>
          <p:nvPr/>
        </p:nvSpPr>
        <p:spPr bwMode="auto">
          <a:xfrm>
            <a:off x="800100" y="1314450"/>
            <a:ext cx="114046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b="1" dirty="0">
                <a:solidFill>
                  <a:srgbClr val="FFC000"/>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Ephesus</a:t>
            </a:r>
          </a:p>
          <a:p>
            <a:pPr>
              <a:spcBef>
                <a:spcPts val="1600"/>
              </a:spcBef>
            </a:pPr>
            <a:r>
              <a:rPr lang="en-US" sz="3200" b="1"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 </a:t>
            </a:r>
          </a:p>
        </p:txBody>
      </p:sp>
      <p:sp>
        <p:nvSpPr>
          <p:cNvPr id="2" name="Rectangle 1">
            <a:extLst>
              <a:ext uri="{FF2B5EF4-FFF2-40B4-BE49-F238E27FC236}">
                <a16:creationId xmlns:a16="http://schemas.microsoft.com/office/drawing/2014/main" id="{BA7AC3B4-A79F-49C5-BBAD-605CBC1A9032}"/>
              </a:ext>
            </a:extLst>
          </p:cNvPr>
          <p:cNvSpPr/>
          <p:nvPr/>
        </p:nvSpPr>
        <p:spPr>
          <a:xfrm>
            <a:off x="1473200" y="7848600"/>
            <a:ext cx="10058400" cy="1261884"/>
          </a:xfrm>
          <a:prstGeom prst="rect">
            <a:avLst/>
          </a:prstGeom>
        </p:spPr>
        <p:txBody>
          <a:bodyPr wrap="square">
            <a:spAutoFit/>
          </a:bodyPr>
          <a:lstStyle/>
          <a:p>
            <a:r>
              <a:rPr lang="en-US" sz="2800" b="1" i="1" dirty="0">
                <a:solidFill>
                  <a:srgbClr val="FFFFFF"/>
                </a:solidFill>
              </a:rPr>
              <a:t>Acts 19:9-10 </a:t>
            </a:r>
            <a:r>
              <a:rPr lang="en-US" sz="2400" b="1" i="1" dirty="0">
                <a:solidFill>
                  <a:srgbClr val="FFFF00"/>
                </a:solidFill>
              </a:rPr>
              <a:t>“… reasoning daily in the school of </a:t>
            </a:r>
            <a:r>
              <a:rPr lang="en-US" sz="2400" b="1" i="1" dirty="0" err="1">
                <a:solidFill>
                  <a:srgbClr val="FFFF00"/>
                </a:solidFill>
              </a:rPr>
              <a:t>Tyrannus</a:t>
            </a:r>
            <a:r>
              <a:rPr lang="en-US" sz="2400" b="1" i="1" dirty="0">
                <a:solidFill>
                  <a:srgbClr val="FFFF00"/>
                </a:solidFill>
              </a:rPr>
              <a:t>.  And this continued for two years, so that all who dwelt in Asia heard the word of the Lord Jesus, both Jews and Greeks.”</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28675">
                                            <p:txEl>
                                              <p:pRg st="0" end="0"/>
                                            </p:txEl>
                                          </p:spTgt>
                                        </p:tgtEl>
                                        <p:attrNameLst>
                                          <p:attrName>style.visibility</p:attrName>
                                        </p:attrNameLst>
                                      </p:cBhvr>
                                      <p:to>
                                        <p:strVal val="visible"/>
                                      </p:to>
                                    </p:set>
                                  </p:childTnLst>
                                </p:cTn>
                              </p:par>
                            </p:childTnLst>
                          </p:cTn>
                        </p:par>
                        <p:par>
                          <p:cTn id="7" fill="hold">
                            <p:stCondLst>
                              <p:cond delay="500"/>
                            </p:stCondLst>
                            <p:childTnLst>
                              <p:par>
                                <p:cTn id="8" presetID="168" presetClass="entr" presetSubtype="0" fill="hold" grpId="0" nodeType="afterEffect">
                                  <p:stCondLst>
                                    <p:cond delay="0"/>
                                  </p:stCondLst>
                                  <p:childTnLst>
                                    <p:set>
                                      <p:cBhvr>
                                        <p:cTn id="9" dur="1" fill="hold">
                                          <p:stCondLst>
                                            <p:cond delay="499"/>
                                          </p:stCondLst>
                                        </p:cTn>
                                        <p:tgtEl>
                                          <p:spTgt spid="28675">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68" presetClass="entr" presetSubtype="0" fill="hold" grpId="0" nodeType="afterEffect">
                                  <p:stCondLst>
                                    <p:cond delay="0"/>
                                  </p:stCondLst>
                                  <p:childTnLst>
                                    <p:set>
                                      <p:cBhvr>
                                        <p:cTn id="12" dur="1" fill="hold">
                                          <p:stCondLst>
                                            <p:cond delay="499"/>
                                          </p:stCondLst>
                                        </p:cTn>
                                        <p:tgtEl>
                                          <p:spTgt spid="28675">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68" presetClass="entr" presetSubtype="0" fill="hold" grpId="0" nodeType="afterEffect">
                                  <p:stCondLst>
                                    <p:cond delay="0"/>
                                  </p:stCondLst>
                                  <p:childTnLst>
                                    <p:set>
                                      <p:cBhvr>
                                        <p:cTn id="15" dur="1" fill="hold">
                                          <p:stCondLst>
                                            <p:cond delay="499"/>
                                          </p:stCondLst>
                                        </p:cTn>
                                        <p:tgtEl>
                                          <p:spTgt spid="28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advAuto="0"/>
    </p:bldLst>
  </p:timing>
</p:sld>
</file>

<file path=ppt/theme/theme1.xml><?xml version="1.0" encoding="utf-8"?>
<a:theme xmlns:a="http://schemas.openxmlformats.org/drawingml/2006/main" name="Default - Blank">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2F1A14"/>
      </a:dk1>
      <a:lt1>
        <a:srgbClr val="D0E5EB"/>
      </a:lt1>
      <a:dk2>
        <a:srgbClr val="000000"/>
      </a:dk2>
      <a:lt2>
        <a:srgbClr val="00000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Title Onl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Only">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7316</TotalTime>
  <Pages>0</Pages>
  <Words>3632</Words>
  <Characters>0</Characters>
  <Application>Microsoft Office PowerPoint</Application>
  <PresentationFormat>Custom</PresentationFormat>
  <Lines>0</Lines>
  <Paragraphs>273</Paragraphs>
  <Slides>27</Slides>
  <Notes>12</Notes>
  <HiddenSlides>0</HiddenSlides>
  <MMClips>0</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27</vt:i4>
      </vt:variant>
    </vt:vector>
  </HeadingPairs>
  <TitlesOfParts>
    <vt:vector size="55" baseType="lpstr">
      <vt:lpstr>Arial</vt:lpstr>
      <vt:lpstr>Arial Bold</vt:lpstr>
      <vt:lpstr>Arial Bold Italic</vt:lpstr>
      <vt:lpstr>Arial Italic</vt:lpstr>
      <vt:lpstr>Book Antiqua Italic</vt:lpstr>
      <vt:lpstr>Calibri</vt:lpstr>
      <vt:lpstr>Calibri Bold</vt:lpstr>
      <vt:lpstr>Constantia</vt:lpstr>
      <vt:lpstr>Constantia Bold</vt:lpstr>
      <vt:lpstr>Constantia Italic</vt:lpstr>
      <vt:lpstr>Dominican  Small Caps</vt:lpstr>
      <vt:lpstr>Georgia</vt:lpstr>
      <vt:lpstr>Gill Sans</vt:lpstr>
      <vt:lpstr>Humanist 521 Bold BT</vt:lpstr>
      <vt:lpstr>Humanist 521 Bold Italic BT</vt:lpstr>
      <vt:lpstr>Humanist 521 BT</vt:lpstr>
      <vt:lpstr>Humanist 521 Italic BT</vt:lpstr>
      <vt:lpstr>Mariah Regular</vt:lpstr>
      <vt:lpstr>MS PGothic</vt:lpstr>
      <vt:lpstr>Papyrus</vt:lpstr>
      <vt:lpstr>Times New Roman</vt:lpstr>
      <vt:lpstr>Wingdings 2</vt:lpstr>
      <vt:lpstr>Zapf Dingbats</vt:lpstr>
      <vt:lpstr>Zapfino</vt:lpstr>
      <vt:lpstr>ヒラギノ角ゴ ProN W3</vt:lpstr>
      <vt:lpstr>Default - Blank</vt:lpstr>
      <vt:lpstr>Title &amp; Bullets</vt:lpstr>
      <vt:lpstr>Default - Title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Rick</dc:creator>
  <cp:keywords/>
  <dc:description/>
  <cp:lastModifiedBy>Rick Lanning</cp:lastModifiedBy>
  <cp:revision>179</cp:revision>
  <cp:lastPrinted>2017-09-22T21:34:01Z</cp:lastPrinted>
  <dcterms:modified xsi:type="dcterms:W3CDTF">2017-10-08T13:30:04Z</dcterms:modified>
</cp:coreProperties>
</file>