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5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F613D1-0B2B-41F0-B790-8827CC5DADDE}"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271542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613D1-0B2B-41F0-B790-8827CC5DADDE}"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174412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613D1-0B2B-41F0-B790-8827CC5DADDE}"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34041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613D1-0B2B-41F0-B790-8827CC5DADDE}"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123432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F613D1-0B2B-41F0-B790-8827CC5DADDE}"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141713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F613D1-0B2B-41F0-B790-8827CC5DADDE}"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24854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F613D1-0B2B-41F0-B790-8827CC5DADDE}"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115297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613D1-0B2B-41F0-B790-8827CC5DADDE}"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257173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613D1-0B2B-41F0-B790-8827CC5DADDE}"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171884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F613D1-0B2B-41F0-B790-8827CC5DADDE}"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69077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F613D1-0B2B-41F0-B790-8827CC5DADDE}"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BD63D-715E-4B1F-8277-B1CD86315895}" type="slidenum">
              <a:rPr lang="en-US" smtClean="0"/>
              <a:t>‹#›</a:t>
            </a:fld>
            <a:endParaRPr lang="en-US"/>
          </a:p>
        </p:txBody>
      </p:sp>
    </p:spTree>
    <p:extLst>
      <p:ext uri="{BB962C8B-B14F-4D97-AF65-F5344CB8AC3E}">
        <p14:creationId xmlns:p14="http://schemas.microsoft.com/office/powerpoint/2010/main" val="72680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613D1-0B2B-41F0-B790-8827CC5DADDE}" type="datetimeFigureOut">
              <a:rPr lang="en-US" smtClean="0"/>
              <a:t>3/26/2017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BD63D-715E-4B1F-8277-B1CD86315895}" type="slidenum">
              <a:rPr lang="en-US" smtClean="0"/>
              <a:t>‹#›</a:t>
            </a:fld>
            <a:endParaRPr lang="en-US"/>
          </a:p>
        </p:txBody>
      </p:sp>
    </p:spTree>
    <p:extLst>
      <p:ext uri="{BB962C8B-B14F-4D97-AF65-F5344CB8AC3E}">
        <p14:creationId xmlns:p14="http://schemas.microsoft.com/office/powerpoint/2010/main" val="294803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ornagainint.org/wp-content/uploads/2015/08/steps-of-salvation-1024x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08" t="9091" r="15610"/>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3016" y="4337524"/>
            <a:ext cx="8188542" cy="1207269"/>
          </a:xfrm>
        </p:spPr>
        <p:txBody>
          <a:bodyPr>
            <a:normAutofit/>
          </a:bodyPr>
          <a:lstStyle/>
          <a:p>
            <a:pPr>
              <a:lnSpc>
                <a:spcPct val="70000"/>
              </a:lnSpc>
            </a:pPr>
            <a:r>
              <a:rPr lang="en-US" sz="5100" b="1" dirty="0">
                <a:effectLst>
                  <a:outerShdw blurRad="38100" dist="38100" dir="2700000" algn="tl">
                    <a:srgbClr val="000000">
                      <a:alpha val="43137"/>
                    </a:srgbClr>
                  </a:outerShdw>
                </a:effectLst>
              </a:rPr>
              <a:t>The Sure Steps of</a:t>
            </a:r>
            <a:br>
              <a:rPr lang="en-US" sz="5100" b="1" dirty="0">
                <a:effectLst>
                  <a:outerShdw blurRad="38100" dist="38100" dir="2700000" algn="tl">
                    <a:srgbClr val="000000">
                      <a:alpha val="43137"/>
                    </a:srgbClr>
                  </a:outerShdw>
                </a:effectLst>
              </a:rPr>
            </a:br>
            <a:r>
              <a:rPr lang="en-US" sz="5100" b="1" dirty="0">
                <a:effectLst>
                  <a:outerShdw blurRad="38100" dist="38100" dir="2700000" algn="tl">
                    <a:srgbClr val="000000">
                      <a:alpha val="43137"/>
                    </a:srgbClr>
                  </a:outerShdw>
                </a:effectLst>
              </a:rPr>
              <a:t>My Eternal Salvation</a:t>
            </a:r>
          </a:p>
        </p:txBody>
      </p:sp>
      <p:sp>
        <p:nvSpPr>
          <p:cNvPr id="3" name="Subtitle 2"/>
          <p:cNvSpPr>
            <a:spLocks noGrp="1"/>
          </p:cNvSpPr>
          <p:nvPr>
            <p:ph type="subTitle" idx="1"/>
          </p:nvPr>
        </p:nvSpPr>
        <p:spPr>
          <a:xfrm>
            <a:off x="473016" y="5500703"/>
            <a:ext cx="8188542" cy="719122"/>
          </a:xfrm>
        </p:spPr>
        <p:txBody>
          <a:bodyPr>
            <a:normAutofit/>
          </a:bodyPr>
          <a:lstStyle/>
          <a:p>
            <a:r>
              <a:rPr lang="en-US" i="1" dirty="0">
                <a:solidFill>
                  <a:schemeClr val="tx1">
                    <a:lumMod val="65000"/>
                    <a:lumOff val="35000"/>
                  </a:schemeClr>
                </a:solidFill>
                <a:effectLst>
                  <a:outerShdw blurRad="38100" dist="38100" dir="2700000" algn="tl">
                    <a:srgbClr val="000000">
                      <a:alpha val="43137"/>
                    </a:srgbClr>
                  </a:outerShdw>
                </a:effectLst>
              </a:rPr>
              <a:t>A Study of 2 Peter 1:5-11</a:t>
            </a:r>
          </a:p>
        </p:txBody>
      </p:sp>
    </p:spTree>
    <p:extLst>
      <p:ext uri="{BB962C8B-B14F-4D97-AF65-F5344CB8AC3E}">
        <p14:creationId xmlns:p14="http://schemas.microsoft.com/office/powerpoint/2010/main" val="1686904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662" y="1509623"/>
            <a:ext cx="7886700" cy="4460306"/>
          </a:xfrm>
        </p:spPr>
        <p:txBody>
          <a:bodyPr/>
          <a:lstStyle/>
          <a:p>
            <a:r>
              <a:rPr lang="en-US" sz="2400" b="1" dirty="0">
                <a:solidFill>
                  <a:schemeClr val="accent1"/>
                </a:solidFill>
                <a:effectLst>
                  <a:outerShdw blurRad="38100" dist="38100" dir="2700000" algn="tl">
                    <a:srgbClr val="000000">
                      <a:alpha val="43137"/>
                    </a:srgbClr>
                  </a:outerShdw>
                </a:effectLst>
              </a:rPr>
              <a:t>Godliness = anticipation</a:t>
            </a:r>
            <a:endParaRPr lang="en-US" dirty="0"/>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sp>
        <p:nvSpPr>
          <p:cNvPr id="6" name="Rectangle 5"/>
          <p:cNvSpPr/>
          <p:nvPr/>
        </p:nvSpPr>
        <p:spPr>
          <a:xfrm>
            <a:off x="3048000" y="2046238"/>
            <a:ext cx="5791200" cy="2308324"/>
          </a:xfrm>
          <a:prstGeom prst="rect">
            <a:avLst/>
          </a:prstGeom>
          <a:solidFill>
            <a:schemeClr val="accent2">
              <a:lumMod val="60000"/>
              <a:lumOff val="40000"/>
            </a:schemeClr>
          </a:solidFill>
          <a:ln w="571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2 Peter 3:11-12</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Therefore, since </a:t>
            </a:r>
            <a:r>
              <a:rPr kumimoji="0" lang="en-US" sz="24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all these things will be dissolved</a:t>
            </a:r>
            <a:r>
              <a:rPr kumimoji="0" lang="en-US" sz="2400" b="0" i="0"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what manner of persons ought you to be in </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holy conduct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looking for and hastening the coming of the day of God</a:t>
            </a:r>
          </a:p>
        </p:txBody>
      </p:sp>
      <p:sp>
        <p:nvSpPr>
          <p:cNvPr id="2" name="Rectangle: Rounded Corners 1"/>
          <p:cNvSpPr/>
          <p:nvPr/>
        </p:nvSpPr>
        <p:spPr>
          <a:xfrm>
            <a:off x="3124200" y="3579808"/>
            <a:ext cx="3200400" cy="38856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drdunn2.files.wordpress.com/2010/05/brideofch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8" y="3429000"/>
            <a:ext cx="2786463" cy="327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124199" y="5369764"/>
            <a:ext cx="5001883" cy="1231106"/>
          </a:xfrm>
          <a:prstGeom prst="rect">
            <a:avLst/>
          </a:prstGeom>
        </p:spPr>
        <p:txBody>
          <a:bodyPr wrap="square">
            <a:spAutoFit/>
          </a:bodyPr>
          <a:lstStyle/>
          <a:p>
            <a:r>
              <a:rPr lang="en-US" sz="2000" b="1" dirty="0"/>
              <a:t>Rev. 21:2    </a:t>
            </a:r>
            <a:r>
              <a:rPr lang="en-US" b="1" dirty="0">
                <a:solidFill>
                  <a:schemeClr val="accent2">
                    <a:lumMod val="75000"/>
                  </a:schemeClr>
                </a:solidFill>
                <a:effectLst>
                  <a:outerShdw blurRad="38100" dist="38100" dir="2700000" algn="tl">
                    <a:srgbClr val="000000">
                      <a:alpha val="43137"/>
                    </a:srgbClr>
                  </a:outerShdw>
                </a:effectLst>
              </a:rPr>
              <a:t>Then I, John, saw the holy city, New Jerusalem, coming down out of heaven from God, prepared as a bride adorned for her husband.</a:t>
            </a:r>
            <a:endParaRPr lang="en-US"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99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662" y="1509623"/>
            <a:ext cx="7886700" cy="4460306"/>
          </a:xfrm>
        </p:spPr>
        <p:txBody>
          <a:bodyPr/>
          <a:lstStyle/>
          <a:p>
            <a:r>
              <a:rPr lang="en-US" sz="2400" b="1" dirty="0">
                <a:solidFill>
                  <a:schemeClr val="accent1"/>
                </a:solidFill>
                <a:effectLst>
                  <a:outerShdw blurRad="38100" dist="38100" dir="2700000" algn="tl">
                    <a:srgbClr val="000000">
                      <a:alpha val="43137"/>
                    </a:srgbClr>
                  </a:outerShdw>
                </a:effectLst>
              </a:rPr>
              <a:t>Godliness = living and looking for Him</a:t>
            </a:r>
            <a:endParaRPr lang="en-US" dirty="0"/>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sp>
        <p:nvSpPr>
          <p:cNvPr id="6" name="Rectangle 5"/>
          <p:cNvSpPr/>
          <p:nvPr/>
        </p:nvSpPr>
        <p:spPr>
          <a:xfrm>
            <a:off x="708548" y="2086946"/>
            <a:ext cx="7902066" cy="2369880"/>
          </a:xfrm>
          <a:prstGeom prst="rect">
            <a:avLst/>
          </a:prstGeom>
          <a:solidFill>
            <a:schemeClr val="accent2">
              <a:lumMod val="60000"/>
              <a:lumOff val="40000"/>
            </a:schemeClr>
          </a:solidFill>
          <a:ln w="571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alibri" panose="020F0502020204030204"/>
                <a:ea typeface="+mn-ea"/>
                <a:cs typeface="+mn-cs"/>
              </a:rPr>
              <a:t>Titus 2:11-14</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the grace of God that brings salvation has appeared to all men, teaching us that,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denying un</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worldly lusts, we should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live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soberly, righteously, and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present age, </a:t>
            </a:r>
            <a:r>
              <a:rPr kumimoji="0" lang="en-US" sz="24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rPr>
              <a:t>looking for </a:t>
            </a:r>
            <a:r>
              <a:rPr kumimoji="0" lang="en-US" sz="2400"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rPr>
              <a:t>the blessed hope and glorious appearing of our great God</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Savior Jesus Christ”</a:t>
            </a:r>
          </a:p>
        </p:txBody>
      </p:sp>
      <p:pic>
        <p:nvPicPr>
          <p:cNvPr id="5122" name="Picture 2" descr="http://4.bp.blogspot.com/-myIMAqvLRfM/UFdCeBnORgI/AAAAAAAAPCg/dvYxbPW3K7U/s1600/return-of-ch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90085"/>
            <a:ext cx="4191000" cy="2367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Rounded Corners 7"/>
          <p:cNvSpPr/>
          <p:nvPr/>
        </p:nvSpPr>
        <p:spPr>
          <a:xfrm>
            <a:off x="1295400" y="3657600"/>
            <a:ext cx="6553200" cy="38856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12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662" y="1319993"/>
            <a:ext cx="7886700" cy="4649936"/>
          </a:xfrm>
        </p:spPr>
        <p:txBody>
          <a:bodyPr/>
          <a:lstStyle/>
          <a:p>
            <a:r>
              <a:rPr lang="en-US" sz="2400" b="1" dirty="0">
                <a:solidFill>
                  <a:schemeClr val="accent1"/>
                </a:solidFill>
                <a:effectLst>
                  <a:outerShdw blurRad="38100" dist="38100" dir="2700000" algn="tl">
                    <a:srgbClr val="000000">
                      <a:alpha val="43137"/>
                    </a:srgbClr>
                  </a:outerShdw>
                </a:effectLst>
              </a:rPr>
              <a:t>Awareness of God in all I do</a:t>
            </a:r>
            <a:endParaRPr lang="en-US" dirty="0"/>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sp>
        <p:nvSpPr>
          <p:cNvPr id="6" name="Rectangle 5"/>
          <p:cNvSpPr/>
          <p:nvPr/>
        </p:nvSpPr>
        <p:spPr>
          <a:xfrm>
            <a:off x="1447800" y="1804048"/>
            <a:ext cx="6841825" cy="3508653"/>
          </a:xfrm>
          <a:prstGeom prst="rect">
            <a:avLst/>
          </a:prstGeom>
          <a:solidFill>
            <a:schemeClr val="accent2">
              <a:lumMod val="60000"/>
              <a:lumOff val="40000"/>
            </a:schemeClr>
          </a:solidFill>
          <a:ln w="571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Ephesians 5:22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Wives, submit to your own husbands,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as to the Lord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Ephesians 6:7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Masters…with goodwill doing service,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as to the Lord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not to 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Colossians 3:23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whatever you do, do it heartily,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as to the Lord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not to men.</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http://www.bronzemagonline.com/wp-content/uploads/2011/08/african_american_woman_looking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41171"/>
            <a:ext cx="2286001" cy="151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7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662" y="1440611"/>
            <a:ext cx="7886700" cy="4529318"/>
          </a:xfrm>
        </p:spPr>
        <p:txBody>
          <a:bodyPr/>
          <a:lstStyle/>
          <a:p>
            <a:r>
              <a:rPr lang="en-US" sz="2400" b="1" dirty="0">
                <a:solidFill>
                  <a:schemeClr val="accent1"/>
                </a:solidFill>
                <a:effectLst>
                  <a:outerShdw blurRad="38100" dist="38100" dir="2700000" algn="tl">
                    <a:srgbClr val="000000">
                      <a:alpha val="43137"/>
                    </a:srgbClr>
                  </a:outerShdw>
                </a:effectLst>
              </a:rPr>
              <a:t>Awareness of God with a Desire to Please</a:t>
            </a:r>
            <a:endParaRPr lang="en-US" dirty="0"/>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sp>
        <p:nvSpPr>
          <p:cNvPr id="6" name="Rectangle 5"/>
          <p:cNvSpPr/>
          <p:nvPr/>
        </p:nvSpPr>
        <p:spPr>
          <a:xfrm>
            <a:off x="606073" y="1968191"/>
            <a:ext cx="8075402" cy="3570208"/>
          </a:xfrm>
          <a:prstGeom prst="rect">
            <a:avLst/>
          </a:prstGeom>
          <a:solidFill>
            <a:schemeClr val="accent2">
              <a:lumMod val="60000"/>
              <a:lumOff val="40000"/>
            </a:schemeClr>
          </a:solidFill>
          <a:ln w="571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2 Corinthians 5:9</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“Therefore we make it our aim, whether present or absent, to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well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leasing to Him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Colossians 1:10</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“…that you may walk worthy of the Lord,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full</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y</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leasing Him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I John 3:22</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keep His commandments and do those things that are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leasin</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in His si</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ht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650" name="Picture 2" descr="http://www.bronzemagonline.com/wp-content/uploads/2011/08/african_american_woman_looking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07170"/>
            <a:ext cx="1885116" cy="125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ornagainint.org/wp-content/uploads/2015/08/steps-of-salvation-1024x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26505"/>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1219" y="91098"/>
            <a:ext cx="3206780" cy="2116089"/>
          </a:xfrm>
        </p:spPr>
        <p:txBody>
          <a:bodyPr>
            <a:normAutofit/>
          </a:bodyPr>
          <a:lstStyle/>
          <a:p>
            <a:pPr algn="ct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My Growing</a:t>
            </a:r>
            <a:b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b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Faith</a:t>
            </a:r>
          </a:p>
        </p:txBody>
      </p:sp>
      <p:sp>
        <p:nvSpPr>
          <p:cNvPr id="3" name="Content Placeholder 2"/>
          <p:cNvSpPr>
            <a:spLocks noGrp="1"/>
          </p:cNvSpPr>
          <p:nvPr>
            <p:ph idx="1"/>
          </p:nvPr>
        </p:nvSpPr>
        <p:spPr>
          <a:xfrm>
            <a:off x="134505" y="1738129"/>
            <a:ext cx="3320208" cy="5073066"/>
          </a:xfrm>
        </p:spPr>
        <p:txBody>
          <a:bodyPr>
            <a:normAutofit/>
          </a:bodyPr>
          <a:lstStyle/>
          <a:p>
            <a:pPr marL="0" indent="0">
              <a:buNone/>
            </a:pPr>
            <a:br>
              <a:rPr lang="en-US" sz="2000" b="1" i="1" u="sng" dirty="0">
                <a:solidFill>
                  <a:schemeClr val="accent2">
                    <a:lumMod val="75000"/>
                  </a:schemeClr>
                </a:solidFill>
                <a:effectLst>
                  <a:outerShdw blurRad="38100" dist="38100" dir="2700000" algn="tl">
                    <a:srgbClr val="000000">
                      <a:alpha val="43137"/>
                    </a:srgbClr>
                  </a:outerShdw>
                </a:effectLst>
              </a:rPr>
            </a:br>
            <a:br>
              <a:rPr lang="en-US" sz="2000" b="1" i="1" u="sng" dirty="0">
                <a:solidFill>
                  <a:schemeClr val="accent2">
                    <a:lumMod val="75000"/>
                  </a:schemeClr>
                </a:solidFill>
                <a:effectLst>
                  <a:outerShdw blurRad="38100" dist="38100" dir="2700000" algn="tl">
                    <a:srgbClr val="000000">
                      <a:alpha val="43137"/>
                    </a:srgbClr>
                  </a:outerShdw>
                </a:effectLst>
              </a:rPr>
            </a:br>
            <a:endParaRPr lang="en-US" sz="2000" b="1" i="1" u="sng" dirty="0">
              <a:solidFill>
                <a:schemeClr val="accent2">
                  <a:lumMod val="75000"/>
                </a:schemeClr>
              </a:solidFill>
              <a:effectLst>
                <a:outerShdw blurRad="38100" dist="38100" dir="2700000" algn="tl">
                  <a:srgbClr val="000000">
                    <a:alpha val="43137"/>
                  </a:srgbClr>
                </a:outerShdw>
              </a:effectLst>
            </a:endParaRPr>
          </a:p>
        </p:txBody>
      </p:sp>
      <p:sp>
        <p:nvSpPr>
          <p:cNvPr id="11" name="TextBox 10"/>
          <p:cNvSpPr txBox="1"/>
          <p:nvPr/>
        </p:nvSpPr>
        <p:spPr>
          <a:xfrm>
            <a:off x="5498632" y="4917294"/>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Virtue</a:t>
            </a:r>
          </a:p>
        </p:txBody>
      </p:sp>
      <p:sp>
        <p:nvSpPr>
          <p:cNvPr id="14" name="TextBox 13"/>
          <p:cNvSpPr txBox="1"/>
          <p:nvPr/>
        </p:nvSpPr>
        <p:spPr>
          <a:xfrm>
            <a:off x="5022939" y="3951496"/>
            <a:ext cx="266307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Temperance</a:t>
            </a:r>
          </a:p>
        </p:txBody>
      </p:sp>
      <p:sp>
        <p:nvSpPr>
          <p:cNvPr id="15" name="TextBox 14"/>
          <p:cNvSpPr txBox="1"/>
          <p:nvPr/>
        </p:nvSpPr>
        <p:spPr>
          <a:xfrm>
            <a:off x="5153452" y="4432586"/>
            <a:ext cx="26928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Knowledge</a:t>
            </a:r>
          </a:p>
        </p:txBody>
      </p:sp>
      <p:sp>
        <p:nvSpPr>
          <p:cNvPr id="16" name="TextBox 15"/>
          <p:cNvSpPr txBox="1"/>
          <p:nvPr/>
        </p:nvSpPr>
        <p:spPr>
          <a:xfrm>
            <a:off x="5234035" y="2614643"/>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Godliness</a:t>
            </a:r>
          </a:p>
        </p:txBody>
      </p:sp>
      <p:sp>
        <p:nvSpPr>
          <p:cNvPr id="17" name="TextBox 16"/>
          <p:cNvSpPr txBox="1"/>
          <p:nvPr/>
        </p:nvSpPr>
        <p:spPr>
          <a:xfrm>
            <a:off x="5313753" y="3556188"/>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Patience</a:t>
            </a:r>
          </a:p>
        </p:txBody>
      </p:sp>
      <p:sp>
        <p:nvSpPr>
          <p:cNvPr id="18" name="TextBox 17"/>
          <p:cNvSpPr txBox="1"/>
          <p:nvPr/>
        </p:nvSpPr>
        <p:spPr>
          <a:xfrm>
            <a:off x="5238211" y="2130235"/>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Bro. Love</a:t>
            </a:r>
          </a:p>
        </p:txBody>
      </p:sp>
      <p:sp>
        <p:nvSpPr>
          <p:cNvPr id="7" name="Rectangle 6"/>
          <p:cNvSpPr/>
          <p:nvPr/>
        </p:nvSpPr>
        <p:spPr>
          <a:xfrm>
            <a:off x="4923937" y="5704292"/>
            <a:ext cx="2698496"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My Faith</a:t>
            </a:r>
          </a:p>
        </p:txBody>
      </p:sp>
      <p:sp>
        <p:nvSpPr>
          <p:cNvPr id="4" name="Rectangle 3"/>
          <p:cNvSpPr/>
          <p:nvPr/>
        </p:nvSpPr>
        <p:spPr>
          <a:xfrm>
            <a:off x="68985" y="2207187"/>
            <a:ext cx="3891946" cy="366254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2 Peter 1:5-7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But also for this very reason, giving all diligence, add:</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your faith virtue,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virtue knowledge,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knowledge self-control,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self-control perseverance,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perseverance godliness,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godliness brotherly kindness, to brotherly kindness love.</a:t>
            </a:r>
          </a:p>
        </p:txBody>
      </p:sp>
      <p:sp>
        <p:nvSpPr>
          <p:cNvPr id="20" name="Rectangle 19"/>
          <p:cNvSpPr/>
          <p:nvPr/>
        </p:nvSpPr>
        <p:spPr>
          <a:xfrm>
            <a:off x="4416499" y="904507"/>
            <a:ext cx="3593100"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God’s Grace</a:t>
            </a:r>
          </a:p>
        </p:txBody>
      </p:sp>
    </p:spTree>
    <p:extLst>
      <p:ext uri="{BB962C8B-B14F-4D97-AF65-F5344CB8AC3E}">
        <p14:creationId xmlns:p14="http://schemas.microsoft.com/office/powerpoint/2010/main" val="17646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72376"/>
            <a:ext cx="2385140" cy="144655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Brotherly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Kindness</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PHILADELPHIA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“love of brothers / sisters;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fraternal affection; love of the brethren”</a:t>
            </a:r>
          </a:p>
        </p:txBody>
      </p:sp>
      <p:sp>
        <p:nvSpPr>
          <p:cNvPr id="9" name="Content Placeholder 8"/>
          <p:cNvSpPr>
            <a:spLocks noGrp="1"/>
          </p:cNvSpPr>
          <p:nvPr>
            <p:ph idx="1"/>
          </p:nvPr>
        </p:nvSpPr>
        <p:spPr>
          <a:xfrm>
            <a:off x="628650" y="1618926"/>
            <a:ext cx="7886700" cy="4472636"/>
          </a:xfrm>
        </p:spPr>
        <p:txBody>
          <a:bodyPr/>
          <a:lstStyle/>
          <a:p>
            <a:r>
              <a:rPr lang="en-US" b="1" dirty="0">
                <a:solidFill>
                  <a:schemeClr val="accent1"/>
                </a:solidFill>
                <a:effectLst>
                  <a:outerShdw blurRad="38100" dist="38100" dir="2700000" algn="tl">
                    <a:srgbClr val="000000">
                      <a:alpha val="43137"/>
                    </a:srgbClr>
                  </a:outerShdw>
                </a:effectLst>
              </a:rPr>
              <a:t>City of Brotherly Love (Philadelphia)</a:t>
            </a:r>
          </a:p>
        </p:txBody>
      </p:sp>
      <p:graphicFrame>
        <p:nvGraphicFramePr>
          <p:cNvPr id="10" name="Table 9"/>
          <p:cNvGraphicFramePr>
            <a:graphicFrameLocks noGrp="1"/>
          </p:cNvGraphicFramePr>
          <p:nvPr>
            <p:extLst/>
          </p:nvPr>
        </p:nvGraphicFramePr>
        <p:xfrm>
          <a:off x="517043" y="5147571"/>
          <a:ext cx="8445804" cy="1371600"/>
        </p:xfrm>
        <a:graphic>
          <a:graphicData uri="http://schemas.openxmlformats.org/drawingml/2006/table">
            <a:tbl>
              <a:tblPr/>
              <a:tblGrid>
                <a:gridCol w="2329673">
                  <a:extLst>
                    <a:ext uri="{9D8B030D-6E8A-4147-A177-3AD203B41FA5}">
                      <a16:colId xmlns:a16="http://schemas.microsoft.com/office/drawing/2014/main" val="3450127756"/>
                    </a:ext>
                  </a:extLst>
                </a:gridCol>
                <a:gridCol w="1893229">
                  <a:extLst>
                    <a:ext uri="{9D8B030D-6E8A-4147-A177-3AD203B41FA5}">
                      <a16:colId xmlns:a16="http://schemas.microsoft.com/office/drawing/2014/main" val="2486713914"/>
                    </a:ext>
                  </a:extLst>
                </a:gridCol>
                <a:gridCol w="2111451">
                  <a:extLst>
                    <a:ext uri="{9D8B030D-6E8A-4147-A177-3AD203B41FA5}">
                      <a16:colId xmlns:a16="http://schemas.microsoft.com/office/drawing/2014/main" val="765785013"/>
                    </a:ext>
                  </a:extLst>
                </a:gridCol>
                <a:gridCol w="2111451">
                  <a:extLst>
                    <a:ext uri="{9D8B030D-6E8A-4147-A177-3AD203B41FA5}">
                      <a16:colId xmlns:a16="http://schemas.microsoft.com/office/drawing/2014/main" val="1954928197"/>
                    </a:ext>
                  </a:extLst>
                </a:gridCol>
              </a:tblGrid>
              <a:tr h="0">
                <a:tc>
                  <a:txBody>
                    <a:bodyPr/>
                    <a:lstStyle/>
                    <a:p>
                      <a:pPr algn="ctr" fontAlgn="b"/>
                      <a:r>
                        <a:rPr lang="en-US" b="1" dirty="0">
                          <a:solidFill>
                            <a:schemeClr val="accent2">
                              <a:lumMod val="75000"/>
                            </a:schemeClr>
                          </a:solidFill>
                          <a:effectLst>
                            <a:outerShdw blurRad="38100" dist="38100" dir="2700000" algn="tl">
                              <a:srgbClr val="000000">
                                <a:alpha val="43137"/>
                              </a:srgbClr>
                            </a:outerShdw>
                          </a:effectLst>
                        </a:rPr>
                        <a:t>PHILADELPHIA</a:t>
                      </a:r>
                    </a:p>
                  </a:txBody>
                  <a:tcPr anchor="b">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pPr algn="ctr" fontAlgn="b"/>
                      <a:r>
                        <a:rPr lang="en-US" b="1" dirty="0">
                          <a:solidFill>
                            <a:schemeClr val="accent1"/>
                          </a:solidFill>
                          <a:effectLst>
                            <a:outerShdw blurRad="38100" dist="38100" dir="2700000" algn="tl">
                              <a:srgbClr val="000000">
                                <a:alpha val="43137"/>
                              </a:srgbClr>
                            </a:outerShdw>
                          </a:effectLst>
                        </a:rPr>
                        <a:t>VIOLENT</a:t>
                      </a:r>
                    </a:p>
                  </a:txBody>
                  <a:tcPr anchor="b">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pPr algn="ctr" fontAlgn="b"/>
                      <a:r>
                        <a:rPr lang="en-US" b="1" dirty="0">
                          <a:solidFill>
                            <a:schemeClr val="accent1"/>
                          </a:solidFill>
                          <a:effectLst>
                            <a:outerShdw blurRad="38100" dist="38100" dir="2700000" algn="tl">
                              <a:srgbClr val="000000">
                                <a:alpha val="43137"/>
                              </a:srgbClr>
                            </a:outerShdw>
                          </a:effectLst>
                        </a:rPr>
                        <a:t>PROPERTY</a:t>
                      </a:r>
                    </a:p>
                  </a:txBody>
                  <a:tcPr anchor="b">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r>
                        <a:rPr lang="en-US" dirty="0"/>
                        <a:t>             </a:t>
                      </a:r>
                      <a:r>
                        <a:rPr lang="en-US" b="1" dirty="0">
                          <a:solidFill>
                            <a:schemeClr val="accent1"/>
                          </a:solidFill>
                          <a:effectLst>
                            <a:outerShdw blurRad="38100" dist="38100" dir="2700000" algn="tl">
                              <a:srgbClr val="000000">
                                <a:alpha val="43137"/>
                              </a:srgbClr>
                            </a:outerShdw>
                          </a:effectLst>
                        </a:rPr>
                        <a:t>TOTAL</a:t>
                      </a:r>
                    </a:p>
                  </a:txBody>
                  <a:tcPr>
                    <a:lnL w="9525" cap="flat" cmpd="sng" algn="ctr">
                      <a:solidFill>
                        <a:srgbClr val="ECEEEF"/>
                      </a:solidFill>
                      <a:prstDash val="solid"/>
                      <a:round/>
                      <a:headEnd type="none" w="med" len="med"/>
                      <a:tailEnd type="none" w="med" len="med"/>
                    </a:lnL>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2935818978"/>
                  </a:ext>
                </a:extLst>
              </a:tr>
              <a:tr h="0">
                <a:tc>
                  <a:txBody>
                    <a:bodyPr/>
                    <a:lstStyle/>
                    <a:p>
                      <a:pPr fontAlgn="t"/>
                      <a:r>
                        <a:rPr lang="en-US" b="0">
                          <a:solidFill>
                            <a:srgbClr val="5D5D5D"/>
                          </a:solidFill>
                          <a:effectLst/>
                          <a:latin typeface="Lato"/>
                        </a:rPr>
                        <a:t>Number of Crimes</a:t>
                      </a:r>
                    </a:p>
                  </a:txBody>
                  <a:tcPr>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pPr algn="ctr" fontAlgn="t"/>
                      <a:r>
                        <a:rPr lang="en-US" b="1">
                          <a:solidFill>
                            <a:srgbClr val="5D5D5D"/>
                          </a:solidFill>
                          <a:effectLst/>
                          <a:latin typeface="Lato"/>
                        </a:rPr>
                        <a:t>16,143</a:t>
                      </a:r>
                      <a:endParaRPr lang="en-US" b="0">
                        <a:solidFill>
                          <a:srgbClr val="5D5D5D"/>
                        </a:solidFill>
                        <a:effectLst/>
                        <a:latin typeface="Lato"/>
                      </a:endParaRPr>
                    </a:p>
                  </a:txBody>
                  <a:tcPr>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pPr algn="ctr" fontAlgn="t"/>
                      <a:r>
                        <a:rPr lang="en-US" b="1">
                          <a:solidFill>
                            <a:srgbClr val="5D5D5D"/>
                          </a:solidFill>
                          <a:effectLst/>
                          <a:latin typeface="Lato"/>
                        </a:rPr>
                        <a:t>49,378</a:t>
                      </a:r>
                      <a:endParaRPr lang="en-US" b="0">
                        <a:solidFill>
                          <a:srgbClr val="5D5D5D"/>
                        </a:solidFill>
                        <a:effectLst/>
                        <a:latin typeface="Lato"/>
                      </a:endParaRPr>
                    </a:p>
                  </a:txBody>
                  <a:tcPr>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pPr algn="ctr" fontAlgn="t"/>
                      <a:r>
                        <a:rPr lang="en-US" b="1">
                          <a:solidFill>
                            <a:srgbClr val="5D5D5D"/>
                          </a:solidFill>
                          <a:effectLst/>
                          <a:latin typeface="Lato"/>
                        </a:rPr>
                        <a:t>65,521</a:t>
                      </a:r>
                      <a:endParaRPr lang="en-US" b="0">
                        <a:solidFill>
                          <a:srgbClr val="5D5D5D"/>
                        </a:solidFill>
                        <a:effectLst/>
                        <a:latin typeface="Lato"/>
                      </a:endParaRPr>
                    </a:p>
                  </a:txBody>
                  <a:tcPr>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extLst>
                  <a:ext uri="{0D108BD9-81ED-4DB2-BD59-A6C34878D82A}">
                    <a16:rowId xmlns:a16="http://schemas.microsoft.com/office/drawing/2014/main" val="466477518"/>
                  </a:ext>
                </a:extLst>
              </a:tr>
              <a:tr h="0">
                <a:tc>
                  <a:txBody>
                    <a:bodyPr/>
                    <a:lstStyle/>
                    <a:p>
                      <a:pPr fontAlgn="t"/>
                      <a:r>
                        <a:rPr lang="en-US" b="0">
                          <a:solidFill>
                            <a:srgbClr val="5D5D5D"/>
                          </a:solidFill>
                          <a:effectLst/>
                          <a:latin typeface="Lato"/>
                        </a:rPr>
                        <a:t>Crime Rate </a:t>
                      </a:r>
                      <a:br>
                        <a:rPr lang="en-US" b="0">
                          <a:solidFill>
                            <a:srgbClr val="5D5D5D"/>
                          </a:solidFill>
                          <a:effectLst/>
                          <a:latin typeface="Lato"/>
                        </a:rPr>
                      </a:br>
                      <a:r>
                        <a:rPr lang="en-US" b="0">
                          <a:solidFill>
                            <a:srgbClr val="5D5D5D"/>
                          </a:solidFill>
                          <a:effectLst/>
                          <a:latin typeface="Lato"/>
                        </a:rPr>
                        <a:t>(per 1,000 residents)</a:t>
                      </a:r>
                    </a:p>
                  </a:txBody>
                  <a:tcPr>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pPr algn="ctr" fontAlgn="t"/>
                      <a:r>
                        <a:rPr lang="en-US" b="1">
                          <a:solidFill>
                            <a:srgbClr val="5D5D5D"/>
                          </a:solidFill>
                          <a:effectLst/>
                          <a:latin typeface="Lato"/>
                        </a:rPr>
                        <a:t>10.30</a:t>
                      </a:r>
                      <a:endParaRPr lang="en-US" b="0">
                        <a:solidFill>
                          <a:srgbClr val="5D5D5D"/>
                        </a:solidFill>
                        <a:effectLst/>
                        <a:latin typeface="Lato"/>
                      </a:endParaRPr>
                    </a:p>
                  </a:txBody>
                  <a:tcPr>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pPr algn="ctr" fontAlgn="t"/>
                      <a:r>
                        <a:rPr lang="en-US" b="1">
                          <a:solidFill>
                            <a:srgbClr val="5D5D5D"/>
                          </a:solidFill>
                          <a:effectLst/>
                          <a:latin typeface="Lato"/>
                        </a:rPr>
                        <a:t>31.50</a:t>
                      </a:r>
                      <a:endParaRPr lang="en-US" b="0">
                        <a:solidFill>
                          <a:srgbClr val="5D5D5D"/>
                        </a:solidFill>
                        <a:effectLst/>
                        <a:latin typeface="Lato"/>
                      </a:endParaRPr>
                    </a:p>
                  </a:txBody>
                  <a:tcPr>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tc>
                  <a:txBody>
                    <a:bodyPr/>
                    <a:lstStyle/>
                    <a:p>
                      <a:pPr algn="ctr" fontAlgn="t"/>
                      <a:r>
                        <a:rPr lang="en-US" b="1" dirty="0">
                          <a:solidFill>
                            <a:srgbClr val="5D5D5D"/>
                          </a:solidFill>
                          <a:effectLst/>
                          <a:latin typeface="Lato"/>
                        </a:rPr>
                        <a:t>41.80</a:t>
                      </a:r>
                      <a:endParaRPr lang="en-US" b="0" dirty="0">
                        <a:solidFill>
                          <a:srgbClr val="5D5D5D"/>
                        </a:solidFill>
                        <a:effectLst/>
                        <a:latin typeface="Lato"/>
                      </a:endParaRPr>
                    </a:p>
                  </a:txBody>
                  <a:tcPr>
                    <a:lnL w="9525" cap="flat" cmpd="sng" algn="ctr">
                      <a:solidFill>
                        <a:srgbClr val="ECEEEF"/>
                      </a:solidFill>
                      <a:prstDash val="solid"/>
                      <a:round/>
                      <a:headEnd type="none" w="med" len="med"/>
                      <a:tailEnd type="none" w="med" len="med"/>
                    </a:lnL>
                    <a:lnR w="9525" cap="flat" cmpd="sng" algn="ctr">
                      <a:solidFill>
                        <a:srgbClr val="ECEEEF"/>
                      </a:solidFill>
                      <a:prstDash val="solid"/>
                      <a:round/>
                      <a:headEnd type="none" w="med" len="med"/>
                      <a:tailEnd type="none" w="med" len="med"/>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solidFill>
                      <a:srgbClr val="FFFFFF"/>
                    </a:solidFill>
                  </a:tcPr>
                </a:tc>
                <a:extLst>
                  <a:ext uri="{0D108BD9-81ED-4DB2-BD59-A6C34878D82A}">
                    <a16:rowId xmlns:a16="http://schemas.microsoft.com/office/drawing/2014/main" val="2739800493"/>
                  </a:ext>
                </a:extLst>
              </a:tr>
            </a:tbl>
          </a:graphicData>
        </a:graphic>
      </p:graphicFrame>
      <p:pic>
        <p:nvPicPr>
          <p:cNvPr id="29703" name="Picture 7" descr="http://www.pennsylvaniamusicnews.com/wp-content/uploads/2014/10/philadelph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220" y="2051030"/>
            <a:ext cx="5407684" cy="30102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87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randombar(horizontal)">
                                      <p:cBhvr>
                                        <p:cTn id="7" dur="500"/>
                                        <p:tgtEl>
                                          <p:spTgt spid="2970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72376"/>
            <a:ext cx="2385140" cy="144655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Brotherly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Kindness</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PHILADELPHIA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“love of brothers / sisters;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fraternal affection; love of the brethren”</a:t>
            </a:r>
          </a:p>
        </p:txBody>
      </p:sp>
      <p:sp>
        <p:nvSpPr>
          <p:cNvPr id="9" name="Content Placeholder 8"/>
          <p:cNvSpPr>
            <a:spLocks noGrp="1"/>
          </p:cNvSpPr>
          <p:nvPr>
            <p:ph idx="1"/>
          </p:nvPr>
        </p:nvSpPr>
        <p:spPr>
          <a:xfrm>
            <a:off x="628650" y="1618926"/>
            <a:ext cx="7886700" cy="4472636"/>
          </a:xfrm>
        </p:spPr>
        <p:txBody>
          <a:bodyPr/>
          <a:lstStyle/>
          <a:p>
            <a:r>
              <a:rPr lang="en-US" b="1" dirty="0">
                <a:solidFill>
                  <a:schemeClr val="accent1"/>
                </a:solidFill>
                <a:effectLst>
                  <a:outerShdw blurRad="38100" dist="38100" dir="2700000" algn="tl">
                    <a:srgbClr val="000000">
                      <a:alpha val="43137"/>
                    </a:srgbClr>
                  </a:outerShdw>
                </a:effectLst>
              </a:rPr>
              <a:t>City of Brotherly Love (Philadelphia)</a:t>
            </a:r>
          </a:p>
        </p:txBody>
      </p:sp>
      <p:sp>
        <p:nvSpPr>
          <p:cNvPr id="2" name="Rectangle 1"/>
          <p:cNvSpPr/>
          <p:nvPr/>
        </p:nvSpPr>
        <p:spPr>
          <a:xfrm>
            <a:off x="431321" y="2178992"/>
            <a:ext cx="8298612" cy="4154984"/>
          </a:xfrm>
          <a:prstGeom prst="rect">
            <a:avLst/>
          </a:prstGeom>
          <a:solidFill>
            <a:schemeClr val="accent2">
              <a:lumMod val="60000"/>
              <a:lumOff val="40000"/>
            </a:schemeClr>
          </a:solidFill>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Revelation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7 "And to the angel of the church in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Philadelphia</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write…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8 "I know your works. See, I have set before you an open door, and no one can shut it; for you have a little strength, have kept My word, and have not denied My name.</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10 "Because you have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kept My command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persevere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I also will keep you from the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hour of trial which shall come upon the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whole world, to test those who dwell on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 earth. </a:t>
            </a:r>
          </a:p>
        </p:txBody>
      </p:sp>
      <p:pic>
        <p:nvPicPr>
          <p:cNvPr id="1028" name="Picture 4" descr="https://pastorlesterbentley.files.wordpress.com/2015/07/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8816" y="3903020"/>
            <a:ext cx="2703826" cy="2027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1595480"/>
            <a:ext cx="2133600" cy="523220"/>
          </a:xfrm>
          <a:prstGeom prst="rect">
            <a:avLst/>
          </a:prstGeom>
          <a:solidFill>
            <a:schemeClr val="bg1"/>
          </a:solidFill>
        </p:spPr>
        <p:txBody>
          <a:bodyPr wrap="square" lIns="91440" tIns="45720" rIns="91440" bIns="45720">
            <a:spAutoFit/>
          </a:bodyPr>
          <a:lstStyle/>
          <a:p>
            <a:pPr algn="ctr"/>
            <a:r>
              <a:rPr lang="en-US" sz="28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New Hope</a:t>
            </a:r>
          </a:p>
        </p:txBody>
      </p:sp>
    </p:spTree>
    <p:extLst>
      <p:ext uri="{BB962C8B-B14F-4D97-AF65-F5344CB8AC3E}">
        <p14:creationId xmlns:p14="http://schemas.microsoft.com/office/powerpoint/2010/main" val="40704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72376"/>
            <a:ext cx="2385140" cy="144655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Brotherly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Kindness</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PHILADELPHIA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“love of brothers / sisters;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fraternal affection; love of the brethren”</a:t>
            </a:r>
          </a:p>
        </p:txBody>
      </p:sp>
      <p:sp>
        <p:nvSpPr>
          <p:cNvPr id="9" name="Content Placeholder 8"/>
          <p:cNvSpPr>
            <a:spLocks noGrp="1"/>
          </p:cNvSpPr>
          <p:nvPr>
            <p:ph idx="1"/>
          </p:nvPr>
        </p:nvSpPr>
        <p:spPr>
          <a:xfrm>
            <a:off x="628650" y="1618926"/>
            <a:ext cx="7886700" cy="4472636"/>
          </a:xfrm>
        </p:spPr>
        <p:txBody>
          <a:bodyPr/>
          <a:lstStyle/>
          <a:p>
            <a:r>
              <a:rPr lang="en-US" b="1" dirty="0">
                <a:solidFill>
                  <a:schemeClr val="accent1"/>
                </a:solidFill>
                <a:effectLst>
                  <a:outerShdw blurRad="38100" dist="38100" dir="2700000" algn="tl">
                    <a:srgbClr val="000000">
                      <a:alpha val="43137"/>
                    </a:srgbClr>
                  </a:outerShdw>
                </a:effectLst>
              </a:rPr>
              <a:t>City of Brotherly Love (Northwest Church)</a:t>
            </a:r>
          </a:p>
        </p:txBody>
      </p:sp>
      <p:pic>
        <p:nvPicPr>
          <p:cNvPr id="35842" name="Picture 2" descr="Aunan, Nick &amp; Stacy (Maximus, and Qui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8211">
            <a:off x="351526" y="2178992"/>
            <a:ext cx="2057400" cy="1495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44" name="Picture 4" descr="Bidney, Michael &amp; Courtney (Jackson, and Mad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1773">
            <a:off x="2166181" y="3103764"/>
            <a:ext cx="20574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46" name="Picture 6" descr="Black, John &amp; Emily (Eme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264" y="4088832"/>
            <a:ext cx="1724025" cy="164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48" name="Picture 8" descr="Buisman, Dale &amp; Lu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2583">
            <a:off x="5079540" y="5090950"/>
            <a:ext cx="2057400" cy="1552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50" name="Picture 10" descr="Cantrell, Andy &amp; Claire (Cade, and Chay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9563" y="4040623"/>
            <a:ext cx="2264568" cy="1509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52" name="Picture 12" descr="Carter, Samu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517712">
            <a:off x="5186822" y="2648021"/>
            <a:ext cx="1647825" cy="164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54" name="Picture 14" descr="Counts, Aimee (Jacob, and Ale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18708">
            <a:off x="2052790" y="5200892"/>
            <a:ext cx="2211563" cy="1474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56" name="Picture 16" descr="Crume, S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80546">
            <a:off x="334257" y="4197190"/>
            <a:ext cx="20574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58" name="Picture 18" descr="Faulkner, Renz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142435">
            <a:off x="6856893" y="2253029"/>
            <a:ext cx="1428750" cy="164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6466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72376"/>
            <a:ext cx="2385140" cy="144655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Brotherly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Kindness</a:t>
            </a:r>
          </a:p>
        </p:txBody>
      </p:sp>
      <p:sp>
        <p:nvSpPr>
          <p:cNvPr id="6" name="Rectangle 5"/>
          <p:cNvSpPr/>
          <p:nvPr/>
        </p:nvSpPr>
        <p:spPr>
          <a:xfrm>
            <a:off x="793630" y="2475629"/>
            <a:ext cx="7435970" cy="2369880"/>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alibri" panose="020F0502020204030204"/>
                <a:ea typeface="+mn-ea"/>
                <a:cs typeface="+mn-cs"/>
              </a:rPr>
              <a:t>I John 4:20-21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If someone says, "</a:t>
            </a:r>
            <a:r>
              <a:rPr kumimoji="0" lang="en-US" sz="2400" b="1" i="0"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I love God</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and hates his brother, he is a liar; for he who does not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 his brother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whom he has seen, how can he </a:t>
            </a:r>
            <a:r>
              <a:rPr kumimoji="0" lang="en-US" sz="2400" b="1" i="0"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 God</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whom he has not seen?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And this commandment we have from Him: that he who </a:t>
            </a:r>
            <a:r>
              <a:rPr kumimoji="0" lang="en-US" sz="2400" b="1" i="0"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loves God</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must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 his brother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also.</a:t>
            </a:r>
          </a:p>
        </p:txBody>
      </p:sp>
      <p:sp>
        <p:nvSpPr>
          <p:cNvPr id="9" name="Content Placeholder 8"/>
          <p:cNvSpPr>
            <a:spLocks noGrp="1"/>
          </p:cNvSpPr>
          <p:nvPr>
            <p:ph idx="1"/>
          </p:nvPr>
        </p:nvSpPr>
        <p:spPr>
          <a:xfrm>
            <a:off x="706288" y="1984368"/>
            <a:ext cx="7886700" cy="4351338"/>
          </a:xfrm>
        </p:spPr>
        <p:txBody>
          <a:bodyPr/>
          <a:lstStyle/>
          <a:p>
            <a:r>
              <a:rPr lang="en-US" b="1" dirty="0">
                <a:solidFill>
                  <a:schemeClr val="accent1"/>
                </a:solidFill>
                <a:effectLst>
                  <a:outerShdw blurRad="38100" dist="38100" dir="2700000" algn="tl">
                    <a:srgbClr val="000000">
                      <a:alpha val="43137"/>
                    </a:srgbClr>
                  </a:outerShdw>
                </a:effectLst>
              </a:rPr>
              <a:t>Godliness leads to Brotherly Kindness</a:t>
            </a:r>
          </a:p>
        </p:txBody>
      </p:sp>
      <p:pic>
        <p:nvPicPr>
          <p:cNvPr id="3074" name="Picture 2" descr="https://chefandking.files.wordpress.com/2014/09/the_good_samaritan_painting_by_joeatta78-d6qtn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15" y="4861591"/>
            <a:ext cx="4463675" cy="198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72376"/>
            <a:ext cx="2385140" cy="144655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Brotherly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Kindness</a:t>
            </a:r>
          </a:p>
        </p:txBody>
      </p:sp>
      <p:sp>
        <p:nvSpPr>
          <p:cNvPr id="6" name="Rectangle 5"/>
          <p:cNvSpPr/>
          <p:nvPr/>
        </p:nvSpPr>
        <p:spPr>
          <a:xfrm>
            <a:off x="793630" y="2332028"/>
            <a:ext cx="7435970" cy="1200329"/>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Romans 12:10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Be kindly affectionate to one another with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brotherl</a:t>
            </a:r>
            <a:r>
              <a:rPr kumimoji="0" lang="en-US" sz="2400" b="1" i="1"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y</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 love</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in honor giving preference to one another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7" name="Rectangle 6"/>
          <p:cNvSpPr/>
          <p:nvPr/>
        </p:nvSpPr>
        <p:spPr>
          <a:xfrm>
            <a:off x="793630" y="3778369"/>
            <a:ext cx="7435970" cy="1569660"/>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I Thessalonians 4:9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But concerning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brotherl</a:t>
            </a:r>
            <a:r>
              <a:rPr kumimoji="0" lang="en-US" sz="2400" b="1" i="1"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y</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 love</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you have no need that I should write to you, for you yourselves are taught by God to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 one another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9" name="Content Placeholder 8"/>
          <p:cNvSpPr>
            <a:spLocks noGrp="1"/>
          </p:cNvSpPr>
          <p:nvPr>
            <p:ph idx="1"/>
          </p:nvPr>
        </p:nvSpPr>
        <p:spPr>
          <a:xfrm>
            <a:off x="628650" y="1768252"/>
            <a:ext cx="7886700" cy="4351338"/>
          </a:xfrm>
        </p:spPr>
        <p:txBody>
          <a:bodyPr/>
          <a:lstStyle/>
          <a:p>
            <a:r>
              <a:rPr lang="en-US" b="1" dirty="0">
                <a:solidFill>
                  <a:schemeClr val="accent1"/>
                </a:solidFill>
                <a:effectLst>
                  <a:outerShdw blurRad="38100" dist="38100" dir="2700000" algn="tl">
                    <a:srgbClr val="000000">
                      <a:alpha val="43137"/>
                    </a:srgbClr>
                  </a:outerShdw>
                </a:effectLst>
              </a:rPr>
              <a:t>Paul:  I Love You, brother!</a:t>
            </a:r>
          </a:p>
        </p:txBody>
      </p:sp>
      <p:sp>
        <p:nvSpPr>
          <p:cNvPr id="8" name="Rectangle 7"/>
          <p:cNvSpPr/>
          <p:nvPr/>
        </p:nvSpPr>
        <p:spPr>
          <a:xfrm>
            <a:off x="793630" y="5594042"/>
            <a:ext cx="7435970" cy="830997"/>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Hebrews 13:1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Let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brotherl</a:t>
            </a:r>
            <a:r>
              <a:rPr kumimoji="0" lang="en-US" sz="2400" b="1" i="1"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y</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 love</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continue.</a:t>
            </a:r>
          </a:p>
        </p:txBody>
      </p:sp>
    </p:spTree>
    <p:extLst>
      <p:ext uri="{BB962C8B-B14F-4D97-AF65-F5344CB8AC3E}">
        <p14:creationId xmlns:p14="http://schemas.microsoft.com/office/powerpoint/2010/main" val="334351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ornagainint.org/wp-content/uploads/2015/08/steps-of-salvation-1024x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26505"/>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961" y="288848"/>
            <a:ext cx="3521907" cy="2116089"/>
          </a:xfrm>
        </p:spPr>
        <p:txBody>
          <a:bodyPr>
            <a:normAutofit/>
          </a:bodyPr>
          <a:lstStyle/>
          <a:p>
            <a:pPr algn="ct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Holy</a:t>
            </a:r>
            <a:b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b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Discontent</a:t>
            </a:r>
          </a:p>
        </p:txBody>
      </p:sp>
      <p:sp>
        <p:nvSpPr>
          <p:cNvPr id="3" name="Content Placeholder 2"/>
          <p:cNvSpPr>
            <a:spLocks noGrp="1"/>
          </p:cNvSpPr>
          <p:nvPr>
            <p:ph idx="1"/>
          </p:nvPr>
        </p:nvSpPr>
        <p:spPr>
          <a:xfrm>
            <a:off x="197931" y="2460894"/>
            <a:ext cx="3284244" cy="5107998"/>
          </a:xfrm>
        </p:spPr>
        <p:txBody>
          <a:bodyPr>
            <a:normAutofit/>
          </a:bodyPr>
          <a:lstStyle/>
          <a:p>
            <a:pPr marL="0" indent="0">
              <a:buNone/>
            </a:pPr>
            <a:r>
              <a:rPr lang="en-US" b="1" dirty="0"/>
              <a:t>2 Peter 1:5</a:t>
            </a:r>
          </a:p>
          <a:p>
            <a:pPr marL="0" indent="0">
              <a:buNone/>
            </a:pPr>
            <a:r>
              <a:rPr lang="en-US" sz="2400" b="1" i="1" dirty="0">
                <a:solidFill>
                  <a:schemeClr val="accent2">
                    <a:lumMod val="75000"/>
                  </a:schemeClr>
                </a:solidFill>
              </a:rPr>
              <a:t>But also for this very reason, giving all diligence, </a:t>
            </a:r>
            <a:br>
              <a:rPr lang="en-US" sz="2400" b="1" i="1" dirty="0">
                <a:solidFill>
                  <a:schemeClr val="accent2">
                    <a:lumMod val="75000"/>
                  </a:schemeClr>
                </a:solidFill>
              </a:rPr>
            </a:br>
            <a:r>
              <a:rPr lang="en-US" sz="2400" b="1" i="1" dirty="0">
                <a:solidFill>
                  <a:schemeClr val="accent2">
                    <a:lumMod val="75000"/>
                  </a:schemeClr>
                </a:solidFill>
              </a:rPr>
              <a:t>add to your </a:t>
            </a:r>
            <a:r>
              <a:rPr lang="en-US" sz="3200" b="1" i="1" dirty="0">
                <a:solidFill>
                  <a:schemeClr val="accent2">
                    <a:lumMod val="75000"/>
                  </a:schemeClr>
                </a:solidFill>
                <a:effectLst>
                  <a:outerShdw blurRad="38100" dist="38100" dir="2700000" algn="tl">
                    <a:srgbClr val="000000">
                      <a:alpha val="43137"/>
                    </a:srgbClr>
                  </a:outerShdw>
                </a:effectLst>
              </a:rPr>
              <a:t>f</a:t>
            </a:r>
            <a:r>
              <a:rPr lang="en-US" sz="3200" b="1" i="1" u="sng" dirty="0">
                <a:solidFill>
                  <a:schemeClr val="accent2">
                    <a:lumMod val="75000"/>
                  </a:schemeClr>
                </a:solidFill>
                <a:effectLst>
                  <a:outerShdw blurRad="38100" dist="38100" dir="2700000" algn="tl">
                    <a:srgbClr val="000000">
                      <a:alpha val="43137"/>
                    </a:srgbClr>
                  </a:outerShdw>
                </a:effectLst>
              </a:rPr>
              <a:t>aith</a:t>
            </a:r>
            <a:endParaRPr lang="en-US" sz="2000" b="1" i="1" dirty="0">
              <a:solidFill>
                <a:schemeClr val="accent2">
                  <a:lumMod val="75000"/>
                </a:schemeClr>
              </a:solidFill>
            </a:endParaRPr>
          </a:p>
        </p:txBody>
      </p:sp>
      <p:sp>
        <p:nvSpPr>
          <p:cNvPr id="5" name="TextBox 4"/>
          <p:cNvSpPr txBox="1"/>
          <p:nvPr/>
        </p:nvSpPr>
        <p:spPr>
          <a:xfrm>
            <a:off x="5193102" y="5590198"/>
            <a:ext cx="299911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Hear</a:t>
            </a: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 the Gospel</a:t>
            </a:r>
          </a:p>
        </p:txBody>
      </p:sp>
      <p:sp>
        <p:nvSpPr>
          <p:cNvPr id="8" name="TextBox 7"/>
          <p:cNvSpPr txBox="1"/>
          <p:nvPr/>
        </p:nvSpPr>
        <p:spPr>
          <a:xfrm>
            <a:off x="4781909" y="4564036"/>
            <a:ext cx="382150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Repent</a:t>
            </a: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 godly sorrow</a:t>
            </a:r>
          </a:p>
        </p:txBody>
      </p:sp>
      <p:sp>
        <p:nvSpPr>
          <p:cNvPr id="9" name="TextBox 8"/>
          <p:cNvSpPr txBox="1"/>
          <p:nvPr/>
        </p:nvSpPr>
        <p:spPr>
          <a:xfrm>
            <a:off x="4889729" y="4923713"/>
            <a:ext cx="284671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Admit</a:t>
            </a: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 I am a Sinner</a:t>
            </a:r>
          </a:p>
        </p:txBody>
      </p:sp>
      <p:sp>
        <p:nvSpPr>
          <p:cNvPr id="10" name="TextBox 9"/>
          <p:cNvSpPr txBox="1"/>
          <p:nvPr/>
        </p:nvSpPr>
        <p:spPr>
          <a:xfrm>
            <a:off x="5009071" y="5231084"/>
            <a:ext cx="318314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Believe</a:t>
            </a: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 the Gospel</a:t>
            </a:r>
          </a:p>
        </p:txBody>
      </p:sp>
      <p:sp>
        <p:nvSpPr>
          <p:cNvPr id="11" name="TextBox 10"/>
          <p:cNvSpPr txBox="1"/>
          <p:nvPr/>
        </p:nvSpPr>
        <p:spPr>
          <a:xfrm>
            <a:off x="5506527" y="2843037"/>
            <a:ext cx="23722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1. Virtue</a:t>
            </a:r>
          </a:p>
        </p:txBody>
      </p:sp>
      <p:sp>
        <p:nvSpPr>
          <p:cNvPr id="12" name="TextBox 11"/>
          <p:cNvSpPr txBox="1"/>
          <p:nvPr/>
        </p:nvSpPr>
        <p:spPr>
          <a:xfrm>
            <a:off x="4866860" y="3838212"/>
            <a:ext cx="272865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Baptized</a:t>
            </a: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 die to sin</a:t>
            </a:r>
          </a:p>
        </p:txBody>
      </p:sp>
      <p:sp>
        <p:nvSpPr>
          <p:cNvPr id="13" name="TextBox 12"/>
          <p:cNvSpPr txBox="1"/>
          <p:nvPr/>
        </p:nvSpPr>
        <p:spPr>
          <a:xfrm>
            <a:off x="4833749" y="4207009"/>
            <a:ext cx="27617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Confess</a:t>
            </a: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 Lord Jesus</a:t>
            </a:r>
          </a:p>
        </p:txBody>
      </p:sp>
      <p:sp>
        <p:nvSpPr>
          <p:cNvPr id="14" name="TextBox 13"/>
          <p:cNvSpPr txBox="1"/>
          <p:nvPr/>
        </p:nvSpPr>
        <p:spPr>
          <a:xfrm>
            <a:off x="5150960" y="2337639"/>
            <a:ext cx="23722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3. Temperance</a:t>
            </a:r>
          </a:p>
        </p:txBody>
      </p:sp>
      <p:sp>
        <p:nvSpPr>
          <p:cNvPr id="15" name="TextBox 14"/>
          <p:cNvSpPr txBox="1"/>
          <p:nvPr/>
        </p:nvSpPr>
        <p:spPr>
          <a:xfrm>
            <a:off x="5250128" y="2568471"/>
            <a:ext cx="23722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2. Knowledge</a:t>
            </a:r>
          </a:p>
        </p:txBody>
      </p:sp>
      <p:sp>
        <p:nvSpPr>
          <p:cNvPr id="16" name="TextBox 15"/>
          <p:cNvSpPr txBox="1"/>
          <p:nvPr/>
        </p:nvSpPr>
        <p:spPr>
          <a:xfrm>
            <a:off x="5282352" y="1807171"/>
            <a:ext cx="23722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5. Godliness</a:t>
            </a:r>
          </a:p>
        </p:txBody>
      </p:sp>
      <p:sp>
        <p:nvSpPr>
          <p:cNvPr id="17" name="TextBox 16"/>
          <p:cNvSpPr txBox="1"/>
          <p:nvPr/>
        </p:nvSpPr>
        <p:spPr>
          <a:xfrm>
            <a:off x="5364182" y="2067172"/>
            <a:ext cx="23722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4. Patience</a:t>
            </a:r>
          </a:p>
        </p:txBody>
      </p:sp>
      <p:sp>
        <p:nvSpPr>
          <p:cNvPr id="18" name="TextBox 17"/>
          <p:cNvSpPr txBox="1"/>
          <p:nvPr/>
        </p:nvSpPr>
        <p:spPr>
          <a:xfrm>
            <a:off x="5045056" y="1543012"/>
            <a:ext cx="23722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6. Brotherly Love</a:t>
            </a:r>
          </a:p>
        </p:txBody>
      </p:sp>
      <p:sp>
        <p:nvSpPr>
          <p:cNvPr id="7" name="Rectangle 6"/>
          <p:cNvSpPr/>
          <p:nvPr/>
        </p:nvSpPr>
        <p:spPr>
          <a:xfrm>
            <a:off x="4766884" y="556015"/>
            <a:ext cx="269849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My Faith</a:t>
            </a:r>
          </a:p>
        </p:txBody>
      </p:sp>
      <p:sp>
        <p:nvSpPr>
          <p:cNvPr id="19" name="TextBox 18"/>
          <p:cNvSpPr txBox="1"/>
          <p:nvPr/>
        </p:nvSpPr>
        <p:spPr>
          <a:xfrm>
            <a:off x="5224842" y="1287973"/>
            <a:ext cx="23722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7. Godly Love</a:t>
            </a:r>
          </a:p>
        </p:txBody>
      </p:sp>
      <p:sp>
        <p:nvSpPr>
          <p:cNvPr id="4" name="Rectangle: Rounded Corners 3"/>
          <p:cNvSpPr/>
          <p:nvPr/>
        </p:nvSpPr>
        <p:spPr>
          <a:xfrm>
            <a:off x="4558936" y="3838212"/>
            <a:ext cx="3227841" cy="2213651"/>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Straight Arrow Connector 19"/>
          <p:cNvCxnSpPr>
            <a:cxnSpLocks/>
          </p:cNvCxnSpPr>
          <p:nvPr/>
        </p:nvCxnSpPr>
        <p:spPr>
          <a:xfrm>
            <a:off x="2675941" y="4267398"/>
            <a:ext cx="1650329" cy="2934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588933">
            <a:off x="2849563" y="4155268"/>
            <a:ext cx="2438400" cy="369332"/>
          </a:xfrm>
          <a:prstGeom prst="rect">
            <a:avLst/>
          </a:prstGeom>
          <a:noFill/>
        </p:spPr>
        <p:txBody>
          <a:bodyPr wrap="square" rtlCol="0">
            <a:spAutoFit/>
          </a:bodyPr>
          <a:lstStyle/>
          <a:p>
            <a:r>
              <a:rPr lang="en-US" b="1" dirty="0">
                <a:solidFill>
                  <a:schemeClr val="accent1"/>
                </a:solidFill>
              </a:rPr>
              <a:t>1</a:t>
            </a:r>
            <a:r>
              <a:rPr lang="en-US" b="1" baseline="30000" dirty="0">
                <a:solidFill>
                  <a:schemeClr val="accent1"/>
                </a:solidFill>
              </a:rPr>
              <a:t>st</a:t>
            </a:r>
            <a:r>
              <a:rPr lang="en-US" b="1" dirty="0">
                <a:solidFill>
                  <a:schemeClr val="accent1"/>
                </a:solidFill>
              </a:rPr>
              <a:t> Step</a:t>
            </a:r>
          </a:p>
        </p:txBody>
      </p:sp>
      <p:cxnSp>
        <p:nvCxnSpPr>
          <p:cNvPr id="22" name="Straight Arrow Connector 21"/>
          <p:cNvCxnSpPr>
            <a:cxnSpLocks/>
          </p:cNvCxnSpPr>
          <p:nvPr/>
        </p:nvCxnSpPr>
        <p:spPr>
          <a:xfrm flipV="1">
            <a:off x="2692662" y="2822514"/>
            <a:ext cx="1740833" cy="11951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9374250">
            <a:off x="2558224" y="2821388"/>
            <a:ext cx="2438400" cy="369332"/>
          </a:xfrm>
          <a:prstGeom prst="rect">
            <a:avLst/>
          </a:prstGeom>
          <a:noFill/>
        </p:spPr>
        <p:txBody>
          <a:bodyPr wrap="square" rtlCol="0">
            <a:spAutoFit/>
          </a:bodyPr>
          <a:lstStyle/>
          <a:p>
            <a:r>
              <a:rPr lang="en-US" b="1" dirty="0">
                <a:solidFill>
                  <a:schemeClr val="accent1"/>
                </a:solidFill>
              </a:rPr>
              <a:t>2</a:t>
            </a:r>
            <a:r>
              <a:rPr lang="en-US" b="1" baseline="30000" dirty="0">
                <a:solidFill>
                  <a:schemeClr val="accent1"/>
                </a:solidFill>
              </a:rPr>
              <a:t>nd</a:t>
            </a:r>
            <a:r>
              <a:rPr lang="en-US" b="1" dirty="0">
                <a:solidFill>
                  <a:schemeClr val="accent1"/>
                </a:solidFill>
              </a:rPr>
              <a:t> Step</a:t>
            </a:r>
          </a:p>
        </p:txBody>
      </p:sp>
      <p:sp>
        <p:nvSpPr>
          <p:cNvPr id="26" name="Rectangle 25"/>
          <p:cNvSpPr/>
          <p:nvPr/>
        </p:nvSpPr>
        <p:spPr>
          <a:xfrm>
            <a:off x="24128" y="5067239"/>
            <a:ext cx="3603847" cy="1231106"/>
          </a:xfrm>
          <a:prstGeom prst="rect">
            <a:avLst/>
          </a:prstGeom>
        </p:spPr>
        <p:txBody>
          <a:bodyPr wrap="square">
            <a:spAutoFit/>
          </a:bodyPr>
          <a:lstStyle/>
          <a:p>
            <a:r>
              <a:rPr lang="en-US" sz="2000" b="1" dirty="0"/>
              <a:t>Hebrews 6:1      “</a:t>
            </a:r>
            <a:r>
              <a:rPr lang="en-US" b="1" i="1" dirty="0">
                <a:solidFill>
                  <a:schemeClr val="accent2">
                    <a:lumMod val="75000"/>
                  </a:schemeClr>
                </a:solidFill>
                <a:effectLst>
                  <a:outerShdw blurRad="38100" dist="38100" dir="2700000" algn="tl">
                    <a:srgbClr val="000000">
                      <a:alpha val="43137"/>
                    </a:srgbClr>
                  </a:outerShdw>
                </a:effectLst>
              </a:rPr>
              <a:t>Therefore, leaving the discussion of the elementary principles of Christ, let us go on to perfection…”  </a:t>
            </a:r>
            <a:endParaRPr lang="en-US" b="1" i="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941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72376"/>
            <a:ext cx="2385140" cy="144655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Brotherly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Kindness</a:t>
            </a:r>
          </a:p>
        </p:txBody>
      </p:sp>
      <p:sp>
        <p:nvSpPr>
          <p:cNvPr id="6" name="Rectangle 5"/>
          <p:cNvSpPr/>
          <p:nvPr/>
        </p:nvSpPr>
        <p:spPr>
          <a:xfrm>
            <a:off x="1090287" y="2327952"/>
            <a:ext cx="7893913" cy="1261884"/>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John 13:34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 </a:t>
            </a:r>
            <a:r>
              <a:rPr kumimoji="0" lang="en-US" sz="2800" b="1" i="1"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alibri" panose="020F0502020204030204"/>
                <a:ea typeface="+mn-ea"/>
                <a:cs typeface="+mn-cs"/>
              </a:rPr>
              <a:t>new commandment</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I give to you, that you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 one another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rPr>
              <a:t>as I have loved you</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that you also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 one another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7" name="Rectangle 6"/>
          <p:cNvSpPr/>
          <p:nvPr/>
        </p:nvSpPr>
        <p:spPr>
          <a:xfrm>
            <a:off x="1090287" y="3944251"/>
            <a:ext cx="7893913" cy="1692771"/>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John 15:12, 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"This is My commandment, that you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 one another</a:t>
            </a:r>
            <a:r>
              <a:rPr kumimoji="0" lang="en-US" sz="2400" b="1" i="1"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1"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alibri" panose="020F0502020204030204"/>
                <a:ea typeface="+mn-ea"/>
                <a:cs typeface="+mn-cs"/>
              </a:rPr>
              <a:t>as I have loved you</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"These things I command you, that you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 one another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9" name="Content Placeholder 8"/>
          <p:cNvSpPr>
            <a:spLocks noGrp="1"/>
          </p:cNvSpPr>
          <p:nvPr>
            <p:ph idx="1"/>
          </p:nvPr>
        </p:nvSpPr>
        <p:spPr>
          <a:xfrm>
            <a:off x="461639" y="1771452"/>
            <a:ext cx="7886700" cy="4351338"/>
          </a:xfrm>
        </p:spPr>
        <p:txBody>
          <a:bodyPr/>
          <a:lstStyle/>
          <a:p>
            <a:r>
              <a:rPr lang="en-US" b="1" dirty="0">
                <a:solidFill>
                  <a:schemeClr val="accent1"/>
                </a:solidFill>
                <a:effectLst>
                  <a:outerShdw blurRad="38100" dist="38100" dir="2700000" algn="tl">
                    <a:srgbClr val="000000">
                      <a:alpha val="43137"/>
                    </a:srgbClr>
                  </a:outerShdw>
                </a:effectLst>
              </a:rPr>
              <a:t>John: The Apostle of Love</a:t>
            </a:r>
          </a:p>
        </p:txBody>
      </p:sp>
      <p:sp>
        <p:nvSpPr>
          <p:cNvPr id="2" name="Arrow: Curved Right 1"/>
          <p:cNvSpPr/>
          <p:nvPr/>
        </p:nvSpPr>
        <p:spPr>
          <a:xfrm>
            <a:off x="-1" y="2895600"/>
            <a:ext cx="1090287" cy="2286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243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72376"/>
            <a:ext cx="2385140" cy="144655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Brotherly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Kindness</a:t>
            </a:r>
          </a:p>
        </p:txBody>
      </p:sp>
      <p:sp>
        <p:nvSpPr>
          <p:cNvPr id="6" name="Rectangle 5"/>
          <p:cNvSpPr/>
          <p:nvPr/>
        </p:nvSpPr>
        <p:spPr>
          <a:xfrm>
            <a:off x="628650" y="2286085"/>
            <a:ext cx="7893913" cy="2185214"/>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I Peter 1:22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Since you have purified your souls in obeying the truth through the Spirit in sincere </a:t>
            </a:r>
            <a:r>
              <a:rPr kumimoji="0" lang="en-US" sz="2800" b="1" i="1"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love of the brethren</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1"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love one another fervently</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with a pure heart”</a:t>
            </a:r>
          </a:p>
        </p:txBody>
      </p:sp>
      <p:sp>
        <p:nvSpPr>
          <p:cNvPr id="9" name="Content Placeholder 8"/>
          <p:cNvSpPr>
            <a:spLocks noGrp="1"/>
          </p:cNvSpPr>
          <p:nvPr>
            <p:ph idx="1"/>
          </p:nvPr>
        </p:nvSpPr>
        <p:spPr>
          <a:xfrm>
            <a:off x="553119" y="1726019"/>
            <a:ext cx="7886700" cy="4351338"/>
          </a:xfrm>
        </p:spPr>
        <p:txBody>
          <a:bodyPr/>
          <a:lstStyle/>
          <a:p>
            <a:r>
              <a:rPr lang="en-US" b="1" dirty="0">
                <a:solidFill>
                  <a:schemeClr val="accent1"/>
                </a:solidFill>
                <a:effectLst>
                  <a:outerShdw blurRad="38100" dist="38100" dir="2700000" algn="tl">
                    <a:srgbClr val="000000">
                      <a:alpha val="43137"/>
                    </a:srgbClr>
                  </a:outerShdw>
                </a:effectLst>
              </a:rPr>
              <a:t>Peter: The Apostle Who Learned Love</a:t>
            </a:r>
          </a:p>
        </p:txBody>
      </p:sp>
      <p:pic>
        <p:nvPicPr>
          <p:cNvPr id="2050" name="Picture 2" descr="http://2.bp.blogspot.com/-qK6xMcK4wSM/UCzdmdrHWUI/AAAAAAAAAuM/Ks0fankCFuU/s1600/the-empty-tomb-jesus-resurrection.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53200" y="3982434"/>
            <a:ext cx="2257198" cy="27545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6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ornagainint.org/wp-content/uploads/2015/08/steps-of-salvation-1024x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26505"/>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1219" y="91098"/>
            <a:ext cx="3206780" cy="2116089"/>
          </a:xfrm>
        </p:spPr>
        <p:txBody>
          <a:bodyPr>
            <a:normAutofit/>
          </a:bodyPr>
          <a:lstStyle/>
          <a:p>
            <a:pPr algn="ct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My Growing</a:t>
            </a:r>
            <a:b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b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Faith</a:t>
            </a:r>
          </a:p>
        </p:txBody>
      </p:sp>
      <p:sp>
        <p:nvSpPr>
          <p:cNvPr id="3" name="Content Placeholder 2"/>
          <p:cNvSpPr>
            <a:spLocks noGrp="1"/>
          </p:cNvSpPr>
          <p:nvPr>
            <p:ph idx="1"/>
          </p:nvPr>
        </p:nvSpPr>
        <p:spPr>
          <a:xfrm>
            <a:off x="134505" y="1738129"/>
            <a:ext cx="3320208" cy="5073066"/>
          </a:xfrm>
        </p:spPr>
        <p:txBody>
          <a:bodyPr>
            <a:normAutofit/>
          </a:bodyPr>
          <a:lstStyle/>
          <a:p>
            <a:pPr marL="0" indent="0">
              <a:buNone/>
            </a:pPr>
            <a:br>
              <a:rPr lang="en-US" sz="2000" b="1" i="1" u="sng" dirty="0">
                <a:solidFill>
                  <a:schemeClr val="accent2">
                    <a:lumMod val="75000"/>
                  </a:schemeClr>
                </a:solidFill>
                <a:effectLst>
                  <a:outerShdw blurRad="38100" dist="38100" dir="2700000" algn="tl">
                    <a:srgbClr val="000000">
                      <a:alpha val="43137"/>
                    </a:srgbClr>
                  </a:outerShdw>
                </a:effectLst>
              </a:rPr>
            </a:br>
            <a:br>
              <a:rPr lang="en-US" sz="2000" b="1" i="1" u="sng" dirty="0">
                <a:solidFill>
                  <a:schemeClr val="accent2">
                    <a:lumMod val="75000"/>
                  </a:schemeClr>
                </a:solidFill>
                <a:effectLst>
                  <a:outerShdw blurRad="38100" dist="38100" dir="2700000" algn="tl">
                    <a:srgbClr val="000000">
                      <a:alpha val="43137"/>
                    </a:srgbClr>
                  </a:outerShdw>
                </a:effectLst>
              </a:rPr>
            </a:br>
            <a:endParaRPr lang="en-US" sz="2000" b="1" i="1" u="sng" dirty="0">
              <a:solidFill>
                <a:schemeClr val="accent2">
                  <a:lumMod val="75000"/>
                </a:schemeClr>
              </a:solidFill>
              <a:effectLst>
                <a:outerShdw blurRad="38100" dist="38100" dir="2700000" algn="tl">
                  <a:srgbClr val="000000">
                    <a:alpha val="43137"/>
                  </a:srgbClr>
                </a:outerShdw>
              </a:effectLst>
            </a:endParaRPr>
          </a:p>
        </p:txBody>
      </p:sp>
      <p:sp>
        <p:nvSpPr>
          <p:cNvPr id="11" name="TextBox 10"/>
          <p:cNvSpPr txBox="1"/>
          <p:nvPr/>
        </p:nvSpPr>
        <p:spPr>
          <a:xfrm>
            <a:off x="5498632" y="4917294"/>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Virtue</a:t>
            </a:r>
          </a:p>
        </p:txBody>
      </p:sp>
      <p:sp>
        <p:nvSpPr>
          <p:cNvPr id="14" name="TextBox 13"/>
          <p:cNvSpPr txBox="1"/>
          <p:nvPr/>
        </p:nvSpPr>
        <p:spPr>
          <a:xfrm>
            <a:off x="5022939" y="3951496"/>
            <a:ext cx="266307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Temperance</a:t>
            </a:r>
          </a:p>
        </p:txBody>
      </p:sp>
      <p:sp>
        <p:nvSpPr>
          <p:cNvPr id="15" name="TextBox 14"/>
          <p:cNvSpPr txBox="1"/>
          <p:nvPr/>
        </p:nvSpPr>
        <p:spPr>
          <a:xfrm>
            <a:off x="5153452" y="4432586"/>
            <a:ext cx="26928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Knowledge</a:t>
            </a:r>
          </a:p>
        </p:txBody>
      </p:sp>
      <p:sp>
        <p:nvSpPr>
          <p:cNvPr id="16" name="TextBox 15"/>
          <p:cNvSpPr txBox="1"/>
          <p:nvPr/>
        </p:nvSpPr>
        <p:spPr>
          <a:xfrm>
            <a:off x="5234035" y="2614643"/>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Godliness</a:t>
            </a:r>
          </a:p>
        </p:txBody>
      </p:sp>
      <p:sp>
        <p:nvSpPr>
          <p:cNvPr id="17" name="TextBox 16"/>
          <p:cNvSpPr txBox="1"/>
          <p:nvPr/>
        </p:nvSpPr>
        <p:spPr>
          <a:xfrm>
            <a:off x="5313753" y="3556188"/>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Patience</a:t>
            </a:r>
          </a:p>
        </p:txBody>
      </p:sp>
      <p:sp>
        <p:nvSpPr>
          <p:cNvPr id="18" name="TextBox 17"/>
          <p:cNvSpPr txBox="1"/>
          <p:nvPr/>
        </p:nvSpPr>
        <p:spPr>
          <a:xfrm>
            <a:off x="5238211" y="2130235"/>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Bro. Love</a:t>
            </a:r>
          </a:p>
        </p:txBody>
      </p:sp>
      <p:sp>
        <p:nvSpPr>
          <p:cNvPr id="7" name="Rectangle 6"/>
          <p:cNvSpPr/>
          <p:nvPr/>
        </p:nvSpPr>
        <p:spPr>
          <a:xfrm>
            <a:off x="4923937" y="5704292"/>
            <a:ext cx="2698496"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My Faith</a:t>
            </a:r>
          </a:p>
        </p:txBody>
      </p:sp>
      <p:sp>
        <p:nvSpPr>
          <p:cNvPr id="19" name="TextBox 18"/>
          <p:cNvSpPr txBox="1"/>
          <p:nvPr/>
        </p:nvSpPr>
        <p:spPr>
          <a:xfrm>
            <a:off x="5087053" y="1677685"/>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Godly Love</a:t>
            </a:r>
          </a:p>
        </p:txBody>
      </p:sp>
      <p:sp>
        <p:nvSpPr>
          <p:cNvPr id="4" name="Rectangle 3"/>
          <p:cNvSpPr/>
          <p:nvPr/>
        </p:nvSpPr>
        <p:spPr>
          <a:xfrm>
            <a:off x="68985" y="2207187"/>
            <a:ext cx="3891946" cy="366254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2 Peter 1:5-7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But also for this very reason, giving all diligence, add:</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your faith virtue,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virtue knowledge,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knowledge self-control,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self-control perseverance,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perseverance godliness,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godliness brotherly kindness, to brotherly kindness love.</a:t>
            </a:r>
          </a:p>
        </p:txBody>
      </p:sp>
      <p:sp>
        <p:nvSpPr>
          <p:cNvPr id="20" name="Rectangle 19"/>
          <p:cNvSpPr/>
          <p:nvPr/>
        </p:nvSpPr>
        <p:spPr>
          <a:xfrm>
            <a:off x="4416499" y="904507"/>
            <a:ext cx="3593100"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God’s Grace</a:t>
            </a:r>
          </a:p>
        </p:txBody>
      </p:sp>
    </p:spTree>
    <p:extLst>
      <p:ext uri="{BB962C8B-B14F-4D97-AF65-F5344CB8AC3E}">
        <p14:creationId xmlns:p14="http://schemas.microsoft.com/office/powerpoint/2010/main" val="125504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498" y="172376"/>
            <a:ext cx="1848340"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Godly</a:t>
            </a:r>
            <a:b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b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Love</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AGAPE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“affection, good will, benevolence, love; a purely Biblical and ecclesiastical word”</a:t>
            </a:r>
          </a:p>
        </p:txBody>
      </p:sp>
      <p:sp>
        <p:nvSpPr>
          <p:cNvPr id="6" name="Rectangle 5"/>
          <p:cNvSpPr/>
          <p:nvPr/>
        </p:nvSpPr>
        <p:spPr>
          <a:xfrm>
            <a:off x="628644" y="2193932"/>
            <a:ext cx="7893913" cy="1754326"/>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John 3:16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"For </a:t>
            </a:r>
            <a:r>
              <a:rPr kumimoji="0" lang="en-US" sz="2800" b="1" i="1"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God so </a:t>
            </a:r>
            <a:r>
              <a:rPr kumimoji="0" lang="en-US" sz="28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loved</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the world that He gave His only begotten Son, that whoever believes in Him should not perish but have everlasting life.”</a:t>
            </a:r>
          </a:p>
        </p:txBody>
      </p:sp>
      <p:sp>
        <p:nvSpPr>
          <p:cNvPr id="9" name="Content Placeholder 8"/>
          <p:cNvSpPr>
            <a:spLocks noGrp="1"/>
          </p:cNvSpPr>
          <p:nvPr>
            <p:ph idx="1"/>
          </p:nvPr>
        </p:nvSpPr>
        <p:spPr>
          <a:xfrm>
            <a:off x="635857" y="1618926"/>
            <a:ext cx="7886700" cy="4351338"/>
          </a:xfrm>
        </p:spPr>
        <p:txBody>
          <a:bodyPr/>
          <a:lstStyle/>
          <a:p>
            <a:r>
              <a:rPr lang="en-US" b="1" dirty="0">
                <a:solidFill>
                  <a:schemeClr val="accent1"/>
                </a:solidFill>
                <a:effectLst>
                  <a:outerShdw blurRad="38100" dist="38100" dir="2700000" algn="tl">
                    <a:srgbClr val="000000">
                      <a:alpha val="43137"/>
                    </a:srgbClr>
                  </a:outerShdw>
                </a:effectLst>
              </a:rPr>
              <a:t>The Kind Of Affection God Feels Toward Lost Man</a:t>
            </a:r>
          </a:p>
        </p:txBody>
      </p:sp>
      <p:sp>
        <p:nvSpPr>
          <p:cNvPr id="7" name="Rectangle 6"/>
          <p:cNvSpPr/>
          <p:nvPr/>
        </p:nvSpPr>
        <p:spPr>
          <a:xfrm>
            <a:off x="628644" y="4276576"/>
            <a:ext cx="7893913" cy="1323439"/>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Romans 5:8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“But </a:t>
            </a:r>
            <a:r>
              <a:rPr kumimoji="0" lang="en-US" sz="2800" b="1" i="1"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God</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demonstrates His own </a:t>
            </a:r>
            <a:r>
              <a:rPr kumimoji="0" lang="en-US" sz="28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toward us, in that while we were still sinners, Christ died for us.”</a:t>
            </a:r>
          </a:p>
        </p:txBody>
      </p:sp>
    </p:spTree>
    <p:extLst>
      <p:ext uri="{BB962C8B-B14F-4D97-AF65-F5344CB8AC3E}">
        <p14:creationId xmlns:p14="http://schemas.microsoft.com/office/powerpoint/2010/main" val="5326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498" y="172376"/>
            <a:ext cx="1848340"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Godly</a:t>
            </a:r>
            <a:b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b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Love</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AGAPE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“affection, good will, benevolence, love; a purely Biblical and ecclesiastical word”</a:t>
            </a:r>
          </a:p>
        </p:txBody>
      </p:sp>
      <p:sp>
        <p:nvSpPr>
          <p:cNvPr id="6" name="Rectangle 5"/>
          <p:cNvSpPr/>
          <p:nvPr/>
        </p:nvSpPr>
        <p:spPr>
          <a:xfrm>
            <a:off x="628644" y="2193932"/>
            <a:ext cx="8015767" cy="2492990"/>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Romans 8:35,39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“Who shall separate us from the </a:t>
            </a:r>
            <a:r>
              <a:rPr kumimoji="0" lang="en-US" sz="22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a:t>
            </a:r>
            <a:r>
              <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200" b="1" i="1"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of Christ</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Shall tribulation, or distress, or persecution, or famine, or nakedness, or peril, or sword? … For I am persuaded that neither death nor life, nor angels nor principalities nor powers, nor things present nor things to come, nor height nor depth, nor any other created thing, shall be able to separate us from the </a:t>
            </a:r>
            <a:r>
              <a:rPr kumimoji="0" lang="en-US" sz="22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a:t>
            </a:r>
            <a:r>
              <a:rPr kumimoji="0" lang="en-US" sz="2200" b="0" i="0"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200" b="1" i="1"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of God</a:t>
            </a:r>
            <a:r>
              <a:rPr kumimoji="0" lang="en-US" sz="22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which is in Christ Jesus our Lord.</a:t>
            </a:r>
          </a:p>
        </p:txBody>
      </p:sp>
      <p:sp>
        <p:nvSpPr>
          <p:cNvPr id="9" name="Content Placeholder 8"/>
          <p:cNvSpPr>
            <a:spLocks noGrp="1"/>
          </p:cNvSpPr>
          <p:nvPr>
            <p:ph idx="1"/>
          </p:nvPr>
        </p:nvSpPr>
        <p:spPr>
          <a:xfrm>
            <a:off x="757711" y="1630994"/>
            <a:ext cx="7886700" cy="4351338"/>
          </a:xfrm>
        </p:spPr>
        <p:txBody>
          <a:bodyPr/>
          <a:lstStyle/>
          <a:p>
            <a:r>
              <a:rPr lang="en-US" b="1" dirty="0">
                <a:solidFill>
                  <a:schemeClr val="accent1"/>
                </a:solidFill>
                <a:effectLst>
                  <a:outerShdw blurRad="38100" dist="38100" dir="2700000" algn="tl">
                    <a:srgbClr val="000000">
                      <a:alpha val="43137"/>
                    </a:srgbClr>
                  </a:outerShdw>
                </a:effectLst>
              </a:rPr>
              <a:t>The Most Powerful Force In The Universe</a:t>
            </a:r>
          </a:p>
        </p:txBody>
      </p:sp>
      <p:sp>
        <p:nvSpPr>
          <p:cNvPr id="7" name="Rectangle 6"/>
          <p:cNvSpPr/>
          <p:nvPr/>
        </p:nvSpPr>
        <p:spPr>
          <a:xfrm>
            <a:off x="628644" y="4983596"/>
            <a:ext cx="8015767" cy="1138773"/>
          </a:xfrm>
          <a:prstGeom prst="rect">
            <a:avLst/>
          </a:prstGeom>
          <a:solidFill>
            <a:schemeClr val="accent2">
              <a:lumMod val="60000"/>
              <a:lumOff val="4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I Corinthians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“Now abides faith, hope, </a:t>
            </a:r>
            <a:r>
              <a:rPr kumimoji="0" lang="en-US" sz="22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these three; but the greatest of these is </a:t>
            </a:r>
            <a:r>
              <a:rPr kumimoji="0" lang="en-US" sz="22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love</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41375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498" y="172376"/>
            <a:ext cx="1848340"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Godly</a:t>
            </a:r>
            <a:b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b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Love</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AGAPE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“affection, good will, benevolence, love; a purely Biblical and ecclesiastical word”</a:t>
            </a:r>
          </a:p>
        </p:txBody>
      </p:sp>
      <p:sp>
        <p:nvSpPr>
          <p:cNvPr id="9" name="Content Placeholder 8"/>
          <p:cNvSpPr>
            <a:spLocks noGrp="1"/>
          </p:cNvSpPr>
          <p:nvPr>
            <p:ph idx="1"/>
          </p:nvPr>
        </p:nvSpPr>
        <p:spPr>
          <a:xfrm>
            <a:off x="664233" y="1618926"/>
            <a:ext cx="7886700" cy="4351338"/>
          </a:xfrm>
        </p:spPr>
        <p:txBody>
          <a:bodyPr/>
          <a:lstStyle/>
          <a:p>
            <a:r>
              <a:rPr lang="en-US" b="1" dirty="0">
                <a:solidFill>
                  <a:schemeClr val="accent1"/>
                </a:solidFill>
                <a:effectLst>
                  <a:outerShdw blurRad="38100" dist="38100" dir="2700000" algn="tl">
                    <a:srgbClr val="000000">
                      <a:alpha val="43137"/>
                    </a:srgbClr>
                  </a:outerShdw>
                </a:effectLst>
              </a:rPr>
              <a:t>A New Commandment</a:t>
            </a:r>
            <a:br>
              <a:rPr lang="en-US" b="1" dirty="0">
                <a:solidFill>
                  <a:schemeClr val="accent1"/>
                </a:solidFill>
                <a:effectLst>
                  <a:outerShdw blurRad="38100" dist="38100" dir="2700000" algn="tl">
                    <a:srgbClr val="000000">
                      <a:alpha val="43137"/>
                    </a:srgbClr>
                  </a:outerShdw>
                </a:effectLst>
              </a:rPr>
            </a:br>
            <a:endParaRPr lang="en-US" b="1" dirty="0">
              <a:solidFill>
                <a:schemeClr val="accent1"/>
              </a:solidFill>
              <a:effectLst>
                <a:outerShdw blurRad="38100" dist="38100" dir="2700000" algn="tl">
                  <a:srgbClr val="000000">
                    <a:alpha val="43137"/>
                  </a:srgbClr>
                </a:outerShdw>
              </a:effectLst>
            </a:endParaRPr>
          </a:p>
          <a:p>
            <a:pPr marL="514350" indent="-514350">
              <a:buFont typeface="+mj-lt"/>
              <a:buAutoNum type="arabicPeriod"/>
            </a:pPr>
            <a:r>
              <a:rPr lang="en-US" dirty="0">
                <a:solidFill>
                  <a:srgbClr val="C00000"/>
                </a:solidFill>
                <a:effectLst>
                  <a:outerShdw blurRad="38100" dist="38100" dir="2700000" algn="tl">
                    <a:srgbClr val="000000">
                      <a:alpha val="43137"/>
                    </a:srgbClr>
                  </a:outerShdw>
                </a:effectLst>
              </a:rPr>
              <a:t>Philia –</a:t>
            </a:r>
            <a:r>
              <a:rPr lang="en-US" dirty="0">
                <a:solidFill>
                  <a:schemeClr val="accent1"/>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mutual affection between brothers</a:t>
            </a:r>
          </a:p>
          <a:p>
            <a:pPr marL="514350" indent="-514350">
              <a:buFont typeface="+mj-lt"/>
              <a:buAutoNum type="arabicPeriod"/>
            </a:pPr>
            <a:r>
              <a:rPr lang="en-US" dirty="0">
                <a:solidFill>
                  <a:srgbClr val="C00000"/>
                </a:solidFill>
                <a:effectLst>
                  <a:outerShdw blurRad="38100" dist="38100" dir="2700000" algn="tl">
                    <a:srgbClr val="000000">
                      <a:alpha val="43137"/>
                    </a:srgbClr>
                  </a:outerShdw>
                </a:effectLst>
              </a:rPr>
              <a:t>Eros –</a:t>
            </a:r>
            <a:r>
              <a:rPr lang="en-US" dirty="0">
                <a:solidFill>
                  <a:schemeClr val="accent1"/>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mutual affection between lovers</a:t>
            </a:r>
          </a:p>
          <a:p>
            <a:pPr marL="514350" indent="-514350">
              <a:buFont typeface="+mj-lt"/>
              <a:buAutoNum type="arabicPeriod"/>
            </a:pPr>
            <a:r>
              <a:rPr lang="en-US" dirty="0" err="1">
                <a:solidFill>
                  <a:srgbClr val="C00000"/>
                </a:solidFill>
                <a:effectLst>
                  <a:outerShdw blurRad="38100" dist="38100" dir="2700000" algn="tl">
                    <a:srgbClr val="000000">
                      <a:alpha val="43137"/>
                    </a:srgbClr>
                  </a:outerShdw>
                </a:effectLst>
              </a:rPr>
              <a:t>Storge</a:t>
            </a:r>
            <a:r>
              <a:rPr lang="en-US" dirty="0">
                <a:solidFill>
                  <a:srgbClr val="C00000"/>
                </a:solidFill>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rPr>
              <a:t>mutual affection between family</a:t>
            </a:r>
          </a:p>
          <a:p>
            <a:pPr marL="514350" indent="-514350">
              <a:buFont typeface="+mj-lt"/>
              <a:buAutoNum type="arabicPeriod"/>
            </a:pPr>
            <a:r>
              <a:rPr lang="en-US" dirty="0">
                <a:solidFill>
                  <a:srgbClr val="C00000"/>
                </a:solidFill>
                <a:effectLst>
                  <a:outerShdw blurRad="38100" dist="38100" dir="2700000" algn="tl">
                    <a:srgbClr val="000000">
                      <a:alpha val="43137"/>
                    </a:srgbClr>
                  </a:outerShdw>
                </a:effectLst>
              </a:rPr>
              <a:t>Agape –</a:t>
            </a:r>
            <a:r>
              <a:rPr lang="en-US" dirty="0">
                <a:solidFill>
                  <a:schemeClr val="accent1"/>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reversed!  Not mutual, but </a:t>
            </a:r>
            <a:r>
              <a:rPr lang="en-US" u="sng" dirty="0">
                <a:effectLst>
                  <a:outerShdw blurRad="38100" dist="38100" dir="2700000" algn="tl">
                    <a:srgbClr val="000000">
                      <a:alpha val="43137"/>
                    </a:srgbClr>
                  </a:outerShdw>
                </a:effectLst>
              </a:rPr>
              <a:t>sacrificial</a:t>
            </a:r>
            <a:r>
              <a:rPr lang="en-US" dirty="0">
                <a:effectLst>
                  <a:outerShdw blurRad="38100" dist="38100" dir="2700000" algn="tl">
                    <a:srgbClr val="000000">
                      <a:alpha val="43137"/>
                    </a:srgbClr>
                  </a:outerShdw>
                </a:effectLst>
              </a:rPr>
              <a:t> on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behalf of the person, even undeserved.</a:t>
            </a:r>
          </a:p>
        </p:txBody>
      </p:sp>
      <p:sp>
        <p:nvSpPr>
          <p:cNvPr id="2" name="Rectangle 1"/>
          <p:cNvSpPr/>
          <p:nvPr/>
        </p:nvSpPr>
        <p:spPr>
          <a:xfrm>
            <a:off x="750498" y="5046934"/>
            <a:ext cx="7479102" cy="1261884"/>
          </a:xfrm>
          <a:prstGeom prst="rect">
            <a:avLst/>
          </a:prstGeom>
          <a:solidFill>
            <a:schemeClr val="accent2">
              <a:lumMod val="60000"/>
              <a:lumOff val="40000"/>
            </a:schemeClr>
          </a:solidFill>
          <a:ln w="3810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John 13:34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 new commandment I give to you, that you </a:t>
            </a:r>
            <a:b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love</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one another; </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as I have loved you</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that you also </a:t>
            </a:r>
            <a:b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love</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one another.</a:t>
            </a:r>
          </a:p>
        </p:txBody>
      </p:sp>
    </p:spTree>
    <p:extLst>
      <p:ext uri="{BB962C8B-B14F-4D97-AF65-F5344CB8AC3E}">
        <p14:creationId xmlns:p14="http://schemas.microsoft.com/office/powerpoint/2010/main" val="415824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80">
                                          <p:stCondLst>
                                            <p:cond delay="0"/>
                                          </p:stCondLst>
                                        </p:cTn>
                                        <p:tgtEl>
                                          <p:spTgt spid="9">
                                            <p:txEl>
                                              <p:pRg st="1" end="1"/>
                                            </p:txEl>
                                          </p:spTgt>
                                        </p:tgtEl>
                                      </p:cBhvr>
                                    </p:animEffect>
                                    <p:anim calcmode="lin" valueType="num">
                                      <p:cBhvr>
                                        <p:cTn id="13"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xEl>
                                              <p:pRg st="1" end="1"/>
                                            </p:txEl>
                                          </p:spTgt>
                                        </p:tgtEl>
                                      </p:cBhvr>
                                      <p:to x="100000" y="60000"/>
                                    </p:animScale>
                                    <p:animScale>
                                      <p:cBhvr>
                                        <p:cTn id="19" dur="166" decel="50000">
                                          <p:stCondLst>
                                            <p:cond delay="676"/>
                                          </p:stCondLst>
                                        </p:cTn>
                                        <p:tgtEl>
                                          <p:spTgt spid="9">
                                            <p:txEl>
                                              <p:pRg st="1" end="1"/>
                                            </p:txEl>
                                          </p:spTgt>
                                        </p:tgtEl>
                                      </p:cBhvr>
                                      <p:to x="100000" y="100000"/>
                                    </p:animScale>
                                    <p:animScale>
                                      <p:cBhvr>
                                        <p:cTn id="20" dur="26">
                                          <p:stCondLst>
                                            <p:cond delay="1312"/>
                                          </p:stCondLst>
                                        </p:cTn>
                                        <p:tgtEl>
                                          <p:spTgt spid="9">
                                            <p:txEl>
                                              <p:pRg st="1" end="1"/>
                                            </p:txEl>
                                          </p:spTgt>
                                        </p:tgtEl>
                                      </p:cBhvr>
                                      <p:to x="100000" y="80000"/>
                                    </p:animScale>
                                    <p:animScale>
                                      <p:cBhvr>
                                        <p:cTn id="21" dur="166" decel="50000">
                                          <p:stCondLst>
                                            <p:cond delay="1338"/>
                                          </p:stCondLst>
                                        </p:cTn>
                                        <p:tgtEl>
                                          <p:spTgt spid="9">
                                            <p:txEl>
                                              <p:pRg st="1" end="1"/>
                                            </p:txEl>
                                          </p:spTgt>
                                        </p:tgtEl>
                                      </p:cBhvr>
                                      <p:to x="100000" y="100000"/>
                                    </p:animScale>
                                    <p:animScale>
                                      <p:cBhvr>
                                        <p:cTn id="22" dur="26">
                                          <p:stCondLst>
                                            <p:cond delay="1642"/>
                                          </p:stCondLst>
                                        </p:cTn>
                                        <p:tgtEl>
                                          <p:spTgt spid="9">
                                            <p:txEl>
                                              <p:pRg st="1" end="1"/>
                                            </p:txEl>
                                          </p:spTgt>
                                        </p:tgtEl>
                                      </p:cBhvr>
                                      <p:to x="100000" y="90000"/>
                                    </p:animScale>
                                    <p:animScale>
                                      <p:cBhvr>
                                        <p:cTn id="23" dur="166" decel="50000">
                                          <p:stCondLst>
                                            <p:cond delay="1668"/>
                                          </p:stCondLst>
                                        </p:cTn>
                                        <p:tgtEl>
                                          <p:spTgt spid="9">
                                            <p:txEl>
                                              <p:pRg st="1" end="1"/>
                                            </p:txEl>
                                          </p:spTgt>
                                        </p:tgtEl>
                                      </p:cBhvr>
                                      <p:to x="100000" y="100000"/>
                                    </p:animScale>
                                    <p:animScale>
                                      <p:cBhvr>
                                        <p:cTn id="24" dur="26">
                                          <p:stCondLst>
                                            <p:cond delay="1808"/>
                                          </p:stCondLst>
                                        </p:cTn>
                                        <p:tgtEl>
                                          <p:spTgt spid="9">
                                            <p:txEl>
                                              <p:pRg st="1" end="1"/>
                                            </p:txEl>
                                          </p:spTgt>
                                        </p:tgtEl>
                                      </p:cBhvr>
                                      <p:to x="100000" y="95000"/>
                                    </p:animScale>
                                    <p:animScale>
                                      <p:cBhvr>
                                        <p:cTn id="25" dur="166" decel="50000">
                                          <p:stCondLst>
                                            <p:cond delay="1834"/>
                                          </p:stCondLst>
                                        </p:cTn>
                                        <p:tgtEl>
                                          <p:spTgt spid="9">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down)">
                                      <p:cBhvr>
                                        <p:cTn id="30" dur="580">
                                          <p:stCondLst>
                                            <p:cond delay="0"/>
                                          </p:stCondLst>
                                        </p:cTn>
                                        <p:tgtEl>
                                          <p:spTgt spid="9">
                                            <p:txEl>
                                              <p:pRg st="2" end="2"/>
                                            </p:txEl>
                                          </p:spTgt>
                                        </p:tgtEl>
                                      </p:cBhvr>
                                    </p:animEffect>
                                    <p:anim calcmode="lin" valueType="num">
                                      <p:cBhvr>
                                        <p:cTn id="31"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xEl>
                                              <p:pRg st="2" end="2"/>
                                            </p:txEl>
                                          </p:spTgt>
                                        </p:tgtEl>
                                      </p:cBhvr>
                                      <p:to x="100000" y="60000"/>
                                    </p:animScale>
                                    <p:animScale>
                                      <p:cBhvr>
                                        <p:cTn id="37" dur="166" decel="50000">
                                          <p:stCondLst>
                                            <p:cond delay="676"/>
                                          </p:stCondLst>
                                        </p:cTn>
                                        <p:tgtEl>
                                          <p:spTgt spid="9">
                                            <p:txEl>
                                              <p:pRg st="2" end="2"/>
                                            </p:txEl>
                                          </p:spTgt>
                                        </p:tgtEl>
                                      </p:cBhvr>
                                      <p:to x="100000" y="100000"/>
                                    </p:animScale>
                                    <p:animScale>
                                      <p:cBhvr>
                                        <p:cTn id="38" dur="26">
                                          <p:stCondLst>
                                            <p:cond delay="1312"/>
                                          </p:stCondLst>
                                        </p:cTn>
                                        <p:tgtEl>
                                          <p:spTgt spid="9">
                                            <p:txEl>
                                              <p:pRg st="2" end="2"/>
                                            </p:txEl>
                                          </p:spTgt>
                                        </p:tgtEl>
                                      </p:cBhvr>
                                      <p:to x="100000" y="80000"/>
                                    </p:animScale>
                                    <p:animScale>
                                      <p:cBhvr>
                                        <p:cTn id="39" dur="166" decel="50000">
                                          <p:stCondLst>
                                            <p:cond delay="1338"/>
                                          </p:stCondLst>
                                        </p:cTn>
                                        <p:tgtEl>
                                          <p:spTgt spid="9">
                                            <p:txEl>
                                              <p:pRg st="2" end="2"/>
                                            </p:txEl>
                                          </p:spTgt>
                                        </p:tgtEl>
                                      </p:cBhvr>
                                      <p:to x="100000" y="100000"/>
                                    </p:animScale>
                                    <p:animScale>
                                      <p:cBhvr>
                                        <p:cTn id="40" dur="26">
                                          <p:stCondLst>
                                            <p:cond delay="1642"/>
                                          </p:stCondLst>
                                        </p:cTn>
                                        <p:tgtEl>
                                          <p:spTgt spid="9">
                                            <p:txEl>
                                              <p:pRg st="2" end="2"/>
                                            </p:txEl>
                                          </p:spTgt>
                                        </p:tgtEl>
                                      </p:cBhvr>
                                      <p:to x="100000" y="90000"/>
                                    </p:animScale>
                                    <p:animScale>
                                      <p:cBhvr>
                                        <p:cTn id="41" dur="166" decel="50000">
                                          <p:stCondLst>
                                            <p:cond delay="1668"/>
                                          </p:stCondLst>
                                        </p:cTn>
                                        <p:tgtEl>
                                          <p:spTgt spid="9">
                                            <p:txEl>
                                              <p:pRg st="2" end="2"/>
                                            </p:txEl>
                                          </p:spTgt>
                                        </p:tgtEl>
                                      </p:cBhvr>
                                      <p:to x="100000" y="100000"/>
                                    </p:animScale>
                                    <p:animScale>
                                      <p:cBhvr>
                                        <p:cTn id="42" dur="26">
                                          <p:stCondLst>
                                            <p:cond delay="1808"/>
                                          </p:stCondLst>
                                        </p:cTn>
                                        <p:tgtEl>
                                          <p:spTgt spid="9">
                                            <p:txEl>
                                              <p:pRg st="2" end="2"/>
                                            </p:txEl>
                                          </p:spTgt>
                                        </p:tgtEl>
                                      </p:cBhvr>
                                      <p:to x="100000" y="95000"/>
                                    </p:animScale>
                                    <p:animScale>
                                      <p:cBhvr>
                                        <p:cTn id="43" dur="166" decel="50000">
                                          <p:stCondLst>
                                            <p:cond delay="1834"/>
                                          </p:stCondLst>
                                        </p:cTn>
                                        <p:tgtEl>
                                          <p:spTgt spid="9">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wipe(down)">
                                      <p:cBhvr>
                                        <p:cTn id="48" dur="580">
                                          <p:stCondLst>
                                            <p:cond delay="0"/>
                                          </p:stCondLst>
                                        </p:cTn>
                                        <p:tgtEl>
                                          <p:spTgt spid="9">
                                            <p:txEl>
                                              <p:pRg st="3" end="3"/>
                                            </p:txEl>
                                          </p:spTgt>
                                        </p:tgtEl>
                                      </p:cBhvr>
                                    </p:animEffect>
                                    <p:anim calcmode="lin" valueType="num">
                                      <p:cBhvr>
                                        <p:cTn id="49"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xEl>
                                              <p:pRg st="3" end="3"/>
                                            </p:txEl>
                                          </p:spTgt>
                                        </p:tgtEl>
                                      </p:cBhvr>
                                      <p:to x="100000" y="60000"/>
                                    </p:animScale>
                                    <p:animScale>
                                      <p:cBhvr>
                                        <p:cTn id="55" dur="166" decel="50000">
                                          <p:stCondLst>
                                            <p:cond delay="676"/>
                                          </p:stCondLst>
                                        </p:cTn>
                                        <p:tgtEl>
                                          <p:spTgt spid="9">
                                            <p:txEl>
                                              <p:pRg st="3" end="3"/>
                                            </p:txEl>
                                          </p:spTgt>
                                        </p:tgtEl>
                                      </p:cBhvr>
                                      <p:to x="100000" y="100000"/>
                                    </p:animScale>
                                    <p:animScale>
                                      <p:cBhvr>
                                        <p:cTn id="56" dur="26">
                                          <p:stCondLst>
                                            <p:cond delay="1312"/>
                                          </p:stCondLst>
                                        </p:cTn>
                                        <p:tgtEl>
                                          <p:spTgt spid="9">
                                            <p:txEl>
                                              <p:pRg st="3" end="3"/>
                                            </p:txEl>
                                          </p:spTgt>
                                        </p:tgtEl>
                                      </p:cBhvr>
                                      <p:to x="100000" y="80000"/>
                                    </p:animScale>
                                    <p:animScale>
                                      <p:cBhvr>
                                        <p:cTn id="57" dur="166" decel="50000">
                                          <p:stCondLst>
                                            <p:cond delay="1338"/>
                                          </p:stCondLst>
                                        </p:cTn>
                                        <p:tgtEl>
                                          <p:spTgt spid="9">
                                            <p:txEl>
                                              <p:pRg st="3" end="3"/>
                                            </p:txEl>
                                          </p:spTgt>
                                        </p:tgtEl>
                                      </p:cBhvr>
                                      <p:to x="100000" y="100000"/>
                                    </p:animScale>
                                    <p:animScale>
                                      <p:cBhvr>
                                        <p:cTn id="58" dur="26">
                                          <p:stCondLst>
                                            <p:cond delay="1642"/>
                                          </p:stCondLst>
                                        </p:cTn>
                                        <p:tgtEl>
                                          <p:spTgt spid="9">
                                            <p:txEl>
                                              <p:pRg st="3" end="3"/>
                                            </p:txEl>
                                          </p:spTgt>
                                        </p:tgtEl>
                                      </p:cBhvr>
                                      <p:to x="100000" y="90000"/>
                                    </p:animScale>
                                    <p:animScale>
                                      <p:cBhvr>
                                        <p:cTn id="59" dur="166" decel="50000">
                                          <p:stCondLst>
                                            <p:cond delay="1668"/>
                                          </p:stCondLst>
                                        </p:cTn>
                                        <p:tgtEl>
                                          <p:spTgt spid="9">
                                            <p:txEl>
                                              <p:pRg st="3" end="3"/>
                                            </p:txEl>
                                          </p:spTgt>
                                        </p:tgtEl>
                                      </p:cBhvr>
                                      <p:to x="100000" y="100000"/>
                                    </p:animScale>
                                    <p:animScale>
                                      <p:cBhvr>
                                        <p:cTn id="60" dur="26">
                                          <p:stCondLst>
                                            <p:cond delay="1808"/>
                                          </p:stCondLst>
                                        </p:cTn>
                                        <p:tgtEl>
                                          <p:spTgt spid="9">
                                            <p:txEl>
                                              <p:pRg st="3" end="3"/>
                                            </p:txEl>
                                          </p:spTgt>
                                        </p:tgtEl>
                                      </p:cBhvr>
                                      <p:to x="100000" y="95000"/>
                                    </p:animScale>
                                    <p:animScale>
                                      <p:cBhvr>
                                        <p:cTn id="61" dur="166" decel="50000">
                                          <p:stCondLst>
                                            <p:cond delay="1834"/>
                                          </p:stCondLst>
                                        </p:cTn>
                                        <p:tgtEl>
                                          <p:spTgt spid="9">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9">
                                            <p:txEl>
                                              <p:pRg st="4" end="4"/>
                                            </p:txEl>
                                          </p:spTgt>
                                        </p:tgtEl>
                                        <p:attrNameLst>
                                          <p:attrName>style.visibility</p:attrName>
                                        </p:attrNameLst>
                                      </p:cBhvr>
                                      <p:to>
                                        <p:strVal val="visible"/>
                                      </p:to>
                                    </p:set>
                                    <p:animEffect transition="in" filter="wipe(down)">
                                      <p:cBhvr>
                                        <p:cTn id="66" dur="580">
                                          <p:stCondLst>
                                            <p:cond delay="0"/>
                                          </p:stCondLst>
                                        </p:cTn>
                                        <p:tgtEl>
                                          <p:spTgt spid="9">
                                            <p:txEl>
                                              <p:pRg st="4" end="4"/>
                                            </p:txEl>
                                          </p:spTgt>
                                        </p:tgtEl>
                                      </p:cBhvr>
                                    </p:animEffect>
                                    <p:anim calcmode="lin" valueType="num">
                                      <p:cBhvr>
                                        <p:cTn id="67"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9">
                                            <p:txEl>
                                              <p:pRg st="4" end="4"/>
                                            </p:txEl>
                                          </p:spTgt>
                                        </p:tgtEl>
                                      </p:cBhvr>
                                      <p:to x="100000" y="60000"/>
                                    </p:animScale>
                                    <p:animScale>
                                      <p:cBhvr>
                                        <p:cTn id="73" dur="166" decel="50000">
                                          <p:stCondLst>
                                            <p:cond delay="676"/>
                                          </p:stCondLst>
                                        </p:cTn>
                                        <p:tgtEl>
                                          <p:spTgt spid="9">
                                            <p:txEl>
                                              <p:pRg st="4" end="4"/>
                                            </p:txEl>
                                          </p:spTgt>
                                        </p:tgtEl>
                                      </p:cBhvr>
                                      <p:to x="100000" y="100000"/>
                                    </p:animScale>
                                    <p:animScale>
                                      <p:cBhvr>
                                        <p:cTn id="74" dur="26">
                                          <p:stCondLst>
                                            <p:cond delay="1312"/>
                                          </p:stCondLst>
                                        </p:cTn>
                                        <p:tgtEl>
                                          <p:spTgt spid="9">
                                            <p:txEl>
                                              <p:pRg st="4" end="4"/>
                                            </p:txEl>
                                          </p:spTgt>
                                        </p:tgtEl>
                                      </p:cBhvr>
                                      <p:to x="100000" y="80000"/>
                                    </p:animScale>
                                    <p:animScale>
                                      <p:cBhvr>
                                        <p:cTn id="75" dur="166" decel="50000">
                                          <p:stCondLst>
                                            <p:cond delay="1338"/>
                                          </p:stCondLst>
                                        </p:cTn>
                                        <p:tgtEl>
                                          <p:spTgt spid="9">
                                            <p:txEl>
                                              <p:pRg st="4" end="4"/>
                                            </p:txEl>
                                          </p:spTgt>
                                        </p:tgtEl>
                                      </p:cBhvr>
                                      <p:to x="100000" y="100000"/>
                                    </p:animScale>
                                    <p:animScale>
                                      <p:cBhvr>
                                        <p:cTn id="76" dur="26">
                                          <p:stCondLst>
                                            <p:cond delay="1642"/>
                                          </p:stCondLst>
                                        </p:cTn>
                                        <p:tgtEl>
                                          <p:spTgt spid="9">
                                            <p:txEl>
                                              <p:pRg st="4" end="4"/>
                                            </p:txEl>
                                          </p:spTgt>
                                        </p:tgtEl>
                                      </p:cBhvr>
                                      <p:to x="100000" y="90000"/>
                                    </p:animScale>
                                    <p:animScale>
                                      <p:cBhvr>
                                        <p:cTn id="77" dur="166" decel="50000">
                                          <p:stCondLst>
                                            <p:cond delay="1668"/>
                                          </p:stCondLst>
                                        </p:cTn>
                                        <p:tgtEl>
                                          <p:spTgt spid="9">
                                            <p:txEl>
                                              <p:pRg st="4" end="4"/>
                                            </p:txEl>
                                          </p:spTgt>
                                        </p:tgtEl>
                                      </p:cBhvr>
                                      <p:to x="100000" y="100000"/>
                                    </p:animScale>
                                    <p:animScale>
                                      <p:cBhvr>
                                        <p:cTn id="78" dur="26">
                                          <p:stCondLst>
                                            <p:cond delay="1808"/>
                                          </p:stCondLst>
                                        </p:cTn>
                                        <p:tgtEl>
                                          <p:spTgt spid="9">
                                            <p:txEl>
                                              <p:pRg st="4" end="4"/>
                                            </p:txEl>
                                          </p:spTgt>
                                        </p:tgtEl>
                                      </p:cBhvr>
                                      <p:to x="100000" y="95000"/>
                                    </p:animScale>
                                    <p:animScale>
                                      <p:cBhvr>
                                        <p:cTn id="79" dur="166" decel="50000">
                                          <p:stCondLst>
                                            <p:cond delay="1834"/>
                                          </p:stCondLst>
                                        </p:cTn>
                                        <p:tgtEl>
                                          <p:spTgt spid="9">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498" y="172376"/>
            <a:ext cx="1848340"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Godly</a:t>
            </a:r>
            <a:b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b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Love</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AGAPE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“affection, good will, benevolence, love; a purely Biblical and ecclesiastical word”</a:t>
            </a:r>
          </a:p>
        </p:txBody>
      </p:sp>
      <p:sp>
        <p:nvSpPr>
          <p:cNvPr id="9" name="Content Placeholder 8"/>
          <p:cNvSpPr>
            <a:spLocks noGrp="1"/>
          </p:cNvSpPr>
          <p:nvPr>
            <p:ph idx="1"/>
          </p:nvPr>
        </p:nvSpPr>
        <p:spPr>
          <a:xfrm>
            <a:off x="327804" y="1618926"/>
            <a:ext cx="8566030" cy="5239074"/>
          </a:xfrm>
        </p:spPr>
        <p:txBody>
          <a:bodyPr>
            <a:normAutofit/>
          </a:bodyPr>
          <a:lstStyle/>
          <a:p>
            <a:r>
              <a:rPr lang="en-US" b="1" dirty="0">
                <a:solidFill>
                  <a:schemeClr val="accent1"/>
                </a:solidFill>
                <a:effectLst>
                  <a:outerShdw blurRad="38100" dist="38100" dir="2700000" algn="tl">
                    <a:srgbClr val="000000">
                      <a:alpha val="43137"/>
                    </a:srgbClr>
                  </a:outerShdw>
                </a:effectLst>
              </a:rPr>
              <a:t>God Loves Me – </a:t>
            </a:r>
            <a:r>
              <a:rPr lang="en-US" b="1" u="sng" dirty="0">
                <a:solidFill>
                  <a:schemeClr val="accent1"/>
                </a:solidFill>
                <a:effectLst>
                  <a:outerShdw blurRad="38100" dist="38100" dir="2700000" algn="tl">
                    <a:srgbClr val="000000">
                      <a:alpha val="43137"/>
                    </a:srgbClr>
                  </a:outerShdw>
                </a:effectLst>
              </a:rPr>
              <a:t>I Love God</a:t>
            </a:r>
            <a:br>
              <a:rPr lang="en-US" b="1" dirty="0">
                <a:solidFill>
                  <a:schemeClr val="accent1"/>
                </a:solidFill>
                <a:effectLst>
                  <a:outerShdw blurRad="38100" dist="38100" dir="2700000" algn="tl">
                    <a:srgbClr val="000000">
                      <a:alpha val="43137"/>
                    </a:srgbClr>
                  </a:outerShdw>
                </a:effectLst>
              </a:rPr>
            </a:br>
            <a:endParaRPr lang="en-US" b="1" dirty="0">
              <a:solidFill>
                <a:schemeClr val="accent1"/>
              </a:solidFill>
              <a:effectLst>
                <a:outerShdw blurRad="38100" dist="38100" dir="2700000" algn="tl">
                  <a:srgbClr val="000000">
                    <a:alpha val="43137"/>
                  </a:srgbClr>
                </a:outerShdw>
              </a:effectLst>
            </a:endParaRPr>
          </a:p>
          <a:p>
            <a:endParaRPr lang="en-US" b="1" dirty="0">
              <a:solidFill>
                <a:schemeClr val="accent1"/>
              </a:solidFill>
              <a:effectLst>
                <a:outerShdw blurRad="38100" dist="38100" dir="2700000" algn="tl">
                  <a:srgbClr val="000000">
                    <a:alpha val="43137"/>
                  </a:srgbClr>
                </a:outerShdw>
              </a:effectLst>
            </a:endParaRPr>
          </a:p>
          <a:p>
            <a:endParaRPr lang="en-US" b="1" dirty="0">
              <a:solidFill>
                <a:schemeClr val="accent1"/>
              </a:solidFill>
              <a:effectLst>
                <a:outerShdw blurRad="38100" dist="38100" dir="2700000" algn="tl">
                  <a:srgbClr val="000000">
                    <a:alpha val="43137"/>
                  </a:srgbClr>
                </a:outerShdw>
              </a:effectLst>
            </a:endParaRPr>
          </a:p>
          <a:p>
            <a:endParaRPr lang="en-US" b="1" dirty="0">
              <a:solidFill>
                <a:schemeClr val="accent1"/>
              </a:solidFill>
              <a:effectLst>
                <a:outerShdw blurRad="38100" dist="38100" dir="2700000" algn="tl">
                  <a:srgbClr val="000000">
                    <a:alpha val="43137"/>
                  </a:srgbClr>
                </a:outerShdw>
              </a:effectLst>
            </a:endParaRPr>
          </a:p>
          <a:p>
            <a:r>
              <a:rPr lang="en-US" b="1" dirty="0">
                <a:solidFill>
                  <a:schemeClr val="accent2">
                    <a:lumMod val="75000"/>
                  </a:schemeClr>
                </a:solidFill>
                <a:effectLst>
                  <a:outerShdw blurRad="38100" dist="38100" dir="2700000" algn="tl">
                    <a:srgbClr val="000000">
                      <a:alpha val="43137"/>
                    </a:srgbClr>
                  </a:outerShdw>
                </a:effectLst>
              </a:rPr>
              <a:t>All my heart</a:t>
            </a: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emotionally, deeply, personally </a:t>
            </a:r>
            <a:endParaRPr lang="en-US" dirty="0">
              <a:solidFill>
                <a:schemeClr val="accent2">
                  <a:lumMod val="75000"/>
                </a:schemeClr>
              </a:solidFill>
              <a:effectLst>
                <a:outerShdw blurRad="38100" dist="38100" dir="2700000" algn="tl">
                  <a:srgbClr val="000000">
                    <a:alpha val="43137"/>
                  </a:srgbClr>
                </a:outerShdw>
              </a:effectLst>
            </a:endParaRPr>
          </a:p>
          <a:p>
            <a:r>
              <a:rPr lang="en-US" b="1" dirty="0">
                <a:solidFill>
                  <a:schemeClr val="accent2">
                    <a:lumMod val="75000"/>
                  </a:schemeClr>
                </a:solidFill>
                <a:effectLst>
                  <a:outerShdw blurRad="38100" dist="38100" dir="2700000" algn="tl">
                    <a:srgbClr val="000000">
                      <a:alpha val="43137"/>
                    </a:srgbClr>
                  </a:outerShdw>
                </a:effectLst>
              </a:rPr>
              <a:t>All my soul </a:t>
            </a:r>
            <a:r>
              <a:rPr lang="en-US" dirty="0">
                <a:effectLst>
                  <a:outerShdw blurRad="38100" dist="38100" dir="2700000" algn="tl">
                    <a:srgbClr val="000000">
                      <a:alpha val="43137"/>
                    </a:srgbClr>
                  </a:outerShdw>
                </a:effectLst>
              </a:rPr>
              <a:t>– passionately, who and what I am </a:t>
            </a:r>
            <a:endParaRPr lang="en-US" dirty="0">
              <a:solidFill>
                <a:schemeClr val="accent2">
                  <a:lumMod val="75000"/>
                </a:schemeClr>
              </a:solidFill>
              <a:effectLst>
                <a:outerShdw blurRad="38100" dist="38100" dir="2700000" algn="tl">
                  <a:srgbClr val="000000">
                    <a:alpha val="43137"/>
                  </a:srgbClr>
                </a:outerShdw>
              </a:effectLst>
            </a:endParaRPr>
          </a:p>
          <a:p>
            <a:r>
              <a:rPr lang="en-US" b="1" dirty="0">
                <a:solidFill>
                  <a:schemeClr val="accent2">
                    <a:lumMod val="75000"/>
                  </a:schemeClr>
                </a:solidFill>
                <a:effectLst>
                  <a:outerShdw blurRad="38100" dist="38100" dir="2700000" algn="tl">
                    <a:srgbClr val="000000">
                      <a:alpha val="43137"/>
                    </a:srgbClr>
                  </a:outerShdw>
                </a:effectLst>
              </a:rPr>
              <a:t>All my mind </a:t>
            </a:r>
            <a:r>
              <a:rPr lang="en-US" dirty="0">
                <a:effectLst>
                  <a:outerShdw blurRad="38100" dist="38100" dir="2700000" algn="tl">
                    <a:srgbClr val="000000">
                      <a:alpha val="43137"/>
                    </a:srgbClr>
                  </a:outerShdw>
                </a:effectLst>
              </a:rPr>
              <a:t>– intellectually, education (</a:t>
            </a:r>
            <a:r>
              <a:rPr lang="en-US" dirty="0" err="1">
                <a:effectLst>
                  <a:outerShdw blurRad="38100" dist="38100" dir="2700000" algn="tl">
                    <a:srgbClr val="000000">
                      <a:alpha val="43137"/>
                    </a:srgbClr>
                  </a:outerShdw>
                </a:effectLst>
              </a:rPr>
              <a:t>Ph.d</a:t>
            </a:r>
            <a:r>
              <a:rPr lang="en-US" dirty="0">
                <a:effectLst>
                  <a:outerShdw blurRad="38100" dist="38100" dir="2700000" algn="tl">
                    <a:srgbClr val="000000">
                      <a:alpha val="43137"/>
                    </a:srgbClr>
                  </a:outerShdw>
                </a:effectLst>
              </a:rPr>
              <a:t> in “God”) </a:t>
            </a:r>
            <a:endParaRPr lang="en-US" dirty="0">
              <a:solidFill>
                <a:schemeClr val="accent2">
                  <a:lumMod val="75000"/>
                </a:schemeClr>
              </a:solidFill>
              <a:effectLst>
                <a:outerShdw blurRad="38100" dist="38100" dir="2700000" algn="tl">
                  <a:srgbClr val="000000">
                    <a:alpha val="43137"/>
                  </a:srgbClr>
                </a:outerShdw>
              </a:effectLst>
            </a:endParaRPr>
          </a:p>
          <a:p>
            <a:r>
              <a:rPr lang="en-US" b="1" dirty="0">
                <a:solidFill>
                  <a:schemeClr val="accent2">
                    <a:lumMod val="75000"/>
                  </a:schemeClr>
                </a:solidFill>
                <a:effectLst>
                  <a:outerShdw blurRad="38100" dist="38100" dir="2700000" algn="tl">
                    <a:srgbClr val="000000">
                      <a:alpha val="43137"/>
                    </a:srgbClr>
                  </a:outerShdw>
                </a:effectLst>
              </a:rPr>
              <a:t>All my strength </a:t>
            </a:r>
            <a:r>
              <a:rPr lang="en-US" dirty="0">
                <a:effectLst>
                  <a:outerShdw blurRad="38100" dist="38100" dir="2700000" algn="tl">
                    <a:srgbClr val="000000">
                      <a:alpha val="43137"/>
                    </a:srgbClr>
                  </a:outerShdw>
                </a:effectLst>
              </a:rPr>
              <a:t>– energetically (Col. 3:23)</a:t>
            </a:r>
            <a:br>
              <a:rPr lang="en-US" b="1" dirty="0">
                <a:solidFill>
                  <a:schemeClr val="accent1"/>
                </a:solidFill>
                <a:effectLst>
                  <a:outerShdw blurRad="38100" dist="38100" dir="2700000" algn="tl">
                    <a:srgbClr val="000000">
                      <a:alpha val="43137"/>
                    </a:srgbClr>
                  </a:outerShdw>
                </a:effectLst>
              </a:rPr>
            </a:br>
            <a:endParaRPr lang="en-US" b="1" dirty="0">
              <a:solidFill>
                <a:schemeClr val="accent1"/>
              </a:solidFill>
              <a:effectLst>
                <a:outerShdw blurRad="38100" dist="38100" dir="2700000" algn="tl">
                  <a:srgbClr val="000000">
                    <a:alpha val="43137"/>
                  </a:srgbClr>
                </a:outerShdw>
              </a:effectLst>
            </a:endParaRPr>
          </a:p>
        </p:txBody>
      </p:sp>
      <p:sp>
        <p:nvSpPr>
          <p:cNvPr id="6" name="Rectangle 5"/>
          <p:cNvSpPr/>
          <p:nvPr/>
        </p:nvSpPr>
        <p:spPr>
          <a:xfrm>
            <a:off x="750498" y="2163379"/>
            <a:ext cx="7479102" cy="1631216"/>
          </a:xfrm>
          <a:prstGeom prst="rect">
            <a:avLst/>
          </a:prstGeom>
          <a:solidFill>
            <a:schemeClr val="accent2">
              <a:lumMod val="60000"/>
              <a:lumOff val="40000"/>
            </a:schemeClr>
          </a:solidFill>
          <a:ln w="3810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Mark 12:30</a:t>
            </a:r>
            <a:br>
              <a:rPr kumimoji="0" lang="en-US" sz="28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'And you shall love the LORD your God with all your heart, with all your soul, with all your mind, and with all your strength.' This is the first commandment.</a:t>
            </a:r>
          </a:p>
        </p:txBody>
      </p:sp>
    </p:spTree>
    <p:extLst>
      <p:ext uri="{BB962C8B-B14F-4D97-AF65-F5344CB8AC3E}">
        <p14:creationId xmlns:p14="http://schemas.microsoft.com/office/powerpoint/2010/main" val="12904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wipe(down)">
                                      <p:cBhvr>
                                        <p:cTn id="15" dur="500"/>
                                        <p:tgtEl>
                                          <p:spTgt spid="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wipe(down)">
                                      <p:cBhvr>
                                        <p:cTn id="20" dur="500"/>
                                        <p:tgtEl>
                                          <p:spTgt spid="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wipe(down)">
                                      <p:cBhvr>
                                        <p:cTn id="25" dur="500"/>
                                        <p:tgtEl>
                                          <p:spTgt spid="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wipe(down)">
                                      <p:cBhvr>
                                        <p:cTn id="3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498" y="172376"/>
            <a:ext cx="1848340"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Godly</a:t>
            </a:r>
            <a:b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b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Love</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AGAPE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“affection, good will, benevolence, love; a purely Biblical and ecclesiastical word”</a:t>
            </a:r>
          </a:p>
        </p:txBody>
      </p:sp>
      <p:sp>
        <p:nvSpPr>
          <p:cNvPr id="9" name="Content Placeholder 8"/>
          <p:cNvSpPr>
            <a:spLocks noGrp="1"/>
          </p:cNvSpPr>
          <p:nvPr>
            <p:ph idx="1"/>
          </p:nvPr>
        </p:nvSpPr>
        <p:spPr>
          <a:xfrm>
            <a:off x="327804" y="1618926"/>
            <a:ext cx="8223129" cy="5239074"/>
          </a:xfrm>
        </p:spPr>
        <p:txBody>
          <a:bodyPr>
            <a:normAutofit/>
          </a:bodyPr>
          <a:lstStyle/>
          <a:p>
            <a:r>
              <a:rPr lang="en-US" b="1" dirty="0">
                <a:solidFill>
                  <a:schemeClr val="accent1"/>
                </a:solidFill>
                <a:effectLst>
                  <a:outerShdw blurRad="38100" dist="38100" dir="2700000" algn="tl">
                    <a:srgbClr val="000000">
                      <a:alpha val="43137"/>
                    </a:srgbClr>
                  </a:outerShdw>
                </a:effectLst>
              </a:rPr>
              <a:t>God Loves Me – </a:t>
            </a:r>
            <a:r>
              <a:rPr lang="en-US" b="1" u="sng" dirty="0">
                <a:solidFill>
                  <a:schemeClr val="accent1"/>
                </a:solidFill>
                <a:effectLst>
                  <a:outerShdw blurRad="38100" dist="38100" dir="2700000" algn="tl">
                    <a:srgbClr val="000000">
                      <a:alpha val="43137"/>
                    </a:srgbClr>
                  </a:outerShdw>
                </a:effectLst>
              </a:rPr>
              <a:t>I Love God</a:t>
            </a:r>
            <a:br>
              <a:rPr lang="en-US" b="1" dirty="0">
                <a:solidFill>
                  <a:schemeClr val="accent1"/>
                </a:solidFill>
                <a:effectLst>
                  <a:outerShdw blurRad="38100" dist="38100" dir="2700000" algn="tl">
                    <a:srgbClr val="000000">
                      <a:alpha val="43137"/>
                    </a:srgbClr>
                  </a:outerShdw>
                </a:effectLst>
              </a:rPr>
            </a:br>
            <a:endParaRPr lang="en-US" b="1" dirty="0">
              <a:solidFill>
                <a:schemeClr val="accent1"/>
              </a:solidFill>
              <a:effectLst>
                <a:outerShdw blurRad="38100" dist="38100" dir="2700000" algn="tl">
                  <a:srgbClr val="000000">
                    <a:alpha val="43137"/>
                  </a:srgbClr>
                </a:outerShdw>
              </a:effectLst>
            </a:endParaRPr>
          </a:p>
          <a:p>
            <a:r>
              <a:rPr lang="en-US" b="1" dirty="0">
                <a:solidFill>
                  <a:schemeClr val="accent2">
                    <a:lumMod val="75000"/>
                  </a:schemeClr>
                </a:solidFill>
                <a:effectLst>
                  <a:outerShdw blurRad="38100" dist="38100" dir="2700000" algn="tl">
                    <a:srgbClr val="000000">
                      <a:alpha val="43137"/>
                    </a:srgbClr>
                  </a:outerShdw>
                </a:effectLst>
              </a:rPr>
              <a:t>613 Laws</a:t>
            </a:r>
          </a:p>
          <a:p>
            <a:r>
              <a:rPr lang="en-US" b="1" dirty="0">
                <a:solidFill>
                  <a:schemeClr val="accent2">
                    <a:lumMod val="75000"/>
                  </a:schemeClr>
                </a:solidFill>
                <a:effectLst>
                  <a:outerShdw blurRad="38100" dist="38100" dir="2700000" algn="tl">
                    <a:srgbClr val="000000">
                      <a:alpha val="43137"/>
                    </a:srgbClr>
                  </a:outerShdw>
                </a:effectLst>
              </a:rPr>
              <a:t>10 Commands</a:t>
            </a:r>
          </a:p>
          <a:p>
            <a:r>
              <a:rPr lang="en-US" b="1" dirty="0">
                <a:solidFill>
                  <a:schemeClr val="accent2">
                    <a:lumMod val="75000"/>
                  </a:schemeClr>
                </a:solidFill>
                <a:effectLst>
                  <a:outerShdw blurRad="38100" dist="38100" dir="2700000" algn="tl">
                    <a:srgbClr val="000000">
                      <a:alpha val="43137"/>
                    </a:srgbClr>
                  </a:outerShdw>
                </a:effectLst>
              </a:rPr>
              <a:t>2 Principles</a:t>
            </a:r>
            <a:endParaRPr lang="en-US" b="1" dirty="0">
              <a:solidFill>
                <a:schemeClr val="accent1"/>
              </a:solidFill>
              <a:effectLst>
                <a:outerShdw blurRad="38100" dist="38100" dir="2700000" algn="tl">
                  <a:srgbClr val="000000">
                    <a:alpha val="43137"/>
                  </a:srgbClr>
                </a:outerShdw>
              </a:effectLst>
            </a:endParaRPr>
          </a:p>
        </p:txBody>
      </p:sp>
      <p:pic>
        <p:nvPicPr>
          <p:cNvPr id="5122" name="Picture 2" descr="http://viola.bz/wp-content/uploads/2011/10/Russian-nesting-doll-Matryosh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1012"/>
            <a:ext cx="3644126" cy="24269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hotos1.blogger.com/blogger2/7118/885/1600/matphotoviat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018" y="3721562"/>
            <a:ext cx="4493465" cy="3136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62926" y="4431012"/>
            <a:ext cx="1981200" cy="307777"/>
          </a:xfrm>
          <a:prstGeom prst="rect">
            <a:avLst/>
          </a:prstGeom>
          <a:noFill/>
        </p:spPr>
        <p:txBody>
          <a:bodyPr wrap="square" rtlCol="0">
            <a:spAutoFit/>
          </a:bodyPr>
          <a:lstStyle/>
          <a:p>
            <a:r>
              <a:rPr lang="en-US" sz="1400" dirty="0"/>
              <a:t>Russian Nesting Dolls</a:t>
            </a:r>
          </a:p>
        </p:txBody>
      </p:sp>
    </p:spTree>
    <p:extLst>
      <p:ext uri="{BB962C8B-B14F-4D97-AF65-F5344CB8AC3E}">
        <p14:creationId xmlns:p14="http://schemas.microsoft.com/office/powerpoint/2010/main" val="14519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498" y="172376"/>
            <a:ext cx="1848340"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Godly</a:t>
            </a:r>
            <a:b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b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Love</a:t>
            </a:r>
          </a:p>
        </p:txBody>
      </p:sp>
      <p:sp>
        <p:nvSpPr>
          <p:cNvPr id="5" name="TextBox 4"/>
          <p:cNvSpPr txBox="1"/>
          <p:nvPr/>
        </p:nvSpPr>
        <p:spPr>
          <a:xfrm>
            <a:off x="3583108" y="381752"/>
            <a:ext cx="4646492"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AGAPE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“affection, good will, benevolence, love; a purely Biblical and ecclesiastical word”</a:t>
            </a:r>
          </a:p>
        </p:txBody>
      </p:sp>
      <p:sp>
        <p:nvSpPr>
          <p:cNvPr id="9" name="Content Placeholder 8"/>
          <p:cNvSpPr>
            <a:spLocks noGrp="1"/>
          </p:cNvSpPr>
          <p:nvPr>
            <p:ph idx="1"/>
          </p:nvPr>
        </p:nvSpPr>
        <p:spPr>
          <a:xfrm>
            <a:off x="664233" y="1618926"/>
            <a:ext cx="7886700" cy="4351338"/>
          </a:xfrm>
        </p:spPr>
        <p:txBody>
          <a:bodyPr/>
          <a:lstStyle/>
          <a:p>
            <a:r>
              <a:rPr lang="en-US" b="1" dirty="0">
                <a:solidFill>
                  <a:schemeClr val="accent1"/>
                </a:solidFill>
                <a:effectLst>
                  <a:outerShdw blurRad="38100" dist="38100" dir="2700000" algn="tl">
                    <a:srgbClr val="000000">
                      <a:alpha val="43137"/>
                    </a:srgbClr>
                  </a:outerShdw>
                </a:effectLst>
              </a:rPr>
              <a:t>God Loves Me – </a:t>
            </a:r>
            <a:r>
              <a:rPr lang="en-US" b="1" u="sng" dirty="0">
                <a:solidFill>
                  <a:schemeClr val="accent1"/>
                </a:solidFill>
                <a:effectLst>
                  <a:outerShdw blurRad="38100" dist="38100" dir="2700000" algn="tl">
                    <a:srgbClr val="000000">
                      <a:alpha val="43137"/>
                    </a:srgbClr>
                  </a:outerShdw>
                </a:effectLst>
              </a:rPr>
              <a:t>I Love God</a:t>
            </a:r>
            <a:br>
              <a:rPr lang="en-US" b="1" dirty="0">
                <a:solidFill>
                  <a:schemeClr val="accent1"/>
                </a:solidFill>
                <a:effectLst>
                  <a:outerShdw blurRad="38100" dist="38100" dir="2700000" algn="tl">
                    <a:srgbClr val="000000">
                      <a:alpha val="43137"/>
                    </a:srgbClr>
                  </a:outerShdw>
                </a:effectLst>
              </a:rPr>
            </a:br>
            <a:endParaRPr lang="en-US" b="1" dirty="0">
              <a:solidFill>
                <a:schemeClr val="accent1"/>
              </a:solidFill>
              <a:effectLst>
                <a:outerShdw blurRad="38100" dist="38100" dir="2700000" algn="tl">
                  <a:srgbClr val="000000">
                    <a:alpha val="43137"/>
                  </a:srgbClr>
                </a:outerShdw>
              </a:effectLst>
            </a:endParaRPr>
          </a:p>
          <a:p>
            <a:endParaRPr lang="en-US" b="1" dirty="0">
              <a:solidFill>
                <a:schemeClr val="accent1"/>
              </a:solidFill>
              <a:effectLst>
                <a:outerShdw blurRad="38100" dist="38100" dir="2700000" algn="tl">
                  <a:srgbClr val="000000">
                    <a:alpha val="43137"/>
                  </a:srgbClr>
                </a:outerShdw>
              </a:effectLst>
            </a:endParaRPr>
          </a:p>
          <a:p>
            <a:endParaRPr lang="en-US" b="1" dirty="0">
              <a:solidFill>
                <a:schemeClr val="accent1"/>
              </a:solidFill>
              <a:effectLst>
                <a:outerShdw blurRad="38100" dist="38100" dir="2700000" algn="tl">
                  <a:srgbClr val="000000">
                    <a:alpha val="43137"/>
                  </a:srgbClr>
                </a:outerShdw>
              </a:effectLst>
            </a:endParaRPr>
          </a:p>
          <a:p>
            <a:pPr marL="0" indent="0">
              <a:buNone/>
            </a:pPr>
            <a:endParaRPr lang="en-US" b="1" dirty="0">
              <a:solidFill>
                <a:schemeClr val="accent1"/>
              </a:solidFill>
              <a:effectLst>
                <a:outerShdw blurRad="38100" dist="38100" dir="2700000" algn="tl">
                  <a:srgbClr val="000000">
                    <a:alpha val="43137"/>
                  </a:srgbClr>
                </a:outerShdw>
              </a:effectLst>
            </a:endParaRPr>
          </a:p>
        </p:txBody>
      </p:sp>
      <p:sp>
        <p:nvSpPr>
          <p:cNvPr id="2" name="Rectangle 1"/>
          <p:cNvSpPr/>
          <p:nvPr/>
        </p:nvSpPr>
        <p:spPr>
          <a:xfrm>
            <a:off x="664233" y="2360400"/>
            <a:ext cx="7479102" cy="892552"/>
          </a:xfrm>
          <a:prstGeom prst="rect">
            <a:avLst/>
          </a:prstGeom>
          <a:solidFill>
            <a:schemeClr val="accent2">
              <a:lumMod val="60000"/>
              <a:lumOff val="40000"/>
            </a:schemeClr>
          </a:solidFill>
          <a:ln w="3810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I John 5:2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“By this we know that we love the children of </a:t>
            </a:r>
            <a:b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God, when </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we love God</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and </a:t>
            </a:r>
            <a:r>
              <a:rPr kumimoji="0" lang="en-US" sz="2400" b="1" i="0"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keep His commandments</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7" name="Rectangle 6"/>
          <p:cNvSpPr/>
          <p:nvPr/>
        </p:nvSpPr>
        <p:spPr>
          <a:xfrm>
            <a:off x="664233" y="3532985"/>
            <a:ext cx="7479102" cy="523220"/>
          </a:xfrm>
          <a:prstGeom prst="rect">
            <a:avLst/>
          </a:prstGeom>
          <a:solidFill>
            <a:schemeClr val="accent2">
              <a:lumMod val="60000"/>
              <a:lumOff val="40000"/>
            </a:schemeClr>
          </a:solidFill>
          <a:ln w="3810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John 14:15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“If you </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love</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Me, </a:t>
            </a:r>
            <a:r>
              <a:rPr kumimoji="0" lang="en-US" sz="2400" b="1" i="1" u="sng"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keep My commandments</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pic>
        <p:nvPicPr>
          <p:cNvPr id="7170" name="Picture 2" descr="http://3.bp.blogspot.com/_8j1lpT2f4hc/S9WZct8xZRI/AAAAAAAAAQg/k6P1BZ4mpjU/s400/if_ye_love_me_keep_my_commandments_john_14_15_embroidered_hat-p233951042271529832fxtfi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162" y="4173229"/>
            <a:ext cx="2684771" cy="268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0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ornagainint.org/wp-content/uploads/2015/08/steps-of-salvation-1024x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26505"/>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1219" y="91098"/>
            <a:ext cx="3206780" cy="2116089"/>
          </a:xfrm>
        </p:spPr>
        <p:txBody>
          <a:bodyPr>
            <a:normAutofit/>
          </a:bodyPr>
          <a:lstStyle/>
          <a:p>
            <a:pPr algn="ct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My Growing</a:t>
            </a:r>
            <a:b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b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Faith</a:t>
            </a:r>
          </a:p>
        </p:txBody>
      </p:sp>
      <p:sp>
        <p:nvSpPr>
          <p:cNvPr id="3" name="Content Placeholder 2"/>
          <p:cNvSpPr>
            <a:spLocks noGrp="1"/>
          </p:cNvSpPr>
          <p:nvPr>
            <p:ph idx="1"/>
          </p:nvPr>
        </p:nvSpPr>
        <p:spPr>
          <a:xfrm>
            <a:off x="134505" y="1738129"/>
            <a:ext cx="3320208" cy="5073066"/>
          </a:xfrm>
        </p:spPr>
        <p:txBody>
          <a:bodyPr>
            <a:normAutofit/>
          </a:bodyPr>
          <a:lstStyle/>
          <a:p>
            <a:pPr marL="0" indent="0">
              <a:buNone/>
            </a:pPr>
            <a:br>
              <a:rPr lang="en-US" sz="2000" b="1" i="1" u="sng" dirty="0">
                <a:solidFill>
                  <a:schemeClr val="accent2">
                    <a:lumMod val="75000"/>
                  </a:schemeClr>
                </a:solidFill>
                <a:effectLst>
                  <a:outerShdw blurRad="38100" dist="38100" dir="2700000" algn="tl">
                    <a:srgbClr val="000000">
                      <a:alpha val="43137"/>
                    </a:srgbClr>
                  </a:outerShdw>
                </a:effectLst>
              </a:rPr>
            </a:br>
            <a:br>
              <a:rPr lang="en-US" sz="2000" b="1" i="1" u="sng" dirty="0">
                <a:solidFill>
                  <a:schemeClr val="accent2">
                    <a:lumMod val="75000"/>
                  </a:schemeClr>
                </a:solidFill>
                <a:effectLst>
                  <a:outerShdw blurRad="38100" dist="38100" dir="2700000" algn="tl">
                    <a:srgbClr val="000000">
                      <a:alpha val="43137"/>
                    </a:srgbClr>
                  </a:outerShdw>
                </a:effectLst>
              </a:rPr>
            </a:br>
            <a:endParaRPr lang="en-US" sz="2000" b="1" i="1" u="sng" dirty="0">
              <a:solidFill>
                <a:schemeClr val="accent2">
                  <a:lumMod val="75000"/>
                </a:schemeClr>
              </a:solidFill>
              <a:effectLst>
                <a:outerShdw blurRad="38100" dist="38100" dir="2700000" algn="tl">
                  <a:srgbClr val="000000">
                    <a:alpha val="43137"/>
                  </a:srgbClr>
                </a:outerShdw>
              </a:effectLst>
            </a:endParaRPr>
          </a:p>
        </p:txBody>
      </p:sp>
      <p:sp>
        <p:nvSpPr>
          <p:cNvPr id="11" name="TextBox 10"/>
          <p:cNvSpPr txBox="1"/>
          <p:nvPr/>
        </p:nvSpPr>
        <p:spPr>
          <a:xfrm>
            <a:off x="5498632" y="4917294"/>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Virtue</a:t>
            </a:r>
          </a:p>
        </p:txBody>
      </p:sp>
      <p:sp>
        <p:nvSpPr>
          <p:cNvPr id="14" name="TextBox 13"/>
          <p:cNvSpPr txBox="1"/>
          <p:nvPr/>
        </p:nvSpPr>
        <p:spPr>
          <a:xfrm>
            <a:off x="5022939" y="3951496"/>
            <a:ext cx="266307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Temperance</a:t>
            </a:r>
          </a:p>
        </p:txBody>
      </p:sp>
      <p:sp>
        <p:nvSpPr>
          <p:cNvPr id="15" name="TextBox 14"/>
          <p:cNvSpPr txBox="1"/>
          <p:nvPr/>
        </p:nvSpPr>
        <p:spPr>
          <a:xfrm>
            <a:off x="5153452" y="4432586"/>
            <a:ext cx="26928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Knowledge</a:t>
            </a:r>
          </a:p>
        </p:txBody>
      </p:sp>
      <p:sp>
        <p:nvSpPr>
          <p:cNvPr id="16" name="TextBox 15"/>
          <p:cNvSpPr txBox="1"/>
          <p:nvPr/>
        </p:nvSpPr>
        <p:spPr>
          <a:xfrm>
            <a:off x="5234035" y="2614643"/>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Godliness</a:t>
            </a:r>
          </a:p>
        </p:txBody>
      </p:sp>
      <p:sp>
        <p:nvSpPr>
          <p:cNvPr id="17" name="TextBox 16"/>
          <p:cNvSpPr txBox="1"/>
          <p:nvPr/>
        </p:nvSpPr>
        <p:spPr>
          <a:xfrm>
            <a:off x="5313753" y="3556188"/>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Patience</a:t>
            </a:r>
          </a:p>
        </p:txBody>
      </p:sp>
      <p:sp>
        <p:nvSpPr>
          <p:cNvPr id="18" name="TextBox 17"/>
          <p:cNvSpPr txBox="1"/>
          <p:nvPr/>
        </p:nvSpPr>
        <p:spPr>
          <a:xfrm>
            <a:off x="5238211" y="2130235"/>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Bro. Love</a:t>
            </a:r>
          </a:p>
        </p:txBody>
      </p:sp>
      <p:sp>
        <p:nvSpPr>
          <p:cNvPr id="7" name="Rectangle 6"/>
          <p:cNvSpPr/>
          <p:nvPr/>
        </p:nvSpPr>
        <p:spPr>
          <a:xfrm>
            <a:off x="4923937" y="5704292"/>
            <a:ext cx="2698496"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My Faith</a:t>
            </a:r>
          </a:p>
        </p:txBody>
      </p:sp>
      <p:sp>
        <p:nvSpPr>
          <p:cNvPr id="19" name="TextBox 18"/>
          <p:cNvSpPr txBox="1"/>
          <p:nvPr/>
        </p:nvSpPr>
        <p:spPr>
          <a:xfrm>
            <a:off x="5087053" y="1677685"/>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Godly Love</a:t>
            </a:r>
          </a:p>
        </p:txBody>
      </p:sp>
      <p:sp>
        <p:nvSpPr>
          <p:cNvPr id="4" name="Rectangle 3"/>
          <p:cNvSpPr/>
          <p:nvPr/>
        </p:nvSpPr>
        <p:spPr>
          <a:xfrm>
            <a:off x="68985" y="2207187"/>
            <a:ext cx="3891946" cy="366254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2 Peter 1:5-7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But also for this very reason, giving all diligence, add:</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your faith virtue,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virtue knowledge,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knowledge self-control,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self-control perseverance,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perseverance godliness,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godliness brotherly kindness, to brotherly kindness love.</a:t>
            </a:r>
          </a:p>
        </p:txBody>
      </p:sp>
      <p:sp>
        <p:nvSpPr>
          <p:cNvPr id="20" name="Rectangle 19"/>
          <p:cNvSpPr/>
          <p:nvPr/>
        </p:nvSpPr>
        <p:spPr>
          <a:xfrm>
            <a:off x="4416499" y="904507"/>
            <a:ext cx="3593100"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God’s Grace</a:t>
            </a:r>
          </a:p>
        </p:txBody>
      </p:sp>
    </p:spTree>
    <p:extLst>
      <p:ext uri="{BB962C8B-B14F-4D97-AF65-F5344CB8AC3E}">
        <p14:creationId xmlns:p14="http://schemas.microsoft.com/office/powerpoint/2010/main" val="238113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ornagainint.org/wp-content/uploads/2015/08/steps-of-salvation-1024x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26505"/>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1219" y="91098"/>
            <a:ext cx="3206780" cy="2116089"/>
          </a:xfrm>
        </p:spPr>
        <p:txBody>
          <a:bodyPr>
            <a:normAutofit/>
          </a:bodyPr>
          <a:lstStyle/>
          <a:p>
            <a:pPr algn="ct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My Growing</a:t>
            </a:r>
            <a:b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b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Faith</a:t>
            </a:r>
          </a:p>
        </p:txBody>
      </p:sp>
      <p:sp>
        <p:nvSpPr>
          <p:cNvPr id="3" name="Content Placeholder 2"/>
          <p:cNvSpPr>
            <a:spLocks noGrp="1"/>
          </p:cNvSpPr>
          <p:nvPr>
            <p:ph idx="1"/>
          </p:nvPr>
        </p:nvSpPr>
        <p:spPr>
          <a:xfrm>
            <a:off x="134505" y="1738129"/>
            <a:ext cx="3320208" cy="5073066"/>
          </a:xfrm>
        </p:spPr>
        <p:txBody>
          <a:bodyPr>
            <a:normAutofit/>
          </a:bodyPr>
          <a:lstStyle/>
          <a:p>
            <a:pPr marL="0" indent="0">
              <a:buNone/>
            </a:pPr>
            <a:br>
              <a:rPr lang="en-US" sz="2000" b="1" i="1" u="sng" dirty="0">
                <a:solidFill>
                  <a:schemeClr val="accent2">
                    <a:lumMod val="75000"/>
                  </a:schemeClr>
                </a:solidFill>
                <a:effectLst>
                  <a:outerShdw blurRad="38100" dist="38100" dir="2700000" algn="tl">
                    <a:srgbClr val="000000">
                      <a:alpha val="43137"/>
                    </a:srgbClr>
                  </a:outerShdw>
                </a:effectLst>
              </a:rPr>
            </a:br>
            <a:br>
              <a:rPr lang="en-US" sz="2000" b="1" i="1" u="sng" dirty="0">
                <a:solidFill>
                  <a:schemeClr val="accent2">
                    <a:lumMod val="75000"/>
                  </a:schemeClr>
                </a:solidFill>
                <a:effectLst>
                  <a:outerShdw blurRad="38100" dist="38100" dir="2700000" algn="tl">
                    <a:srgbClr val="000000">
                      <a:alpha val="43137"/>
                    </a:srgbClr>
                  </a:outerShdw>
                </a:effectLst>
              </a:rPr>
            </a:br>
            <a:endParaRPr lang="en-US" sz="2000" b="1" i="1" u="sng" dirty="0">
              <a:solidFill>
                <a:schemeClr val="accent2">
                  <a:lumMod val="75000"/>
                </a:schemeClr>
              </a:solidFill>
              <a:effectLst>
                <a:outerShdw blurRad="38100" dist="38100" dir="2700000" algn="tl">
                  <a:srgbClr val="000000">
                    <a:alpha val="43137"/>
                  </a:srgbClr>
                </a:outerShdw>
              </a:effectLst>
            </a:endParaRPr>
          </a:p>
        </p:txBody>
      </p:sp>
      <p:sp>
        <p:nvSpPr>
          <p:cNvPr id="11" name="TextBox 10"/>
          <p:cNvSpPr txBox="1"/>
          <p:nvPr/>
        </p:nvSpPr>
        <p:spPr>
          <a:xfrm>
            <a:off x="5498632" y="4917294"/>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Virtue</a:t>
            </a:r>
          </a:p>
        </p:txBody>
      </p:sp>
      <p:sp>
        <p:nvSpPr>
          <p:cNvPr id="14" name="TextBox 13"/>
          <p:cNvSpPr txBox="1"/>
          <p:nvPr/>
        </p:nvSpPr>
        <p:spPr>
          <a:xfrm>
            <a:off x="5022939" y="3951496"/>
            <a:ext cx="266307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Temperance</a:t>
            </a:r>
          </a:p>
        </p:txBody>
      </p:sp>
      <p:sp>
        <p:nvSpPr>
          <p:cNvPr id="15" name="TextBox 14"/>
          <p:cNvSpPr txBox="1"/>
          <p:nvPr/>
        </p:nvSpPr>
        <p:spPr>
          <a:xfrm>
            <a:off x="5153452" y="4432586"/>
            <a:ext cx="26928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Knowledge</a:t>
            </a:r>
          </a:p>
        </p:txBody>
      </p:sp>
      <p:sp>
        <p:nvSpPr>
          <p:cNvPr id="17" name="TextBox 16"/>
          <p:cNvSpPr txBox="1"/>
          <p:nvPr/>
        </p:nvSpPr>
        <p:spPr>
          <a:xfrm>
            <a:off x="5313753" y="3556188"/>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Patience</a:t>
            </a:r>
          </a:p>
        </p:txBody>
      </p:sp>
      <p:sp>
        <p:nvSpPr>
          <p:cNvPr id="7" name="Rectangle 6"/>
          <p:cNvSpPr/>
          <p:nvPr/>
        </p:nvSpPr>
        <p:spPr>
          <a:xfrm>
            <a:off x="4923937" y="5704292"/>
            <a:ext cx="2698496"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My Faith</a:t>
            </a:r>
          </a:p>
        </p:txBody>
      </p:sp>
      <p:sp>
        <p:nvSpPr>
          <p:cNvPr id="4" name="Rectangle 3"/>
          <p:cNvSpPr/>
          <p:nvPr/>
        </p:nvSpPr>
        <p:spPr>
          <a:xfrm>
            <a:off x="68985" y="2207187"/>
            <a:ext cx="3881913" cy="366254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2 Peter 1:5-7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But also for this very reason, giving all diligence, add:</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your faith virtue,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virtue knowledge,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knowledge self-control,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self-control perseverance,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perseverance godliness,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godliness brotherly kindness, to brotherly kindness love.</a:t>
            </a:r>
          </a:p>
        </p:txBody>
      </p:sp>
      <p:sp>
        <p:nvSpPr>
          <p:cNvPr id="20" name="Rectangle 19"/>
          <p:cNvSpPr/>
          <p:nvPr/>
        </p:nvSpPr>
        <p:spPr>
          <a:xfrm>
            <a:off x="4416499" y="904507"/>
            <a:ext cx="3593100"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God’s Grace</a:t>
            </a:r>
          </a:p>
        </p:txBody>
      </p:sp>
    </p:spTree>
    <p:extLst>
      <p:ext uri="{BB962C8B-B14F-4D97-AF65-F5344CB8AC3E}">
        <p14:creationId xmlns:p14="http://schemas.microsoft.com/office/powerpoint/2010/main" val="2709037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ornagainint.org/wp-content/uploads/2015/08/steps-of-salvation-1024x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26505"/>
          <a:stretch/>
        </p:blipFill>
        <p:spPr bwMode="auto">
          <a:xfrm>
            <a:off x="3883007" y="487767"/>
            <a:ext cx="5112520" cy="6189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37160" y="56151"/>
            <a:ext cx="3596450" cy="2116089"/>
          </a:xfrm>
        </p:spPr>
        <p:txBody>
          <a:bodyPr>
            <a:normAutofit/>
          </a:bodyPr>
          <a:lstStyle/>
          <a:p>
            <a:pPr algn="ct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A Sure</a:t>
            </a:r>
            <a:b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b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Thing</a:t>
            </a:r>
          </a:p>
        </p:txBody>
      </p:sp>
      <p:sp>
        <p:nvSpPr>
          <p:cNvPr id="3" name="Content Placeholder 2"/>
          <p:cNvSpPr>
            <a:spLocks noGrp="1"/>
          </p:cNvSpPr>
          <p:nvPr>
            <p:ph idx="1"/>
          </p:nvPr>
        </p:nvSpPr>
        <p:spPr>
          <a:xfrm>
            <a:off x="120623" y="1828800"/>
            <a:ext cx="4114799" cy="5625572"/>
          </a:xfrm>
        </p:spPr>
        <p:txBody>
          <a:bodyPr>
            <a:normAutofit/>
          </a:bodyPr>
          <a:lstStyle/>
          <a:p>
            <a:pPr marL="0" indent="0">
              <a:buNone/>
            </a:pPr>
            <a:r>
              <a:rPr lang="en-US" sz="2400" b="1" dirty="0">
                <a:solidFill>
                  <a:schemeClr val="accent2">
                    <a:lumMod val="75000"/>
                  </a:schemeClr>
                </a:solidFill>
              </a:rPr>
              <a:t>2 Peter 1:10-11</a:t>
            </a:r>
          </a:p>
          <a:p>
            <a:pPr marL="0" indent="0">
              <a:buNone/>
            </a:pPr>
            <a:r>
              <a:rPr lang="en-US" sz="2400" b="1" dirty="0"/>
              <a:t>Therefore, brethren, be even more diligent to make your call and election sure, for if you do these things you will never stumble; for so an entrance will be supplied to you abundantly into the everlasting kingdom of our Lord and Savior Jesus Christ.</a:t>
            </a:r>
            <a:endParaRPr lang="en-US" sz="2400" b="1" dirty="0"/>
          </a:p>
        </p:txBody>
      </p:sp>
      <p:sp>
        <p:nvSpPr>
          <p:cNvPr id="11" name="TextBox 10"/>
          <p:cNvSpPr txBox="1"/>
          <p:nvPr/>
        </p:nvSpPr>
        <p:spPr>
          <a:xfrm>
            <a:off x="5644551" y="5065828"/>
            <a:ext cx="349944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Useful</a:t>
            </a:r>
          </a:p>
        </p:txBody>
      </p:sp>
      <p:sp>
        <p:nvSpPr>
          <p:cNvPr id="14" name="TextBox 13"/>
          <p:cNvSpPr txBox="1"/>
          <p:nvPr/>
        </p:nvSpPr>
        <p:spPr>
          <a:xfrm>
            <a:off x="5169670" y="3898988"/>
            <a:ext cx="345074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20/20 Vision</a:t>
            </a:r>
          </a:p>
        </p:txBody>
      </p:sp>
      <p:sp>
        <p:nvSpPr>
          <p:cNvPr id="15" name="TextBox 14"/>
          <p:cNvSpPr txBox="1"/>
          <p:nvPr/>
        </p:nvSpPr>
        <p:spPr>
          <a:xfrm>
            <a:off x="5516150" y="4471926"/>
            <a:ext cx="364897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Fruitful</a:t>
            </a:r>
          </a:p>
        </p:txBody>
      </p:sp>
      <p:sp>
        <p:nvSpPr>
          <p:cNvPr id="16" name="TextBox 15"/>
          <p:cNvSpPr txBox="1"/>
          <p:nvPr/>
        </p:nvSpPr>
        <p:spPr>
          <a:xfrm>
            <a:off x="5685749" y="2878286"/>
            <a:ext cx="330977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Alert</a:t>
            </a:r>
          </a:p>
        </p:txBody>
      </p:sp>
      <p:sp>
        <p:nvSpPr>
          <p:cNvPr id="18" name="TextBox 17"/>
          <p:cNvSpPr txBox="1"/>
          <p:nvPr/>
        </p:nvSpPr>
        <p:spPr>
          <a:xfrm>
            <a:off x="5516150" y="2411886"/>
            <a:ext cx="15987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Steady</a:t>
            </a:r>
          </a:p>
        </p:txBody>
      </p:sp>
      <p:sp>
        <p:nvSpPr>
          <p:cNvPr id="7" name="Rectangle 6"/>
          <p:cNvSpPr/>
          <p:nvPr/>
        </p:nvSpPr>
        <p:spPr>
          <a:xfrm>
            <a:off x="4734216" y="487767"/>
            <a:ext cx="3217547" cy="156966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God’s Grace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My Faith</a:t>
            </a:r>
          </a:p>
        </p:txBody>
      </p:sp>
      <p:sp>
        <p:nvSpPr>
          <p:cNvPr id="19" name="TextBox 18"/>
          <p:cNvSpPr txBox="1"/>
          <p:nvPr/>
        </p:nvSpPr>
        <p:spPr>
          <a:xfrm>
            <a:off x="4934791" y="1945486"/>
            <a:ext cx="41185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Grand Entrance</a:t>
            </a:r>
          </a:p>
        </p:txBody>
      </p:sp>
      <p:sp>
        <p:nvSpPr>
          <p:cNvPr id="4" name="Oval 3"/>
          <p:cNvSpPr/>
          <p:nvPr/>
        </p:nvSpPr>
        <p:spPr>
          <a:xfrm>
            <a:off x="1799851" y="2863213"/>
            <a:ext cx="674027" cy="55071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9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ornagainint.org/wp-content/uploads/2015/08/steps-of-salvation-1024x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26505"/>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1219" y="91098"/>
            <a:ext cx="3206780" cy="2116089"/>
          </a:xfrm>
        </p:spPr>
        <p:txBody>
          <a:bodyPr>
            <a:normAutofit/>
          </a:bodyPr>
          <a:lstStyle/>
          <a:p>
            <a:pPr algn="ct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My Growing</a:t>
            </a:r>
            <a:b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br>
            <a:r>
              <a:rPr lang="en-US" b="1" dirty="0">
                <a:solidFill>
                  <a:schemeClr val="accent1"/>
                </a:solidFill>
                <a:effectLst>
                  <a:outerShdw blurRad="38100" dist="38100" dir="2700000" algn="tl">
                    <a:srgbClr val="000000">
                      <a:alpha val="43137"/>
                    </a:srgbClr>
                  </a:outerShdw>
                </a:effectLst>
                <a:latin typeface="Arial Black" panose="020B0A04020102020204" pitchFamily="34" charset="0"/>
              </a:rPr>
              <a:t>Faith</a:t>
            </a:r>
          </a:p>
        </p:txBody>
      </p:sp>
      <p:sp>
        <p:nvSpPr>
          <p:cNvPr id="3" name="Content Placeholder 2"/>
          <p:cNvSpPr>
            <a:spLocks noGrp="1"/>
          </p:cNvSpPr>
          <p:nvPr>
            <p:ph idx="1"/>
          </p:nvPr>
        </p:nvSpPr>
        <p:spPr>
          <a:xfrm>
            <a:off x="134505" y="1738129"/>
            <a:ext cx="3320208" cy="5073066"/>
          </a:xfrm>
        </p:spPr>
        <p:txBody>
          <a:bodyPr>
            <a:normAutofit/>
          </a:bodyPr>
          <a:lstStyle/>
          <a:p>
            <a:pPr marL="0" indent="0">
              <a:buNone/>
            </a:pPr>
            <a:br>
              <a:rPr lang="en-US" sz="2000" b="1" i="1" u="sng" dirty="0">
                <a:solidFill>
                  <a:schemeClr val="accent2">
                    <a:lumMod val="75000"/>
                  </a:schemeClr>
                </a:solidFill>
                <a:effectLst>
                  <a:outerShdw blurRad="38100" dist="38100" dir="2700000" algn="tl">
                    <a:srgbClr val="000000">
                      <a:alpha val="43137"/>
                    </a:srgbClr>
                  </a:outerShdw>
                </a:effectLst>
              </a:rPr>
            </a:br>
            <a:br>
              <a:rPr lang="en-US" sz="2000" b="1" i="1" u="sng" dirty="0">
                <a:solidFill>
                  <a:schemeClr val="accent2">
                    <a:lumMod val="75000"/>
                  </a:schemeClr>
                </a:solidFill>
                <a:effectLst>
                  <a:outerShdw blurRad="38100" dist="38100" dir="2700000" algn="tl">
                    <a:srgbClr val="000000">
                      <a:alpha val="43137"/>
                    </a:srgbClr>
                  </a:outerShdw>
                </a:effectLst>
              </a:rPr>
            </a:br>
            <a:endParaRPr lang="en-US" sz="2000" b="1" i="1" u="sng" dirty="0">
              <a:solidFill>
                <a:schemeClr val="accent2">
                  <a:lumMod val="75000"/>
                </a:schemeClr>
              </a:solidFill>
              <a:effectLst>
                <a:outerShdw blurRad="38100" dist="38100" dir="2700000" algn="tl">
                  <a:srgbClr val="000000">
                    <a:alpha val="43137"/>
                  </a:srgbClr>
                </a:outerShdw>
              </a:effectLst>
            </a:endParaRPr>
          </a:p>
        </p:txBody>
      </p:sp>
      <p:sp>
        <p:nvSpPr>
          <p:cNvPr id="11" name="TextBox 10"/>
          <p:cNvSpPr txBox="1"/>
          <p:nvPr/>
        </p:nvSpPr>
        <p:spPr>
          <a:xfrm>
            <a:off x="5498632" y="4917294"/>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Virtue</a:t>
            </a:r>
          </a:p>
        </p:txBody>
      </p:sp>
      <p:sp>
        <p:nvSpPr>
          <p:cNvPr id="14" name="TextBox 13"/>
          <p:cNvSpPr txBox="1"/>
          <p:nvPr/>
        </p:nvSpPr>
        <p:spPr>
          <a:xfrm>
            <a:off x="5022939" y="3951496"/>
            <a:ext cx="266307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Temperance</a:t>
            </a:r>
          </a:p>
        </p:txBody>
      </p:sp>
      <p:sp>
        <p:nvSpPr>
          <p:cNvPr id="15" name="TextBox 14"/>
          <p:cNvSpPr txBox="1"/>
          <p:nvPr/>
        </p:nvSpPr>
        <p:spPr>
          <a:xfrm>
            <a:off x="5153452" y="4432586"/>
            <a:ext cx="26928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Knowledge</a:t>
            </a:r>
          </a:p>
        </p:txBody>
      </p:sp>
      <p:sp>
        <p:nvSpPr>
          <p:cNvPr id="16" name="TextBox 15"/>
          <p:cNvSpPr txBox="1"/>
          <p:nvPr/>
        </p:nvSpPr>
        <p:spPr>
          <a:xfrm>
            <a:off x="5234035" y="2614643"/>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Godliness</a:t>
            </a:r>
          </a:p>
        </p:txBody>
      </p:sp>
      <p:sp>
        <p:nvSpPr>
          <p:cNvPr id="17" name="TextBox 16"/>
          <p:cNvSpPr txBox="1"/>
          <p:nvPr/>
        </p:nvSpPr>
        <p:spPr>
          <a:xfrm>
            <a:off x="5313753" y="3556188"/>
            <a:ext cx="23722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Patience</a:t>
            </a:r>
          </a:p>
        </p:txBody>
      </p:sp>
      <p:sp>
        <p:nvSpPr>
          <p:cNvPr id="7" name="Rectangle 6"/>
          <p:cNvSpPr/>
          <p:nvPr/>
        </p:nvSpPr>
        <p:spPr>
          <a:xfrm>
            <a:off x="4923937" y="5704292"/>
            <a:ext cx="2698496"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My Faith</a:t>
            </a:r>
          </a:p>
        </p:txBody>
      </p:sp>
      <p:sp>
        <p:nvSpPr>
          <p:cNvPr id="4" name="Rectangle 3"/>
          <p:cNvSpPr/>
          <p:nvPr/>
        </p:nvSpPr>
        <p:spPr>
          <a:xfrm>
            <a:off x="68985" y="2207187"/>
            <a:ext cx="3891946" cy="366254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rPr>
              <a:t>2 Peter 1:5-7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But also for this very reason, giving all diligence, add:</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your faith virtue,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virtue knowledge,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knowledge self-control,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self-control perseverance, </a:t>
            </a:r>
            <a:b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perseverance godliness,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to godliness brotherly kindness, to brotherly kindness love.</a:t>
            </a:r>
          </a:p>
        </p:txBody>
      </p:sp>
      <p:sp>
        <p:nvSpPr>
          <p:cNvPr id="20" name="Rectangle 19"/>
          <p:cNvSpPr/>
          <p:nvPr/>
        </p:nvSpPr>
        <p:spPr>
          <a:xfrm>
            <a:off x="4416499" y="904507"/>
            <a:ext cx="3593100"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God’s Grace</a:t>
            </a:r>
          </a:p>
        </p:txBody>
      </p:sp>
    </p:spTree>
    <p:extLst>
      <p:ext uri="{BB962C8B-B14F-4D97-AF65-F5344CB8AC3E}">
        <p14:creationId xmlns:p14="http://schemas.microsoft.com/office/powerpoint/2010/main" val="19303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587" y="1491312"/>
            <a:ext cx="7886700" cy="4351338"/>
          </a:xfrm>
        </p:spPr>
        <p:txBody>
          <a:bodyPr/>
          <a:lstStyle/>
          <a:p>
            <a:pPr marL="0" indent="0">
              <a:buNone/>
            </a:pPr>
            <a:r>
              <a:rPr lang="en-US" sz="2400" b="1" dirty="0">
                <a:solidFill>
                  <a:schemeClr val="accent1"/>
                </a:solidFill>
                <a:effectLst>
                  <a:outerShdw blurRad="38100" dist="38100" dir="2700000" algn="tl">
                    <a:srgbClr val="000000">
                      <a:alpha val="43137"/>
                    </a:srgbClr>
                  </a:outerShdw>
                </a:effectLst>
              </a:rPr>
              <a:t>Greeks hero:  Socrates</a:t>
            </a:r>
            <a:br>
              <a:rPr lang="en-US" sz="2400" b="1" dirty="0">
                <a:solidFill>
                  <a:schemeClr val="accent1"/>
                </a:solidFill>
                <a:effectLst>
                  <a:outerShdw blurRad="38100" dist="38100" dir="2700000" algn="tl">
                    <a:srgbClr val="000000">
                      <a:alpha val="43137"/>
                    </a:srgbClr>
                  </a:outerShdw>
                </a:effectLst>
              </a:rPr>
            </a:br>
            <a:br>
              <a:rPr lang="en-US" sz="2400" b="1" dirty="0">
                <a:solidFill>
                  <a:schemeClr val="accent1"/>
                </a:solidFill>
                <a:effectLst>
                  <a:outerShdw blurRad="38100" dist="38100" dir="2700000" algn="tl">
                    <a:srgbClr val="000000">
                      <a:alpha val="43137"/>
                    </a:srgbClr>
                  </a:outerShdw>
                </a:effectLst>
              </a:rPr>
            </a:br>
            <a:r>
              <a:rPr lang="en-US" sz="2000" i="1" dirty="0">
                <a:latin typeface="Arial Rounded MT Bold" panose="020F0704030504030204" pitchFamily="34" charset="0"/>
              </a:rPr>
              <a:t>“He was so pious and devoutly religious that he would take no step apart from the will of heaven.  </a:t>
            </a:r>
          </a:p>
          <a:p>
            <a:pPr marL="0" indent="0">
              <a:buNone/>
            </a:pPr>
            <a:r>
              <a:rPr lang="en-US" sz="2000" i="1" dirty="0">
                <a:latin typeface="Arial Rounded MT Bold" panose="020F0704030504030204" pitchFamily="34" charset="0"/>
              </a:rPr>
              <a:t>So just and upright that he never did even a trifling injury to any living soul; </a:t>
            </a:r>
          </a:p>
          <a:p>
            <a:pPr marL="0" indent="0">
              <a:buNone/>
            </a:pPr>
            <a:r>
              <a:rPr lang="en-US" sz="2000" i="1" dirty="0">
                <a:latin typeface="Arial Rounded MT Bold" panose="020F0704030504030204" pitchFamily="34" charset="0"/>
              </a:rPr>
              <a:t>so self-controlled, so temperate, that he never at any time chose the sweeter instead of the better; </a:t>
            </a:r>
          </a:p>
          <a:p>
            <a:pPr marL="0" indent="0">
              <a:buNone/>
            </a:pPr>
            <a:r>
              <a:rPr lang="en-US" sz="2000" i="1" dirty="0">
                <a:latin typeface="Arial Rounded MT Bold" panose="020F0704030504030204" pitchFamily="34" charset="0"/>
              </a:rPr>
              <a:t>so sensible, so wise, and so prudent that in distinguishing the better from the worse he never erred.”</a:t>
            </a:r>
            <a:endParaRPr lang="en-US" i="1" dirty="0">
              <a:latin typeface="Arial Rounded MT Bold" panose="020F0704030504030204" pitchFamily="34" charset="0"/>
            </a:endParaRPr>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pic>
        <p:nvPicPr>
          <p:cNvPr id="26626" name="Picture 2" descr="https://www.singularityweblog.com/wp-content/uploads/2009/10/socrates-draw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1854" y="4724400"/>
            <a:ext cx="2052602"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5441" y="5421868"/>
            <a:ext cx="4724400" cy="369332"/>
          </a:xfrm>
          <a:prstGeom prst="rect">
            <a:avLst/>
          </a:prstGeom>
          <a:solidFill>
            <a:schemeClr val="accent4">
              <a:lumMod val="40000"/>
              <a:lumOff val="60000"/>
            </a:schemeClr>
          </a:solidFill>
        </p:spPr>
        <p:txBody>
          <a:bodyPr wrap="square" rtlCol="0">
            <a:spAutoFit/>
          </a:bodyPr>
          <a:lstStyle/>
          <a:p>
            <a:r>
              <a:rPr lang="en-US" b="1" i="1" dirty="0">
                <a:solidFill>
                  <a:schemeClr val="accent2">
                    <a:lumMod val="75000"/>
                  </a:schemeClr>
                </a:solidFill>
                <a:effectLst>
                  <a:outerShdw blurRad="38100" dist="38100" dir="2700000" algn="tl">
                    <a:srgbClr val="000000">
                      <a:alpha val="43137"/>
                    </a:srgbClr>
                  </a:outerShdw>
                </a:effectLst>
              </a:rPr>
              <a:t>“The unexamined life is not worth living”</a:t>
            </a:r>
          </a:p>
        </p:txBody>
      </p:sp>
      <p:sp>
        <p:nvSpPr>
          <p:cNvPr id="6" name="TextBox 5"/>
          <p:cNvSpPr txBox="1"/>
          <p:nvPr/>
        </p:nvSpPr>
        <p:spPr>
          <a:xfrm>
            <a:off x="1143000" y="5844692"/>
            <a:ext cx="6005781" cy="830997"/>
          </a:xfrm>
          <a:prstGeom prst="rect">
            <a:avLst/>
          </a:prstGeom>
          <a:noFill/>
        </p:spPr>
        <p:txBody>
          <a:bodyPr wrap="square" rtlCol="0">
            <a:spAutoFit/>
          </a:bodyPr>
          <a:lstStyle/>
          <a:p>
            <a:pPr algn="ctr"/>
            <a:r>
              <a:rPr lang="en-US" sz="1600" dirty="0"/>
              <a:t>Spoken at his trial for impiety for corrupting the minds of youth with his quest for truth using Socratic method (questions)</a:t>
            </a:r>
          </a:p>
          <a:p>
            <a:pPr algn="ctr"/>
            <a:r>
              <a:rPr lang="en-US" sz="1600" dirty="0"/>
              <a:t>always challenging the status quo</a:t>
            </a:r>
          </a:p>
        </p:txBody>
      </p:sp>
    </p:spTree>
    <p:extLst>
      <p:ext uri="{BB962C8B-B14F-4D97-AF65-F5344CB8AC3E}">
        <p14:creationId xmlns:p14="http://schemas.microsoft.com/office/powerpoint/2010/main" val="231470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869" y="1319993"/>
            <a:ext cx="7886700" cy="4351338"/>
          </a:xfrm>
        </p:spPr>
        <p:txBody>
          <a:bodyPr/>
          <a:lstStyle/>
          <a:p>
            <a:r>
              <a:rPr lang="en-US" sz="2400" b="1" dirty="0">
                <a:solidFill>
                  <a:schemeClr val="accent1"/>
                </a:solidFill>
                <a:effectLst>
                  <a:outerShdw blurRad="38100" dist="38100" dir="2700000" algn="tl">
                    <a:srgbClr val="000000">
                      <a:alpha val="43137"/>
                    </a:srgbClr>
                  </a:outerShdw>
                </a:effectLst>
              </a:rPr>
              <a:t>Our hero:  Jesus the Messiah</a:t>
            </a:r>
            <a:br>
              <a:rPr lang="en-US" sz="2400" b="1" dirty="0">
                <a:solidFill>
                  <a:schemeClr val="accent1"/>
                </a:solidFill>
                <a:effectLst>
                  <a:outerShdw blurRad="38100" dist="38100" dir="2700000" algn="tl">
                    <a:srgbClr val="000000">
                      <a:alpha val="43137"/>
                    </a:srgbClr>
                  </a:outerShdw>
                </a:effectLst>
              </a:rPr>
            </a:br>
            <a:br>
              <a:rPr lang="en-US" sz="2400" b="1" dirty="0">
                <a:solidFill>
                  <a:schemeClr val="accent1"/>
                </a:solidFill>
                <a:effectLst>
                  <a:outerShdw blurRad="38100" dist="38100" dir="2700000" algn="tl">
                    <a:srgbClr val="000000">
                      <a:alpha val="43137"/>
                    </a:srgbClr>
                  </a:outerShdw>
                </a:effectLst>
              </a:rPr>
            </a:br>
            <a:r>
              <a:rPr lang="en-US" sz="2000" i="1" dirty="0">
                <a:latin typeface="Arial Rounded MT Bold" panose="020F0704030504030204" pitchFamily="34" charset="0"/>
              </a:rPr>
              <a:t>“</a:t>
            </a:r>
            <a:r>
              <a:rPr lang="en-US" sz="2000" i="1" dirty="0">
                <a:latin typeface="Arial Rounded MT Bold" panose="020F0704030504030204" pitchFamily="34" charset="0"/>
              </a:rPr>
              <a:t>I and my Father are one.</a:t>
            </a:r>
            <a:r>
              <a:rPr lang="en-US" sz="2000" i="1" dirty="0">
                <a:latin typeface="Arial Rounded MT Bold" panose="020F0704030504030204" pitchFamily="34" charset="0"/>
              </a:rPr>
              <a:t>”   </a:t>
            </a:r>
            <a:r>
              <a:rPr lang="en-US" sz="2000" dirty="0">
                <a:latin typeface="Arial Rounded MT Bold" panose="020F0704030504030204" pitchFamily="34" charset="0"/>
              </a:rPr>
              <a:t>-  John 10:30</a:t>
            </a:r>
            <a:br>
              <a:rPr lang="en-US" sz="2000" i="1" dirty="0">
                <a:latin typeface="Arial Rounded MT Bold" panose="020F0704030504030204" pitchFamily="34" charset="0"/>
              </a:rPr>
            </a:br>
            <a:br>
              <a:rPr lang="en-US" sz="2000" i="1" dirty="0">
                <a:latin typeface="Arial Rounded MT Bold" panose="020F0704030504030204" pitchFamily="34" charset="0"/>
              </a:rPr>
            </a:br>
            <a:r>
              <a:rPr lang="en-US" sz="2000" i="1" dirty="0">
                <a:latin typeface="Arial Rounded MT Bold" panose="020F0704030504030204" pitchFamily="34" charset="0"/>
              </a:rPr>
              <a:t>"And He who sent Me is with Me. The Father has not left Me alone, for </a:t>
            </a:r>
            <a:r>
              <a:rPr lang="en-US" sz="2000" i="1" u="sng" dirty="0">
                <a:effectLst>
                  <a:outerShdw blurRad="38100" dist="38100" dir="2700000" algn="tl">
                    <a:srgbClr val="000000">
                      <a:alpha val="43137"/>
                    </a:srgbClr>
                  </a:outerShdw>
                </a:effectLst>
                <a:latin typeface="Arial Rounded MT Bold" panose="020F0704030504030204" pitchFamily="34" charset="0"/>
              </a:rPr>
              <a:t>I always do those things that please Him</a:t>
            </a:r>
            <a:r>
              <a:rPr lang="en-US" sz="2000" i="1" dirty="0">
                <a:latin typeface="Arial Rounded MT Bold" panose="020F0704030504030204" pitchFamily="34" charset="0"/>
              </a:rPr>
              <a:t>.“</a:t>
            </a:r>
            <a:br>
              <a:rPr lang="en-US" sz="2000" i="1" dirty="0">
                <a:latin typeface="Arial Rounded MT Bold" panose="020F0704030504030204" pitchFamily="34" charset="0"/>
              </a:rPr>
            </a:br>
            <a:r>
              <a:rPr lang="en-US" sz="2000" dirty="0">
                <a:latin typeface="Arial Rounded MT Bold" panose="020F0704030504030204" pitchFamily="34" charset="0"/>
              </a:rPr>
              <a:t>- </a:t>
            </a:r>
            <a:r>
              <a:rPr lang="en-US" sz="2000" dirty="0">
                <a:latin typeface="Arial Rounded MT Bold" panose="020F0704030504030204" pitchFamily="34" charset="0"/>
              </a:rPr>
              <a:t>John 8:29 </a:t>
            </a:r>
            <a:br>
              <a:rPr lang="en-US" sz="2000" i="1" dirty="0">
                <a:latin typeface="Arial Rounded MT Bold" panose="020F0704030504030204" pitchFamily="34" charset="0"/>
              </a:rPr>
            </a:br>
            <a:br>
              <a:rPr lang="en-US" sz="2000" i="1" dirty="0">
                <a:latin typeface="Arial Rounded MT Bold" panose="020F0704030504030204" pitchFamily="34" charset="0"/>
              </a:rPr>
            </a:br>
            <a:r>
              <a:rPr lang="en-US" sz="2000" i="1" dirty="0">
                <a:latin typeface="Arial Rounded MT Bold" panose="020F0704030504030204" pitchFamily="34" charset="0"/>
              </a:rPr>
              <a:t>Jesus said to them, "My food is </a:t>
            </a:r>
            <a:r>
              <a:rPr lang="en-US" sz="2000" i="1" u="sng" dirty="0">
                <a:effectLst>
                  <a:outerShdw blurRad="38100" dist="38100" dir="2700000" algn="tl">
                    <a:srgbClr val="000000">
                      <a:alpha val="43137"/>
                    </a:srgbClr>
                  </a:outerShdw>
                </a:effectLst>
                <a:latin typeface="Arial Rounded MT Bold" panose="020F0704030504030204" pitchFamily="34" charset="0"/>
              </a:rPr>
              <a:t>to do the will of Him</a:t>
            </a:r>
            <a:r>
              <a:rPr lang="en-US" sz="2000" i="1" dirty="0">
                <a:latin typeface="Arial Rounded MT Bold" panose="020F0704030504030204" pitchFamily="34" charset="0"/>
              </a:rPr>
              <a:t> who sent Me, and </a:t>
            </a:r>
            <a:r>
              <a:rPr lang="en-US" sz="2000" i="1" u="sng" dirty="0">
                <a:effectLst>
                  <a:outerShdw blurRad="38100" dist="38100" dir="2700000" algn="tl">
                    <a:srgbClr val="000000">
                      <a:alpha val="43137"/>
                    </a:srgbClr>
                  </a:outerShdw>
                </a:effectLst>
                <a:latin typeface="Arial Rounded MT Bold" panose="020F0704030504030204" pitchFamily="34" charset="0"/>
              </a:rPr>
              <a:t>to finish His work</a:t>
            </a:r>
            <a:r>
              <a:rPr lang="en-US" sz="2000" i="1" dirty="0">
                <a:latin typeface="Arial Rounded MT Bold" panose="020F0704030504030204" pitchFamily="34" charset="0"/>
              </a:rPr>
              <a:t>.</a:t>
            </a:r>
            <a:br>
              <a:rPr lang="en-US" sz="2000" i="1" dirty="0">
                <a:latin typeface="Arial Rounded MT Bold" panose="020F0704030504030204" pitchFamily="34" charset="0"/>
              </a:rPr>
            </a:br>
            <a:r>
              <a:rPr lang="en-US" sz="2000" dirty="0">
                <a:latin typeface="Arial Rounded MT Bold" panose="020F0704030504030204" pitchFamily="34" charset="0"/>
              </a:rPr>
              <a:t>- John 4:34</a:t>
            </a:r>
            <a:br>
              <a:rPr lang="en-US" sz="2000" i="1" dirty="0">
                <a:latin typeface="Arial Rounded MT Bold" panose="020F0704030504030204" pitchFamily="34" charset="0"/>
              </a:rPr>
            </a:br>
            <a:br>
              <a:rPr lang="en-US" sz="2000" i="1" dirty="0">
                <a:latin typeface="Arial Rounded MT Bold" panose="020F0704030504030204" pitchFamily="34" charset="0"/>
              </a:rPr>
            </a:br>
            <a:endParaRPr lang="en-US" i="1" dirty="0">
              <a:latin typeface="Arial Rounded MT Bold" panose="020F0704030504030204" pitchFamily="34" charset="0"/>
            </a:endParaRPr>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pic>
        <p:nvPicPr>
          <p:cNvPr id="1026" name="Picture 2" descr="http://allchristiannews.com/wp-content/uploads/2016/03/Jesus-Crucifix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280" y="4038600"/>
            <a:ext cx="3655691" cy="243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69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662" y="1509623"/>
            <a:ext cx="7886700" cy="4460306"/>
          </a:xfrm>
        </p:spPr>
        <p:txBody>
          <a:bodyPr/>
          <a:lstStyle/>
          <a:p>
            <a:r>
              <a:rPr lang="en-US" sz="2400" b="1" dirty="0">
                <a:solidFill>
                  <a:schemeClr val="accent1"/>
                </a:solidFill>
                <a:effectLst>
                  <a:outerShdw blurRad="38100" dist="38100" dir="2700000" algn="tl">
                    <a:srgbClr val="000000">
                      <a:alpha val="43137"/>
                    </a:srgbClr>
                  </a:outerShdw>
                </a:effectLst>
              </a:rPr>
              <a:t>Godliness = God-toward-ness</a:t>
            </a:r>
            <a:endParaRPr lang="en-US" dirty="0"/>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sp>
        <p:nvSpPr>
          <p:cNvPr id="6" name="Rectangle 5"/>
          <p:cNvSpPr/>
          <p:nvPr/>
        </p:nvSpPr>
        <p:spPr>
          <a:xfrm>
            <a:off x="1936093" y="2200667"/>
            <a:ext cx="6841825" cy="3416320"/>
          </a:xfrm>
          <a:prstGeom prst="rect">
            <a:avLst/>
          </a:prstGeom>
          <a:solidFill>
            <a:schemeClr val="accent2">
              <a:lumMod val="60000"/>
              <a:lumOff val="40000"/>
            </a:schemeClr>
          </a:solidFill>
          <a:ln w="571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I Timothy 2:2</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Therefore I exhort first of all that supplications, prayers, intercessions, giving of thanks be made for all men … that we may lead a quiet and peaceable life in all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reverence.</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I Timothy 3:16</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without controversy great is the mystery of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530" name="Picture 2" descr="http://upliftingchrist.files.wordpress.com/2012/03/schmitt_look_up_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231703"/>
            <a:ext cx="1742537" cy="2613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rot="19999529">
            <a:off x="63270" y="3009457"/>
            <a:ext cx="1751890" cy="954107"/>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Heaven’s</a:t>
            </a:r>
          </a:p>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Direction</a:t>
            </a:r>
          </a:p>
        </p:txBody>
      </p:sp>
    </p:spTree>
    <p:extLst>
      <p:ext uri="{BB962C8B-B14F-4D97-AF65-F5344CB8AC3E}">
        <p14:creationId xmlns:p14="http://schemas.microsoft.com/office/powerpoint/2010/main" val="135174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662" y="1509623"/>
            <a:ext cx="7886700" cy="4460306"/>
          </a:xfrm>
        </p:spPr>
        <p:txBody>
          <a:bodyPr/>
          <a:lstStyle/>
          <a:p>
            <a:r>
              <a:rPr lang="en-US" sz="2400" b="1" dirty="0">
                <a:solidFill>
                  <a:schemeClr val="accent1"/>
                </a:solidFill>
                <a:effectLst>
                  <a:outerShdw blurRad="38100" dist="38100" dir="2700000" algn="tl">
                    <a:srgbClr val="000000">
                      <a:alpha val="43137"/>
                    </a:srgbClr>
                  </a:outerShdw>
                </a:effectLst>
              </a:rPr>
              <a:t>Godliness = is hard work </a:t>
            </a:r>
            <a:r>
              <a:rPr lang="en-US" sz="2400" dirty="0">
                <a:solidFill>
                  <a:schemeClr val="accent1"/>
                </a:solidFill>
              </a:rPr>
              <a:t>!</a:t>
            </a:r>
            <a:endParaRPr lang="en-US" dirty="0"/>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sp>
        <p:nvSpPr>
          <p:cNvPr id="6" name="Rectangle 5"/>
          <p:cNvSpPr/>
          <p:nvPr/>
        </p:nvSpPr>
        <p:spPr>
          <a:xfrm>
            <a:off x="1284258" y="1981200"/>
            <a:ext cx="6841825" cy="1938992"/>
          </a:xfrm>
          <a:prstGeom prst="rect">
            <a:avLst/>
          </a:prstGeom>
          <a:solidFill>
            <a:schemeClr val="accent2">
              <a:lumMod val="60000"/>
              <a:lumOff val="40000"/>
            </a:schemeClr>
          </a:solidFill>
          <a:ln w="571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I Timothy 4:7-8</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…exercise yourself toward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bodily exercise profits a little, but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profitable for all things, having promise of the life that now is and of that which is to come.</a:t>
            </a:r>
          </a:p>
        </p:txBody>
      </p:sp>
      <p:pic>
        <p:nvPicPr>
          <p:cNvPr id="2050" name="Picture 2" descr="https://s-media-cache-ak0.pinimg.com/236x/15/46/dc/1546dc48da3557962290a68552831a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962400"/>
            <a:ext cx="3202351" cy="320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662" y="1509623"/>
            <a:ext cx="7886700" cy="4460306"/>
          </a:xfrm>
        </p:spPr>
        <p:txBody>
          <a:bodyPr/>
          <a:lstStyle/>
          <a:p>
            <a:r>
              <a:rPr lang="en-US" sz="2400" b="1" dirty="0">
                <a:solidFill>
                  <a:schemeClr val="accent1"/>
                </a:solidFill>
                <a:effectLst>
                  <a:outerShdw blurRad="38100" dist="38100" dir="2700000" algn="tl">
                    <a:srgbClr val="000000">
                      <a:alpha val="43137"/>
                    </a:srgbClr>
                  </a:outerShdw>
                </a:effectLst>
              </a:rPr>
              <a:t>Godliness = what sound teaching produces in hearers</a:t>
            </a:r>
            <a:endParaRPr lang="en-US" dirty="0"/>
          </a:p>
        </p:txBody>
      </p:sp>
      <p:sp>
        <p:nvSpPr>
          <p:cNvPr id="4" name="Rectangle 3"/>
          <p:cNvSpPr/>
          <p:nvPr/>
        </p:nvSpPr>
        <p:spPr>
          <a:xfrm>
            <a:off x="606073" y="396663"/>
            <a:ext cx="29803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Godliness</a:t>
            </a:r>
          </a:p>
        </p:txBody>
      </p:sp>
      <p:sp>
        <p:nvSpPr>
          <p:cNvPr id="5" name="TextBox 4"/>
          <p:cNvSpPr txBox="1"/>
          <p:nvPr/>
        </p:nvSpPr>
        <p:spPr>
          <a:xfrm>
            <a:off x="3824647" y="519774"/>
            <a:ext cx="4301436" cy="677108"/>
          </a:xfrm>
          <a:prstGeom prst="rect">
            <a:avLst/>
          </a:prstGeom>
          <a:solidFill>
            <a:schemeClr val="accent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EUSEBEIA</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“reverence, respect, piety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towards God; godliness; holiness”</a:t>
            </a:r>
          </a:p>
        </p:txBody>
      </p:sp>
      <p:sp>
        <p:nvSpPr>
          <p:cNvPr id="6" name="Rectangle 5"/>
          <p:cNvSpPr/>
          <p:nvPr/>
        </p:nvSpPr>
        <p:spPr>
          <a:xfrm>
            <a:off x="1766633" y="2127686"/>
            <a:ext cx="6835314" cy="4154984"/>
          </a:xfrm>
          <a:prstGeom prst="rect">
            <a:avLst/>
          </a:prstGeom>
          <a:solidFill>
            <a:schemeClr val="accent2">
              <a:lumMod val="60000"/>
              <a:lumOff val="40000"/>
            </a:schemeClr>
          </a:solidFill>
          <a:ln w="5715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Calibri" panose="020F0502020204030204"/>
                <a:ea typeface="+mn-ea"/>
                <a:cs typeface="+mn-cs"/>
              </a:rPr>
              <a:t>I Timothy 6:3, 6, 11</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anyone teaches otherwise and does not consent to wholesome </a:t>
            </a:r>
            <a:r>
              <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words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even the </a:t>
            </a:r>
            <a:r>
              <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words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our Lord Jesus Christ, and to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a:t>
            </a:r>
            <a:r>
              <a:rPr kumimoji="0" lang="en-US" sz="2400" b="1" i="0"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a:ea typeface="+mn-ea"/>
                <a:cs typeface="+mn-cs"/>
              </a:rPr>
              <a:t>doctrine</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which accords with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Now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with contentment is great gain…</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11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But you, O man of God, flee these things and pursue righteousness,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a:t>
            </a:r>
            <a:r>
              <a:rPr kumimoji="0" lang="en-US" sz="24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odliness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faith, love, patience, gentleness</a:t>
            </a:r>
          </a:p>
        </p:txBody>
      </p:sp>
      <p:pic>
        <p:nvPicPr>
          <p:cNvPr id="3074" name="Picture 2" descr="http://www.kathleenglavich.org/wp-content/uploads/2014/11/Are-you-listening-t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7" y="5181600"/>
            <a:ext cx="1753235" cy="1676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1749048" y="5334000"/>
            <a:ext cx="1051386" cy="63592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86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1302</Words>
  <Application>Microsoft Office PowerPoint</Application>
  <PresentationFormat>On-screen Show (4:3)</PresentationFormat>
  <Paragraphs>257</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Arial Rounded MT Bold</vt:lpstr>
      <vt:lpstr>Calibri</vt:lpstr>
      <vt:lpstr>Calibri Light</vt:lpstr>
      <vt:lpstr>Lato</vt:lpstr>
      <vt:lpstr>Office Theme</vt:lpstr>
      <vt:lpstr>The Sure Steps of My Eternal Salvation</vt:lpstr>
      <vt:lpstr>Holy Discontent</vt:lpstr>
      <vt:lpstr>My Growing Faith</vt:lpstr>
      <vt:lpstr>My Growing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Growing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Growing Faith</vt:lpstr>
      <vt:lpstr>PowerPoint Presentation</vt:lpstr>
      <vt:lpstr>PowerPoint Presentation</vt:lpstr>
      <vt:lpstr>PowerPoint Presentation</vt:lpstr>
      <vt:lpstr>PowerPoint Presentation</vt:lpstr>
      <vt:lpstr>PowerPoint Presentation</vt:lpstr>
      <vt:lpstr>PowerPoint Presentation</vt:lpstr>
      <vt:lpstr>My Growing Faith</vt:lpstr>
      <vt:lpstr>A Sure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Sure Steps of My Eternal Salvation</dc:title>
  <dc:creator>Rick Lanning</dc:creator>
  <cp:lastModifiedBy>Rick Lanning</cp:lastModifiedBy>
  <cp:revision>1</cp:revision>
  <dcterms:created xsi:type="dcterms:W3CDTF">2017-03-26T21:06:17Z</dcterms:created>
  <dcterms:modified xsi:type="dcterms:W3CDTF">2017-03-26T21:07:46Z</dcterms:modified>
</cp:coreProperties>
</file>