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536"/>
    <a:srgbClr val="EDCE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BC8DA-0CE6-4555-92B8-65EFB2B373DC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CAD3-8739-41C5-823C-125C1A757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499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BC8DA-0CE6-4555-92B8-65EFB2B373DC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CAD3-8739-41C5-823C-125C1A757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69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BC8DA-0CE6-4555-92B8-65EFB2B373DC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CAD3-8739-41C5-823C-125C1A757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32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BC8DA-0CE6-4555-92B8-65EFB2B373DC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CAD3-8739-41C5-823C-125C1A757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3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BC8DA-0CE6-4555-92B8-65EFB2B373DC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CAD3-8739-41C5-823C-125C1A757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58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BC8DA-0CE6-4555-92B8-65EFB2B373DC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CAD3-8739-41C5-823C-125C1A757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07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BC8DA-0CE6-4555-92B8-65EFB2B373DC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CAD3-8739-41C5-823C-125C1A757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794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BC8DA-0CE6-4555-92B8-65EFB2B373DC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CAD3-8739-41C5-823C-125C1A757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55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BC8DA-0CE6-4555-92B8-65EFB2B373DC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CAD3-8739-41C5-823C-125C1A757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82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BC8DA-0CE6-4555-92B8-65EFB2B373DC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CAD3-8739-41C5-823C-125C1A757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593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BC8DA-0CE6-4555-92B8-65EFB2B373DC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9CAD3-8739-41C5-823C-125C1A757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46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BC8DA-0CE6-4555-92B8-65EFB2B373DC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9CAD3-8739-41C5-823C-125C1A757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946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prstClr val="black"/>
                </a:solidFill>
                <a:latin typeface="Felix Titling" panose="04060505060202020A04" pitchFamily="82" charset="0"/>
                <a:ea typeface="Meiryo" panose="020B0604030504040204" pitchFamily="34" charset="-128"/>
                <a:cs typeface="Meiryo" panose="020B0604030504040204" pitchFamily="34" charset="-128"/>
              </a:rPr>
              <a:t>Wisdom</a:t>
            </a:r>
          </a:p>
        </p:txBody>
      </p:sp>
      <p:sp>
        <p:nvSpPr>
          <p:cNvPr id="6" name="TextBox 5"/>
          <p:cNvSpPr txBox="1"/>
          <p:nvPr/>
        </p:nvSpPr>
        <p:spPr>
          <a:xfrm rot="21290765">
            <a:off x="-63792" y="1821712"/>
            <a:ext cx="3555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  <a:latin typeface="Felix Titling" panose="04060505060202020A04" pitchFamily="82" charset="0"/>
                <a:ea typeface="Meiryo" panose="020B0604030504040204" pitchFamily="34" charset="-128"/>
                <a:cs typeface="Meiryo" panose="020B0604030504040204" pitchFamily="34" charset="-128"/>
              </a:rPr>
              <a:t>From Above</a:t>
            </a:r>
          </a:p>
        </p:txBody>
      </p:sp>
      <p:sp>
        <p:nvSpPr>
          <p:cNvPr id="7" name="TextBox 6"/>
          <p:cNvSpPr txBox="1"/>
          <p:nvPr/>
        </p:nvSpPr>
        <p:spPr>
          <a:xfrm rot="310101">
            <a:off x="6177971" y="2407566"/>
            <a:ext cx="3028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white"/>
                </a:solidFill>
                <a:latin typeface="Felix Titling" panose="04060505060202020A04" pitchFamily="82" charset="0"/>
                <a:ea typeface="Meiryo" panose="020B0604030504040204" pitchFamily="34" charset="-128"/>
                <a:cs typeface="Meiryo" panose="020B0604030504040204" pitchFamily="34" charset="-128"/>
              </a:rPr>
              <a:t>Or Below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2018" y="3072348"/>
            <a:ext cx="7219507" cy="378565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2000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January – 	</a:t>
            </a:r>
            <a:r>
              <a:rPr lang="en-US" sz="2000" dirty="0" smtClean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The </a:t>
            </a:r>
            <a:r>
              <a:rPr lang="en-US" sz="2000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“Seed”: Why Wisdom Matters</a:t>
            </a:r>
          </a:p>
          <a:p>
            <a:r>
              <a:rPr lang="en-US" sz="2000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February – 	Who Is Wise? Let Him Show!</a:t>
            </a:r>
          </a:p>
          <a:p>
            <a:r>
              <a:rPr lang="en-US" sz="2000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March – 	</a:t>
            </a:r>
            <a:r>
              <a:rPr lang="en-US" sz="2000" dirty="0" smtClean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Do </a:t>
            </a:r>
            <a:r>
              <a:rPr lang="en-US" sz="2000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Not Be Arrogant</a:t>
            </a:r>
          </a:p>
          <a:p>
            <a:r>
              <a:rPr lang="en-US" sz="2000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April – 		Earthly, Sensual, Demonic</a:t>
            </a:r>
          </a:p>
          <a:p>
            <a:r>
              <a:rPr lang="en-US" sz="2000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May – 		Wisdom From Above</a:t>
            </a:r>
          </a:p>
          <a:p>
            <a:r>
              <a:rPr lang="en-US" sz="2000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June – 		Pure</a:t>
            </a:r>
          </a:p>
          <a:p>
            <a:r>
              <a:rPr lang="en-US" sz="2000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July – 		Peaceable</a:t>
            </a:r>
          </a:p>
          <a:p>
            <a:r>
              <a:rPr lang="en-US" sz="2000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August – 	</a:t>
            </a:r>
            <a:r>
              <a:rPr lang="en-US" sz="2000" dirty="0" smtClean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Gentle</a:t>
            </a:r>
            <a:endParaRPr lang="en-US" sz="2000" dirty="0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  <a:p>
            <a:r>
              <a:rPr lang="en-US" sz="2000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September – 	Reasonable</a:t>
            </a:r>
          </a:p>
          <a:p>
            <a:r>
              <a:rPr lang="en-US" sz="2000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October – 	Full of Mercy and Good Fruits</a:t>
            </a:r>
          </a:p>
          <a:p>
            <a:r>
              <a:rPr lang="en-US" sz="2000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November – 	Unwavering</a:t>
            </a:r>
          </a:p>
          <a:p>
            <a:r>
              <a:rPr lang="en-US" sz="2000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December – 	Without Hypocrisy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10601" y="2048909"/>
            <a:ext cx="13227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James 3:13-18</a:t>
            </a:r>
          </a:p>
        </p:txBody>
      </p:sp>
    </p:spTree>
    <p:extLst>
      <p:ext uri="{BB962C8B-B14F-4D97-AF65-F5344CB8AC3E}">
        <p14:creationId xmlns:p14="http://schemas.microsoft.com/office/powerpoint/2010/main" val="152133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" y="0"/>
            <a:ext cx="9144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prstClr val="black"/>
                </a:solidFill>
                <a:latin typeface="Felix Titling" panose="04060505060202020A04" pitchFamily="82" charset="0"/>
                <a:ea typeface="Meiryo" panose="020B0604030504040204" pitchFamily="34" charset="-128"/>
                <a:cs typeface="Meiryo" panose="020B0604030504040204" pitchFamily="34" charset="-128"/>
              </a:rPr>
              <a:t>Wisdom</a:t>
            </a:r>
            <a:endParaRPr lang="en-US" sz="9600" dirty="0">
              <a:solidFill>
                <a:prstClr val="black"/>
              </a:solidFill>
              <a:latin typeface="Felix Titling" panose="04060505060202020A04" pitchFamily="82" charset="0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 rot="21157200">
            <a:off x="-469423" y="927236"/>
            <a:ext cx="3437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/>
                </a:solidFill>
                <a:latin typeface="Felix Titling" panose="04060505060202020A04" pitchFamily="82" charset="0"/>
                <a:ea typeface="Meiryo" panose="020B0604030504040204" pitchFamily="34" charset="-128"/>
                <a:cs typeface="Meiryo" panose="020B0604030504040204" pitchFamily="34" charset="-128"/>
              </a:rPr>
              <a:t>From Above</a:t>
            </a:r>
          </a:p>
        </p:txBody>
      </p:sp>
      <p:sp>
        <p:nvSpPr>
          <p:cNvPr id="7" name="TextBox 6"/>
          <p:cNvSpPr txBox="1"/>
          <p:nvPr/>
        </p:nvSpPr>
        <p:spPr>
          <a:xfrm rot="515058">
            <a:off x="6539060" y="1344070"/>
            <a:ext cx="3028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white"/>
                </a:solidFill>
                <a:latin typeface="Felix Titling" panose="04060505060202020A04" pitchFamily="82" charset="0"/>
                <a:ea typeface="Meiryo" panose="020B0604030504040204" pitchFamily="34" charset="-128"/>
                <a:cs typeface="Meiryo" panose="020B0604030504040204" pitchFamily="34" charset="-128"/>
              </a:rPr>
              <a:t>Or Below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422" y="6470721"/>
            <a:ext cx="9143999" cy="400110"/>
          </a:xfrm>
          <a:prstGeom prst="rect">
            <a:avLst/>
          </a:prstGeom>
          <a:solidFill>
            <a:srgbClr val="FEE536"/>
          </a:solidFill>
        </p:spPr>
        <p:txBody>
          <a:bodyPr wrap="square" numCol="1" rtlCol="0">
            <a:spAutoFit/>
          </a:bodyPr>
          <a:lstStyle/>
          <a:p>
            <a:pPr algn="ctr"/>
            <a:r>
              <a:rPr lang="en-US" sz="2000" b="1" cap="small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The </a:t>
            </a:r>
            <a:r>
              <a:rPr lang="en-US" sz="2000" b="1" cap="small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“Seed”: Why Wisdom </a:t>
            </a:r>
            <a:r>
              <a:rPr lang="en-US" sz="2000" b="1" cap="small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Matters</a:t>
            </a:r>
            <a:endParaRPr lang="en-US" sz="2000" b="1" cap="small" dirty="0"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31446" y="902592"/>
            <a:ext cx="13227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James 3:13-18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08163" y="1461118"/>
            <a:ext cx="2726828" cy="5232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en-US" sz="2800" u="sng" dirty="0" smtClean="0">
                <a:solidFill>
                  <a:srgbClr val="FEE536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James 3:18</a:t>
            </a:r>
            <a:endParaRPr lang="en-US" sz="2800" u="sng" dirty="0">
              <a:solidFill>
                <a:srgbClr val="FEE536"/>
              </a:solidFill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0" y="2265865"/>
            <a:ext cx="9143577" cy="1187197"/>
            <a:chOff x="0" y="2265865"/>
            <a:chExt cx="9143577" cy="1187197"/>
          </a:xfrm>
        </p:grpSpPr>
        <p:sp>
          <p:nvSpPr>
            <p:cNvPr id="12" name="TextBox 11"/>
            <p:cNvSpPr txBox="1"/>
            <p:nvPr/>
          </p:nvSpPr>
          <p:spPr>
            <a:xfrm>
              <a:off x="621584" y="2265865"/>
              <a:ext cx="7942521" cy="954107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rgbClr val="FEE536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“And the seed whose fruit is righteousness is sown in peace by those who make peace.”</a:t>
              </a:r>
              <a:endParaRPr lang="en-US" sz="2800" i="1" dirty="0">
                <a:solidFill>
                  <a:srgbClr val="FEE536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0" y="3114508"/>
              <a:ext cx="9143577" cy="338554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NASB</a:t>
              </a:r>
              <a:endParaRPr lang="en-US" sz="16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-422" y="3637343"/>
            <a:ext cx="9143577" cy="1138388"/>
            <a:chOff x="-422" y="3637343"/>
            <a:chExt cx="9143577" cy="1138388"/>
          </a:xfrm>
        </p:grpSpPr>
        <p:sp>
          <p:nvSpPr>
            <p:cNvPr id="13" name="TextBox 12"/>
            <p:cNvSpPr txBox="1"/>
            <p:nvPr/>
          </p:nvSpPr>
          <p:spPr>
            <a:xfrm>
              <a:off x="621584" y="3637343"/>
              <a:ext cx="7942521" cy="954107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rgbClr val="FEE536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“And a harvest of righteousness is sown in peace by those who make peace.”</a:t>
              </a:r>
              <a:endParaRPr lang="en-US" sz="2800" i="1" dirty="0">
                <a:solidFill>
                  <a:srgbClr val="FEE536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-422" y="4437177"/>
              <a:ext cx="9143577" cy="338554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ESV</a:t>
              </a:r>
              <a:endParaRPr lang="en-US" sz="16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-423" y="5008821"/>
            <a:ext cx="9144000" cy="1201741"/>
            <a:chOff x="-423" y="5008821"/>
            <a:chExt cx="9144000" cy="1201741"/>
          </a:xfrm>
        </p:grpSpPr>
        <p:sp>
          <p:nvSpPr>
            <p:cNvPr id="14" name="TextBox 13"/>
            <p:cNvSpPr txBox="1"/>
            <p:nvPr/>
          </p:nvSpPr>
          <p:spPr>
            <a:xfrm>
              <a:off x="0" y="5008821"/>
              <a:ext cx="9143577" cy="954107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rgbClr val="FEE536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“And those who are peacemakers will plant seeds of peace and reap a harvest of righteousness”</a:t>
              </a:r>
              <a:endParaRPr lang="en-US" sz="2800" i="1" dirty="0">
                <a:solidFill>
                  <a:srgbClr val="FEE536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-423" y="5872008"/>
              <a:ext cx="9143577" cy="338554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NLT</a:t>
              </a:r>
              <a:endParaRPr lang="en-US" sz="16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735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" y="0"/>
            <a:ext cx="9144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prstClr val="black"/>
                </a:solidFill>
                <a:latin typeface="Felix Titling" panose="04060505060202020A04" pitchFamily="82" charset="0"/>
                <a:ea typeface="Meiryo" panose="020B0604030504040204" pitchFamily="34" charset="-128"/>
                <a:cs typeface="Meiryo" panose="020B0604030504040204" pitchFamily="34" charset="-128"/>
              </a:rPr>
              <a:t>Wisdom</a:t>
            </a:r>
            <a:endParaRPr lang="en-US" sz="9600" dirty="0">
              <a:solidFill>
                <a:prstClr val="black"/>
              </a:solidFill>
              <a:latin typeface="Felix Titling" panose="04060505060202020A04" pitchFamily="82" charset="0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 rot="21157200">
            <a:off x="-469423" y="927236"/>
            <a:ext cx="3437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/>
                </a:solidFill>
                <a:latin typeface="Felix Titling" panose="04060505060202020A04" pitchFamily="82" charset="0"/>
                <a:ea typeface="Meiryo" panose="020B0604030504040204" pitchFamily="34" charset="-128"/>
                <a:cs typeface="Meiryo" panose="020B0604030504040204" pitchFamily="34" charset="-128"/>
              </a:rPr>
              <a:t>From Above</a:t>
            </a:r>
          </a:p>
        </p:txBody>
      </p:sp>
      <p:sp>
        <p:nvSpPr>
          <p:cNvPr id="7" name="TextBox 6"/>
          <p:cNvSpPr txBox="1"/>
          <p:nvPr/>
        </p:nvSpPr>
        <p:spPr>
          <a:xfrm rot="515058">
            <a:off x="6539060" y="1344070"/>
            <a:ext cx="3028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white"/>
                </a:solidFill>
                <a:latin typeface="Felix Titling" panose="04060505060202020A04" pitchFamily="82" charset="0"/>
                <a:ea typeface="Meiryo" panose="020B0604030504040204" pitchFamily="34" charset="-128"/>
                <a:cs typeface="Meiryo" panose="020B0604030504040204" pitchFamily="34" charset="-128"/>
              </a:rPr>
              <a:t>Or Below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422" y="6470721"/>
            <a:ext cx="9143999" cy="400110"/>
          </a:xfrm>
          <a:prstGeom prst="rect">
            <a:avLst/>
          </a:prstGeom>
          <a:solidFill>
            <a:srgbClr val="FEE536"/>
          </a:solidFill>
        </p:spPr>
        <p:txBody>
          <a:bodyPr wrap="square" numCol="1" rtlCol="0">
            <a:spAutoFit/>
          </a:bodyPr>
          <a:lstStyle/>
          <a:p>
            <a:pPr algn="ctr"/>
            <a:r>
              <a:rPr lang="en-US" sz="2000" b="1" cap="small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The </a:t>
            </a:r>
            <a:r>
              <a:rPr lang="en-US" sz="2000" b="1" cap="small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“Seed”: Why Wisdom </a:t>
            </a:r>
            <a:r>
              <a:rPr lang="en-US" sz="2000" b="1" cap="small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Matters</a:t>
            </a:r>
            <a:endParaRPr lang="en-US" sz="2000" b="1" cap="small" dirty="0"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31446" y="902592"/>
            <a:ext cx="13227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James 3:13-18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08163" y="1461118"/>
            <a:ext cx="2726828" cy="5232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en-US" sz="2800" u="sng" dirty="0" smtClean="0">
                <a:solidFill>
                  <a:srgbClr val="FEE536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James 3:18</a:t>
            </a:r>
            <a:endParaRPr lang="en-US" sz="2800" u="sng" dirty="0">
              <a:solidFill>
                <a:srgbClr val="FEE536"/>
              </a:solidFill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0" y="2265865"/>
            <a:ext cx="9143577" cy="1187197"/>
            <a:chOff x="0" y="2265865"/>
            <a:chExt cx="9143577" cy="1187197"/>
          </a:xfrm>
        </p:grpSpPr>
        <p:sp>
          <p:nvSpPr>
            <p:cNvPr id="12" name="TextBox 11"/>
            <p:cNvSpPr txBox="1"/>
            <p:nvPr/>
          </p:nvSpPr>
          <p:spPr>
            <a:xfrm>
              <a:off x="621584" y="2265865"/>
              <a:ext cx="7942521" cy="954107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rgbClr val="FEE536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“And the seed whose fruit is righteousness is sown in peace by those who make peace.”</a:t>
              </a:r>
              <a:endParaRPr lang="en-US" sz="2800" i="1" dirty="0">
                <a:solidFill>
                  <a:srgbClr val="FEE536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0" y="3114508"/>
              <a:ext cx="9143577" cy="338554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NASB</a:t>
              </a:r>
              <a:endParaRPr lang="en-US" sz="16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94005" y="3767037"/>
            <a:ext cx="2560116" cy="2677656"/>
            <a:chOff x="394005" y="3767037"/>
            <a:chExt cx="2560116" cy="2677656"/>
          </a:xfrm>
        </p:grpSpPr>
        <p:sp>
          <p:nvSpPr>
            <p:cNvPr id="19" name="TextBox 15"/>
            <p:cNvSpPr txBox="1"/>
            <p:nvPr/>
          </p:nvSpPr>
          <p:spPr>
            <a:xfrm>
              <a:off x="992674" y="3767037"/>
              <a:ext cx="1961447" cy="2677656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dirty="0" smtClean="0">
                  <a:solidFill>
                    <a:srgbClr val="FEE536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1:1</a:t>
              </a:r>
            </a:p>
            <a:p>
              <a:r>
                <a:rPr lang="en-US" sz="2400" dirty="0" smtClean="0">
                  <a:solidFill>
                    <a:srgbClr val="FEE536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1:9-11</a:t>
              </a:r>
            </a:p>
            <a:p>
              <a:r>
                <a:rPr lang="en-US" sz="2400" dirty="0" smtClean="0">
                  <a:solidFill>
                    <a:srgbClr val="FEE536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1:14-18</a:t>
              </a:r>
            </a:p>
            <a:p>
              <a:r>
                <a:rPr lang="en-US" sz="2400" dirty="0" smtClean="0">
                  <a:solidFill>
                    <a:srgbClr val="FEE536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1:21</a:t>
              </a:r>
            </a:p>
            <a:p>
              <a:r>
                <a:rPr lang="en-US" sz="2400" dirty="0" smtClean="0">
                  <a:solidFill>
                    <a:srgbClr val="FEE536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3:18</a:t>
              </a:r>
            </a:p>
            <a:p>
              <a:r>
                <a:rPr lang="en-US" sz="2400" dirty="0" smtClean="0">
                  <a:solidFill>
                    <a:srgbClr val="FEE536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5:1-8</a:t>
              </a:r>
            </a:p>
            <a:p>
              <a:r>
                <a:rPr lang="en-US" sz="2400" dirty="0" smtClean="0">
                  <a:solidFill>
                    <a:srgbClr val="FEE536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5:17-20</a:t>
              </a:r>
              <a:endParaRPr lang="en-US" sz="2400" dirty="0">
                <a:solidFill>
                  <a:srgbClr val="FEE536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endParaRPr>
            </a:p>
          </p:txBody>
        </p:sp>
        <p:sp>
          <p:nvSpPr>
            <p:cNvPr id="20" name="TextBox 15"/>
            <p:cNvSpPr txBox="1"/>
            <p:nvPr/>
          </p:nvSpPr>
          <p:spPr>
            <a:xfrm rot="16200000">
              <a:off x="12240" y="4846197"/>
              <a:ext cx="1286750" cy="523220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800" dirty="0" smtClean="0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James</a:t>
              </a:r>
              <a:endParaRPr lang="en-US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627034" y="3777320"/>
            <a:ext cx="3283523" cy="2677656"/>
            <a:chOff x="5627034" y="3777320"/>
            <a:chExt cx="3283523" cy="2677656"/>
          </a:xfrm>
        </p:grpSpPr>
        <p:sp>
          <p:nvSpPr>
            <p:cNvPr id="21" name="TextBox 15"/>
            <p:cNvSpPr txBox="1"/>
            <p:nvPr/>
          </p:nvSpPr>
          <p:spPr>
            <a:xfrm>
              <a:off x="6225703" y="3777320"/>
              <a:ext cx="2684854" cy="2677656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dirty="0" smtClean="0">
                  <a:solidFill>
                    <a:srgbClr val="FEE536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Isaiah 2:4</a:t>
              </a:r>
            </a:p>
            <a:p>
              <a:r>
                <a:rPr lang="en-US" sz="2400" dirty="0" smtClean="0">
                  <a:solidFill>
                    <a:srgbClr val="FEE536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Isaiah 32:11-20</a:t>
              </a:r>
            </a:p>
            <a:p>
              <a:r>
                <a:rPr lang="en-US" sz="2400" dirty="0" smtClean="0">
                  <a:solidFill>
                    <a:srgbClr val="FEE536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Isaiah 40:3-8</a:t>
              </a:r>
            </a:p>
            <a:p>
              <a:r>
                <a:rPr lang="en-US" sz="2400" dirty="0" smtClean="0">
                  <a:solidFill>
                    <a:srgbClr val="FEE536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Isaiah 44:3-4</a:t>
              </a:r>
            </a:p>
            <a:p>
              <a:r>
                <a:rPr lang="en-US" sz="2400" dirty="0" smtClean="0">
                  <a:solidFill>
                    <a:srgbClr val="FEE536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Isaiah 55:10-13</a:t>
              </a:r>
            </a:p>
            <a:p>
              <a:r>
                <a:rPr lang="en-US" sz="2400" dirty="0" smtClean="0">
                  <a:solidFill>
                    <a:srgbClr val="FEE536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Isaiah 60:21</a:t>
              </a:r>
            </a:p>
            <a:p>
              <a:r>
                <a:rPr lang="en-US" sz="2400" dirty="0" smtClean="0">
                  <a:solidFill>
                    <a:srgbClr val="FEE536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Isaiah 61:11</a:t>
              </a:r>
            </a:p>
          </p:txBody>
        </p:sp>
        <p:sp>
          <p:nvSpPr>
            <p:cNvPr id="22" name="TextBox 15"/>
            <p:cNvSpPr txBox="1"/>
            <p:nvPr/>
          </p:nvSpPr>
          <p:spPr>
            <a:xfrm rot="16200000">
              <a:off x="4985260" y="4927336"/>
              <a:ext cx="1806768" cy="523220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800" dirty="0" smtClean="0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Prophecy</a:t>
              </a:r>
              <a:endParaRPr lang="en-US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3737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" y="0"/>
            <a:ext cx="9144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prstClr val="black"/>
                </a:solidFill>
                <a:latin typeface="Felix Titling" panose="04060505060202020A04" pitchFamily="82" charset="0"/>
                <a:ea typeface="Meiryo" panose="020B0604030504040204" pitchFamily="34" charset="-128"/>
                <a:cs typeface="Meiryo" panose="020B0604030504040204" pitchFamily="34" charset="-128"/>
              </a:rPr>
              <a:t>Wisdom</a:t>
            </a:r>
            <a:endParaRPr lang="en-US" sz="9600" dirty="0">
              <a:solidFill>
                <a:prstClr val="black"/>
              </a:solidFill>
              <a:latin typeface="Felix Titling" panose="04060505060202020A04" pitchFamily="82" charset="0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 rot="21157200">
            <a:off x="-469423" y="927236"/>
            <a:ext cx="3437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/>
                </a:solidFill>
                <a:latin typeface="Felix Titling" panose="04060505060202020A04" pitchFamily="82" charset="0"/>
                <a:ea typeface="Meiryo" panose="020B0604030504040204" pitchFamily="34" charset="-128"/>
                <a:cs typeface="Meiryo" panose="020B0604030504040204" pitchFamily="34" charset="-128"/>
              </a:rPr>
              <a:t>From Above</a:t>
            </a:r>
          </a:p>
        </p:txBody>
      </p:sp>
      <p:sp>
        <p:nvSpPr>
          <p:cNvPr id="7" name="TextBox 6"/>
          <p:cNvSpPr txBox="1"/>
          <p:nvPr/>
        </p:nvSpPr>
        <p:spPr>
          <a:xfrm rot="515058">
            <a:off x="6539060" y="1344070"/>
            <a:ext cx="3028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white"/>
                </a:solidFill>
                <a:latin typeface="Felix Titling" panose="04060505060202020A04" pitchFamily="82" charset="0"/>
                <a:ea typeface="Meiryo" panose="020B0604030504040204" pitchFamily="34" charset="-128"/>
                <a:cs typeface="Meiryo" panose="020B0604030504040204" pitchFamily="34" charset="-128"/>
              </a:rPr>
              <a:t>Or Below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422" y="6470721"/>
            <a:ext cx="9143999" cy="400110"/>
          </a:xfrm>
          <a:prstGeom prst="rect">
            <a:avLst/>
          </a:prstGeom>
          <a:solidFill>
            <a:srgbClr val="FEE536"/>
          </a:solidFill>
        </p:spPr>
        <p:txBody>
          <a:bodyPr wrap="square" numCol="1" rtlCol="0">
            <a:spAutoFit/>
          </a:bodyPr>
          <a:lstStyle/>
          <a:p>
            <a:pPr algn="ctr"/>
            <a:r>
              <a:rPr lang="en-US" sz="2000" b="1" cap="small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The </a:t>
            </a:r>
            <a:r>
              <a:rPr lang="en-US" sz="2000" b="1" cap="small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“Seed”: Why Wisdom </a:t>
            </a:r>
            <a:r>
              <a:rPr lang="en-US" sz="2000" b="1" cap="small" dirty="0" smtClean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Matters</a:t>
            </a:r>
            <a:endParaRPr lang="en-US" sz="2000" b="1" cap="small" dirty="0"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31446" y="902592"/>
            <a:ext cx="13227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James 3:13-18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08163" y="1461118"/>
            <a:ext cx="2726828" cy="5232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en-US" sz="2800" u="sng" dirty="0" smtClean="0">
                <a:solidFill>
                  <a:srgbClr val="FEE536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James 3:18</a:t>
            </a:r>
            <a:endParaRPr lang="en-US" sz="2800" u="sng" dirty="0">
              <a:solidFill>
                <a:srgbClr val="FEE536"/>
              </a:solidFill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0" y="2265865"/>
            <a:ext cx="9143577" cy="1187197"/>
            <a:chOff x="0" y="2265865"/>
            <a:chExt cx="9143577" cy="1187197"/>
          </a:xfrm>
        </p:grpSpPr>
        <p:sp>
          <p:nvSpPr>
            <p:cNvPr id="12" name="TextBox 11"/>
            <p:cNvSpPr txBox="1"/>
            <p:nvPr/>
          </p:nvSpPr>
          <p:spPr>
            <a:xfrm>
              <a:off x="621584" y="2265865"/>
              <a:ext cx="7942521" cy="954107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rgbClr val="FEE536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“And the seed whose fruit is righteousness is sown in peace by those who make peace.”</a:t>
              </a:r>
              <a:endParaRPr lang="en-US" sz="2800" i="1" dirty="0">
                <a:solidFill>
                  <a:srgbClr val="FEE536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0" y="3114508"/>
              <a:ext cx="9143577" cy="338554"/>
            </a:xfrm>
            <a:prstGeom prst="rect">
              <a:avLst/>
            </a:prstGeom>
            <a:noFill/>
          </p:spPr>
          <p:txBody>
            <a:bodyPr wrap="square" numCol="1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NASB</a:t>
              </a:r>
              <a:endParaRPr lang="en-US" sz="16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925417" y="4068615"/>
            <a:ext cx="3360143" cy="6463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EE536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Peacemakers:</a:t>
            </a:r>
            <a:endParaRPr lang="en-US" sz="36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34595" y="5137318"/>
            <a:ext cx="3350965" cy="6463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EE536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Wisdom:</a:t>
            </a:r>
            <a:endParaRPr lang="en-US" sz="36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72848" y="4068615"/>
            <a:ext cx="4670728" cy="6463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Matthew 5:9-12</a:t>
            </a:r>
            <a:endParaRPr lang="en-US" sz="36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73272" y="5137318"/>
            <a:ext cx="4670728" cy="6463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Matthew 7:24</a:t>
            </a:r>
            <a:endParaRPr lang="en-US" sz="36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4411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4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</TotalTime>
  <Words>181</Words>
  <Application>Microsoft Office PowerPoint</Application>
  <PresentationFormat>On-screen Show (4:3)</PresentationFormat>
  <Paragraphs>64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Meiryo</vt:lpstr>
      <vt:lpstr>Arial</vt:lpstr>
      <vt:lpstr>Calibri</vt:lpstr>
      <vt:lpstr>Calibri Light</vt:lpstr>
      <vt:lpstr>Felix Titling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acantrell</dc:creator>
  <cp:lastModifiedBy>acantrell</cp:lastModifiedBy>
  <cp:revision>11</cp:revision>
  <dcterms:created xsi:type="dcterms:W3CDTF">2016-01-02T15:38:29Z</dcterms:created>
  <dcterms:modified xsi:type="dcterms:W3CDTF">2016-01-02T18:30:28Z</dcterms:modified>
</cp:coreProperties>
</file>