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48" r:id="rId1"/>
    <p:sldMasterId id="2147483661" r:id="rId2"/>
  </p:sldMasterIdLst>
  <p:notesMasterIdLst>
    <p:notesMasterId r:id="rId84"/>
  </p:notesMasterIdLst>
  <p:sldIdLst>
    <p:sldId id="289" r:id="rId3"/>
    <p:sldId id="298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12" r:id="rId18"/>
    <p:sldId id="313" r:id="rId19"/>
    <p:sldId id="314" r:id="rId20"/>
    <p:sldId id="315" r:id="rId21"/>
    <p:sldId id="325" r:id="rId22"/>
    <p:sldId id="326" r:id="rId23"/>
    <p:sldId id="327" r:id="rId24"/>
    <p:sldId id="328" r:id="rId25"/>
    <p:sldId id="329" r:id="rId26"/>
    <p:sldId id="330" r:id="rId27"/>
    <p:sldId id="331" r:id="rId28"/>
    <p:sldId id="332" r:id="rId29"/>
    <p:sldId id="333" r:id="rId30"/>
    <p:sldId id="297" r:id="rId31"/>
    <p:sldId id="335" r:id="rId32"/>
    <p:sldId id="336" r:id="rId33"/>
    <p:sldId id="337" r:id="rId34"/>
    <p:sldId id="338" r:id="rId35"/>
    <p:sldId id="339" r:id="rId36"/>
    <p:sldId id="340" r:id="rId37"/>
    <p:sldId id="341" r:id="rId38"/>
    <p:sldId id="342" r:id="rId39"/>
    <p:sldId id="343" r:id="rId40"/>
    <p:sldId id="344" r:id="rId41"/>
    <p:sldId id="345" r:id="rId42"/>
    <p:sldId id="346" r:id="rId43"/>
    <p:sldId id="347" r:id="rId44"/>
    <p:sldId id="348" r:id="rId45"/>
    <p:sldId id="349" r:id="rId46"/>
    <p:sldId id="350" r:id="rId47"/>
    <p:sldId id="351" r:id="rId48"/>
    <p:sldId id="352" r:id="rId49"/>
    <p:sldId id="334" r:id="rId50"/>
    <p:sldId id="294" r:id="rId51"/>
    <p:sldId id="287" r:id="rId52"/>
    <p:sldId id="273" r:id="rId53"/>
    <p:sldId id="288" r:id="rId54"/>
    <p:sldId id="293" r:id="rId55"/>
    <p:sldId id="281" r:id="rId56"/>
    <p:sldId id="280" r:id="rId57"/>
    <p:sldId id="279" r:id="rId58"/>
    <p:sldId id="283" r:id="rId59"/>
    <p:sldId id="295" r:id="rId60"/>
    <p:sldId id="296" r:id="rId61"/>
    <p:sldId id="282" r:id="rId62"/>
    <p:sldId id="284" r:id="rId63"/>
    <p:sldId id="291" r:id="rId64"/>
    <p:sldId id="353" r:id="rId65"/>
    <p:sldId id="354" r:id="rId66"/>
    <p:sldId id="355" r:id="rId67"/>
    <p:sldId id="356" r:id="rId68"/>
    <p:sldId id="357" r:id="rId69"/>
    <p:sldId id="358" r:id="rId70"/>
    <p:sldId id="359" r:id="rId71"/>
    <p:sldId id="360" r:id="rId72"/>
    <p:sldId id="361" r:id="rId73"/>
    <p:sldId id="362" r:id="rId74"/>
    <p:sldId id="363" r:id="rId75"/>
    <p:sldId id="364" r:id="rId76"/>
    <p:sldId id="365" r:id="rId77"/>
    <p:sldId id="366" r:id="rId78"/>
    <p:sldId id="367" r:id="rId79"/>
    <p:sldId id="368" r:id="rId80"/>
    <p:sldId id="369" r:id="rId81"/>
    <p:sldId id="370" r:id="rId82"/>
    <p:sldId id="290" r:id="rId83"/>
  </p:sldIdLst>
  <p:sldSz cx="9144000" cy="6858000" type="screen4x3"/>
  <p:notesSz cx="6858000" cy="9144000"/>
  <p:embeddedFontLst>
    <p:embeddedFont>
      <p:font typeface="Lithograph" panose="020B0604020202020204" charset="0"/>
      <p:regular r:id="rId85"/>
      <p:bold r:id="rId86"/>
    </p:embeddedFont>
    <p:embeddedFont>
      <p:font typeface="Tahoma" panose="020B0604030504040204" pitchFamily="34" charset="0"/>
      <p:regular r:id="rId87"/>
      <p:bold r:id="rId88"/>
    </p:embeddedFont>
    <p:embeddedFont>
      <p:font typeface="Impact" panose="020B0806030902050204" pitchFamily="34" charset="0"/>
      <p:regular r:id="rId89"/>
    </p:embeddedFont>
    <p:embeddedFont>
      <p:font typeface="French Script MT" panose="03020402040607040605" pitchFamily="66" charset="0"/>
      <p:regular r:id="rId90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5F5F"/>
    <a:srgbClr val="808080"/>
    <a:srgbClr val="996633"/>
    <a:srgbClr val="FF33CC"/>
    <a:srgbClr val="333333"/>
    <a:srgbClr val="3333FF"/>
    <a:srgbClr val="FF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notesMaster" Target="notesMasters/notesMaster1.xml"/><Relationship Id="rId89" Type="http://schemas.openxmlformats.org/officeDocument/2006/relationships/font" Target="fonts/font5.fntdata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font" Target="fonts/font3.fntdata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font" Target="fonts/font6.fntdata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font" Target="fonts/font1.fntdata"/><Relationship Id="rId93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font" Target="fonts/font4.fntdata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font" Target="fonts/font2.fntdata"/><Relationship Id="rId9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931529E-BA8C-409C-8F30-9E041371C7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515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D9036B-D0E8-403A-BF1A-8BB9A9CE0D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466510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7B4C78-234F-48A9-9BE6-59FF1F601B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905517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B9A205-97FD-4C38-9662-536A72D84F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5060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A16C040-7A82-4F14-B4CE-7165588A71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789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6945446-78F0-47E9-BFB4-7D9C5A6E00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6039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BA9DC25-B6E4-418A-A502-0117C41525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714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362E27E-F855-4C60-A801-D040D22E0E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9269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111EB2E-6A81-418D-B101-277AF7390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0481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5B75B76-DEAF-40CE-97A0-0FADCBCF36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724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632F1D9-72A7-4293-B890-7F26A814BC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0824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1E1DC11-B9C3-4E37-80F9-8E8C499D99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090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38F444-DA7B-41C8-9DA5-1B3CB8E33D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042182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3A5B762-6D7A-41E2-A490-975E3C260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6873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32C7BDB-FE1E-4271-A2CB-A25E507FA5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7337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5EB049F-B693-44AE-940A-69F034561A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146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32F5C7-FD3A-4266-8E41-4707D1AAEC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90780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05A209-5BAB-4A7C-A9E4-234F5D60B1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791134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34E530-D4E3-49A9-833F-E93CD97DCC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720289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2773BD-B864-430B-B7EA-0B1585D904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669398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954860-FA7B-47CE-9CFF-6B1710D6E6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230332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B0E554-0C37-4B48-94DE-3A53A89592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657506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0EF92F-4B40-45C0-ABD8-8E4159C49A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878909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94649C0-E2E8-4FD3-9C65-1A488ACB139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fld id="{78896A62-01CB-43AF-8E7D-98638BE720DF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941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0"/>
            <a:ext cx="9144000" cy="88900"/>
          </a:xfrm>
          <a:prstGeom prst="rect">
            <a:avLst/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028 - For You Have Promised - C.6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End of Verse 1</a:t>
            </a:r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028 - For You Have Promised - 2.1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0" y="87868"/>
            <a:ext cx="685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028 - For You Have Promised - 2.2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028 - For You Have Promised - 2.3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028 - For You Have Promised - C.1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028 - For You Have Promised - C.2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028 - For You Have Promised - C.3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028 - For You Have Promised - C.4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028 - For You Have Promised - C.5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028 - For You Have Promised - C.6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End of Verse 2</a:t>
            </a:r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028 - For You Have Promised - 1.1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0" y="87868"/>
            <a:ext cx="685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028 - For You Have Promised - 4.1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0" y="87868"/>
            <a:ext cx="685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028 - For You Have Promised - 4.2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028 - For You Have Promised - 4.3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028 - For You Have Promised - C.1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028 - For You Have Promised - C.2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028 - For You Have Promised - C.3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028 - For You Have Promised - C.4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028 - For You Have Promised - C.5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028 - For You Have Promised - C.6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End of Song</a:t>
            </a:r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0"/>
            <a:ext cx="9144000" cy="88900"/>
          </a:xfrm>
          <a:prstGeom prst="rect">
            <a:avLst/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028 - For You Have Promised - 1.2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351 - Will You Not Tell It Today - 1.1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29600" y="76200"/>
            <a:ext cx="9144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351 - Will You Not Tell It Today - 1.2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351 - Will You Not Tell It Today - 1.3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351 - Will You Not Tell It Today - C.1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351 - Will You Not Tell It Today - C.2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351 - Will You Not Tell It Today - C.3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End of Verse 1</a:t>
            </a:r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351 - Will You Not Tell It Today - 2.1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29600" y="76200"/>
            <a:ext cx="9144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351 - Will You Not Tell It Today - 2.2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351 - Will You Not Tell It Today - 2.3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351 - Will You Not Tell It Today - C.1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028 - For You Have Promised - 1.3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351 - Will You Not Tell It Today - C.2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351 - Will You Not Tell It Today - C.3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End of Verse 2</a:t>
            </a:r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351 - Will You Not Tell It Today - 3.1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29600" y="76200"/>
            <a:ext cx="9144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351 - Will You Not Tell It Today - 3.2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351 - Will You Not Tell It Today - 3.3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351 - Will You Not Tell It Today - C.1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351 - Will You Not Tell It Today - C.2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351 - Will You Not Tell It Today - C.3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End of Song</a:t>
            </a:r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0"/>
            <a:ext cx="9144000" cy="88900"/>
          </a:xfrm>
          <a:prstGeom prst="rect">
            <a:avLst/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000000"/>
              </a:solidFill>
              <a:latin typeface="Lithograph" pitchFamily="2" charset="0"/>
              <a:cs typeface="Arial" charset="0"/>
            </a:endParaRPr>
          </a:p>
        </p:txBody>
      </p:sp>
      <p:pic>
        <p:nvPicPr>
          <p:cNvPr id="29699" name="Picture 3" descr="Morgue File (1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418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01325" y="5105400"/>
            <a:ext cx="8966475" cy="1508105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/>
            <a:r>
              <a:rPr lang="en-US" sz="4800" b="1" dirty="0" smtClean="0">
                <a:solidFill>
                  <a:srgbClr val="FFFFFF"/>
                </a:solidFill>
                <a:cs typeface="Times New Roman" panose="02020603050405020304" pitchFamily="18" charset="0"/>
              </a:rPr>
              <a:t>Real Life For Everyone!</a:t>
            </a:r>
            <a:endParaRPr lang="en-US" sz="4800" b="1" dirty="0">
              <a:solidFill>
                <a:srgbClr val="FFFFFF"/>
              </a:solidFill>
              <a:cs typeface="Times New Roman" panose="02020603050405020304" pitchFamily="18" charset="0"/>
            </a:endParaRPr>
          </a:p>
          <a:p>
            <a:pPr algn="ctr">
              <a:spcBef>
                <a:spcPts val="2400"/>
              </a:spcBef>
            </a:pPr>
            <a:r>
              <a:rPr lang="en-US" b="1" dirty="0" smtClean="0">
                <a:solidFill>
                  <a:srgbClr val="FFFFFF"/>
                </a:solidFill>
                <a:cs typeface="Times New Roman" panose="02020603050405020304" pitchFamily="18" charset="0"/>
              </a:rPr>
              <a:t>Northwest Church of Christ                                   April 20-25, 2014</a:t>
            </a:r>
            <a:endParaRPr lang="en-US" b="1" dirty="0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1447800"/>
            <a:ext cx="9144000" cy="27051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000000"/>
              </a:solidFill>
              <a:latin typeface="Lithograph" pitchFamily="2" charset="0"/>
              <a:cs typeface="Arial" charset="0"/>
            </a:endParaRPr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>
            <a:off x="0" y="5016500"/>
            <a:ext cx="91440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0" y="0"/>
            <a:ext cx="9144000" cy="15621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000000"/>
              </a:solidFill>
              <a:latin typeface="Lithograph" pitchFamily="2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381000"/>
            <a:ext cx="77724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FFFFFF"/>
                </a:solidFill>
                <a:latin typeface="Arial"/>
              </a:rPr>
              <a:t>"</a:t>
            </a:r>
            <a:r>
              <a:rPr lang="en-US" b="1" dirty="0">
                <a:solidFill>
                  <a:srgbClr val="FFFFFF"/>
                </a:solidFill>
                <a:latin typeface="Arial"/>
              </a:rPr>
              <a:t>Let your light so shine before men, that they may see your good works and glorify your Father in heaven</a:t>
            </a:r>
            <a:r>
              <a:rPr lang="en-US" b="1" dirty="0" smtClean="0">
                <a:solidFill>
                  <a:srgbClr val="FFFFFF"/>
                </a:solidFill>
                <a:latin typeface="Arial"/>
              </a:rPr>
              <a:t>."</a:t>
            </a:r>
          </a:p>
          <a:p>
            <a:pPr algn="r" eaLnBrk="1" fontAlgn="auto" hangingPunct="1">
              <a:spcBef>
                <a:spcPts val="120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FFFFFF"/>
                </a:solidFill>
                <a:latin typeface="Arial"/>
              </a:rPr>
              <a:t>Matthew 5:16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1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118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028 - For You Have Promised - C.1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6" name="Picture 1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1189038"/>
            <a:ext cx="6153150" cy="465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30" name="Text Box 14"/>
          <p:cNvSpPr txBox="1">
            <a:spLocks noChangeArrowheads="1"/>
          </p:cNvSpPr>
          <p:nvPr/>
        </p:nvSpPr>
        <p:spPr bwMode="auto">
          <a:xfrm>
            <a:off x="693738" y="536575"/>
            <a:ext cx="34210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solidFill>
                  <a:schemeClr val="bg1"/>
                </a:solidFill>
              </a:rPr>
              <a:t>August 19, 1995…</a:t>
            </a:r>
          </a:p>
        </p:txBody>
      </p:sp>
      <p:sp>
        <p:nvSpPr>
          <p:cNvPr id="34831" name="Text Box 15"/>
          <p:cNvSpPr txBox="1">
            <a:spLocks noChangeArrowheads="1"/>
          </p:cNvSpPr>
          <p:nvPr/>
        </p:nvSpPr>
        <p:spPr bwMode="auto">
          <a:xfrm>
            <a:off x="4819650" y="5940425"/>
            <a:ext cx="34210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800" b="1" i="1">
                <a:solidFill>
                  <a:schemeClr val="bg1"/>
                </a:solidFill>
              </a:rPr>
              <a:t>…Detroit, Michigan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7" name="Picture 27" descr="Picture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-9525"/>
            <a:ext cx="9151938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1" name="WordArt 21"/>
          <p:cNvSpPr>
            <a:spLocks noChangeArrowheads="1" noChangeShapeType="1" noTextEdit="1"/>
          </p:cNvSpPr>
          <p:nvPr/>
        </p:nvSpPr>
        <p:spPr bwMode="auto">
          <a:xfrm>
            <a:off x="231775" y="442913"/>
            <a:ext cx="9967913" cy="244951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76815"/>
              </a:avLst>
            </a:prstTxWarp>
            <a:scene3d>
              <a:camera prst="legacyPerspectiveTopLeft">
                <a:rot lat="0" lon="20519999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50000">
                      <a:srgbClr val="FFFF00"/>
                    </a:gs>
                    <a:gs pos="100000">
                      <a:srgbClr val="FFFF00"/>
                    </a:gs>
                  </a:gsLst>
                  <a:lin ang="2700000" scaled="1"/>
                </a:gradFill>
                <a:latin typeface="Tahoma"/>
                <a:ea typeface="Tahoma"/>
                <a:cs typeface="Tahoma"/>
              </a:rPr>
              <a:t>2 Indisputable Facts</a:t>
            </a:r>
          </a:p>
        </p:txBody>
      </p:sp>
      <p:sp>
        <p:nvSpPr>
          <p:cNvPr id="20509" name="AutoShape 29"/>
          <p:cNvSpPr>
            <a:spLocks noChangeArrowheads="1"/>
          </p:cNvSpPr>
          <p:nvPr/>
        </p:nvSpPr>
        <p:spPr bwMode="auto">
          <a:xfrm rot="1289910" flipH="1">
            <a:off x="-2738438" y="-541338"/>
            <a:ext cx="11882438" cy="7399338"/>
          </a:xfrm>
          <a:prstGeom prst="rtTriangle">
            <a:avLst/>
          </a:prstGeom>
          <a:solidFill>
            <a:schemeClr val="tx1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2" name="Text Box 22"/>
          <p:cNvSpPr txBox="1">
            <a:spLocks noChangeArrowheads="1"/>
          </p:cNvSpPr>
          <p:nvPr/>
        </p:nvSpPr>
        <p:spPr bwMode="auto">
          <a:xfrm>
            <a:off x="449263" y="2862263"/>
            <a:ext cx="8694737" cy="36290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73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6873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6873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6873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6873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687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687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687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687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3200" dirty="0">
                <a:solidFill>
                  <a:srgbClr val="FFFF00"/>
                </a:solidFill>
                <a:latin typeface="Tahoma" pitchFamily="34" charset="0"/>
              </a:rPr>
              <a:t>									Fact [1]</a:t>
            </a:r>
          </a:p>
          <a:p>
            <a:r>
              <a:rPr lang="en-US" sz="2800" dirty="0">
                <a:solidFill>
                  <a:schemeClr val="bg1"/>
                </a:solidFill>
                <a:latin typeface="Tahoma" pitchFamily="34" charset="0"/>
              </a:rPr>
              <a:t>		</a:t>
            </a:r>
            <a:r>
              <a:rPr lang="en-US" sz="2800" b="1" dirty="0">
                <a:solidFill>
                  <a:schemeClr val="bg1"/>
                </a:solidFill>
                <a:latin typeface="Tahoma" pitchFamily="34" charset="0"/>
              </a:rPr>
              <a:t>	        Countless people all around us 							are in grave danger.</a:t>
            </a:r>
          </a:p>
          <a:p>
            <a:endParaRPr lang="en-US" sz="2800" b="1" dirty="0">
              <a:solidFill>
                <a:schemeClr val="bg1"/>
              </a:solidFill>
              <a:latin typeface="Tahoma" pitchFamily="34" charset="0"/>
            </a:endParaRPr>
          </a:p>
          <a:p>
            <a:endParaRPr lang="en-US" sz="2800" dirty="0">
              <a:solidFill>
                <a:schemeClr val="bg1"/>
              </a:solidFill>
              <a:latin typeface="Tahoma" pitchFamily="34" charset="0"/>
            </a:endParaRPr>
          </a:p>
          <a:p>
            <a:r>
              <a:rPr lang="en-US" sz="3200" dirty="0">
                <a:solidFill>
                  <a:srgbClr val="FFFF00"/>
                </a:solidFill>
                <a:latin typeface="Tahoma" pitchFamily="34" charset="0"/>
              </a:rPr>
              <a:t>Fact [2]								</a:t>
            </a:r>
          </a:p>
          <a:p>
            <a:r>
              <a:rPr lang="en-US" sz="2800" b="1" dirty="0">
                <a:solidFill>
                  <a:schemeClr val="bg1"/>
                </a:solidFill>
                <a:latin typeface="Tahoma" pitchFamily="34" charset="0"/>
              </a:rPr>
              <a:t>         God commands us </a:t>
            </a:r>
          </a:p>
          <a:p>
            <a:r>
              <a:rPr lang="en-US" sz="2800" b="1" dirty="0">
                <a:solidFill>
                  <a:schemeClr val="bg1"/>
                </a:solidFill>
                <a:latin typeface="Tahoma" pitchFamily="34" charset="0"/>
              </a:rPr>
              <a:t>                  to do something about it.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5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5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5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5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2" grpId="0" uiExpand="1" build="p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54" name="Picture 18" descr="Picture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-9525"/>
            <a:ext cx="9151938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69" name="WordArt 33"/>
          <p:cNvSpPr>
            <a:spLocks noChangeArrowheads="1" noChangeShapeType="1" noTextEdit="1"/>
          </p:cNvSpPr>
          <p:nvPr/>
        </p:nvSpPr>
        <p:spPr bwMode="auto">
          <a:xfrm>
            <a:off x="234950" y="2779713"/>
            <a:ext cx="8548688" cy="1501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565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71842" dir="8100000" algn="ctr" rotWithShape="0">
                    <a:schemeClr val="tx1">
                      <a:alpha val="80000"/>
                    </a:schemeClr>
                  </a:outerShdw>
                </a:effectLst>
                <a:latin typeface="Impact"/>
              </a:rPr>
              <a:t>WHAT CAN I DO?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Picture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-9525"/>
            <a:ext cx="9151938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171450" y="158750"/>
            <a:ext cx="4300538" cy="31750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239713" y="173038"/>
            <a:ext cx="3916362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000">
                <a:solidFill>
                  <a:srgbClr val="FFFF00"/>
                </a:solidFill>
                <a:latin typeface="Impact" pitchFamily="34" charset="0"/>
              </a:rPr>
              <a:t>SHINE</a:t>
            </a: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279400" y="849313"/>
            <a:ext cx="3849688" cy="12827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600" b="1">
                <a:solidFill>
                  <a:schemeClr val="bg1"/>
                </a:solidFill>
                <a:latin typeface="Tahoma" pitchFamily="34" charset="0"/>
              </a:rPr>
              <a:t>Our daily lives must reflect the better way Jesus offers.</a:t>
            </a:r>
          </a:p>
        </p:txBody>
      </p:sp>
      <p:grpSp>
        <p:nvGrpSpPr>
          <p:cNvPr id="46087" name="Group 7"/>
          <p:cNvGrpSpPr>
            <a:grpSpLocks/>
          </p:cNvGrpSpPr>
          <p:nvPr/>
        </p:nvGrpSpPr>
        <p:grpSpPr bwMode="auto">
          <a:xfrm>
            <a:off x="2538413" y="2474913"/>
            <a:ext cx="4178300" cy="2017712"/>
            <a:chOff x="1599" y="1559"/>
            <a:chExt cx="2632" cy="1271"/>
          </a:xfrm>
        </p:grpSpPr>
        <p:sp>
          <p:nvSpPr>
            <p:cNvPr id="46088" name="AutoShape 8"/>
            <p:cNvSpPr>
              <a:spLocks noChangeArrowheads="1"/>
            </p:cNvSpPr>
            <p:nvPr/>
          </p:nvSpPr>
          <p:spPr bwMode="auto">
            <a:xfrm>
              <a:off x="1599" y="1559"/>
              <a:ext cx="2632" cy="127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89" name="Text Box 9"/>
            <p:cNvSpPr txBox="1">
              <a:spLocks noChangeArrowheads="1"/>
            </p:cNvSpPr>
            <p:nvPr/>
          </p:nvSpPr>
          <p:spPr bwMode="auto">
            <a:xfrm>
              <a:off x="1599" y="1617"/>
              <a:ext cx="2522" cy="1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/>
              <a:r>
                <a:rPr lang="en-US" sz="3800">
                  <a:solidFill>
                    <a:schemeClr val="bg1"/>
                  </a:solidFill>
                  <a:latin typeface="Impact" pitchFamily="34" charset="0"/>
                </a:rPr>
                <a:t>Simple Things </a:t>
              </a:r>
            </a:p>
            <a:p>
              <a:pPr algn="r"/>
              <a:r>
                <a:rPr lang="en-US" sz="3800">
                  <a:solidFill>
                    <a:schemeClr val="bg1"/>
                  </a:solidFill>
                  <a:latin typeface="Impact" pitchFamily="34" charset="0"/>
                </a:rPr>
                <a:t>We All Can Do </a:t>
              </a:r>
            </a:p>
            <a:p>
              <a:pPr algn="r"/>
              <a:r>
                <a:rPr lang="en-US" sz="3800">
                  <a:solidFill>
                    <a:schemeClr val="bg1"/>
                  </a:solidFill>
                  <a:latin typeface="Impact" pitchFamily="34" charset="0"/>
                </a:rPr>
                <a:t>To Reach The Lost</a:t>
              </a:r>
            </a:p>
          </p:txBody>
        </p:sp>
        <p:sp>
          <p:nvSpPr>
            <p:cNvPr id="46090" name="WordArt 10"/>
            <p:cNvSpPr>
              <a:spLocks noChangeArrowheads="1" noChangeShapeType="1" noTextEdit="1"/>
            </p:cNvSpPr>
            <p:nvPr/>
          </p:nvSpPr>
          <p:spPr bwMode="auto">
            <a:xfrm rot="276917">
              <a:off x="1763" y="1609"/>
              <a:ext cx="454" cy="73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1347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effectLst>
                    <a:outerShdw dist="102391" dir="9015307" algn="ctr" rotWithShape="0">
                      <a:schemeClr val="tx1"/>
                    </a:outerShdw>
                  </a:effectLst>
                  <a:latin typeface="French Script MT"/>
                </a:rPr>
                <a:t>4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animBg="1"/>
      <p:bldP spid="46084" grpId="0"/>
      <p:bldP spid="4608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8" name="Picture 1040" descr="Picture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-9525"/>
            <a:ext cx="9151938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91" name="Rectangle 1043"/>
          <p:cNvSpPr>
            <a:spLocks noChangeArrowheads="1"/>
          </p:cNvSpPr>
          <p:nvPr/>
        </p:nvSpPr>
        <p:spPr bwMode="auto">
          <a:xfrm>
            <a:off x="171450" y="158750"/>
            <a:ext cx="4300538" cy="31750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3" name="Rectangle 1045"/>
          <p:cNvSpPr>
            <a:spLocks noChangeArrowheads="1"/>
          </p:cNvSpPr>
          <p:nvPr/>
        </p:nvSpPr>
        <p:spPr bwMode="auto">
          <a:xfrm>
            <a:off x="4578350" y="158750"/>
            <a:ext cx="4405313" cy="31750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4" name="Text Box 1046"/>
          <p:cNvSpPr txBox="1">
            <a:spLocks noChangeArrowheads="1"/>
          </p:cNvSpPr>
          <p:nvPr/>
        </p:nvSpPr>
        <p:spPr bwMode="auto">
          <a:xfrm>
            <a:off x="239713" y="173038"/>
            <a:ext cx="3916362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000">
                <a:solidFill>
                  <a:srgbClr val="FFFF00"/>
                </a:solidFill>
                <a:latin typeface="Impact" pitchFamily="34" charset="0"/>
              </a:rPr>
              <a:t>SHINE</a:t>
            </a:r>
          </a:p>
        </p:txBody>
      </p:sp>
      <p:sp>
        <p:nvSpPr>
          <p:cNvPr id="28695" name="Text Box 1047"/>
          <p:cNvSpPr txBox="1">
            <a:spLocks noChangeArrowheads="1"/>
          </p:cNvSpPr>
          <p:nvPr/>
        </p:nvSpPr>
        <p:spPr bwMode="auto">
          <a:xfrm>
            <a:off x="279400" y="849313"/>
            <a:ext cx="3849688" cy="12827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600" b="1">
                <a:solidFill>
                  <a:schemeClr val="bg1"/>
                </a:solidFill>
                <a:latin typeface="Tahoma" pitchFamily="34" charset="0"/>
              </a:rPr>
              <a:t>Our daily lives must reflect the better way Jesus offers.</a:t>
            </a:r>
          </a:p>
        </p:txBody>
      </p:sp>
      <p:sp>
        <p:nvSpPr>
          <p:cNvPr id="28696" name="Text Box 1048"/>
          <p:cNvSpPr txBox="1">
            <a:spLocks noChangeArrowheads="1"/>
          </p:cNvSpPr>
          <p:nvPr/>
        </p:nvSpPr>
        <p:spPr bwMode="auto">
          <a:xfrm>
            <a:off x="4703763" y="182563"/>
            <a:ext cx="4102100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4000">
                <a:solidFill>
                  <a:srgbClr val="FFFF00"/>
                </a:solidFill>
                <a:latin typeface="Impact" pitchFamily="34" charset="0"/>
              </a:rPr>
              <a:t>SPEAK</a:t>
            </a:r>
          </a:p>
        </p:txBody>
      </p:sp>
      <p:sp>
        <p:nvSpPr>
          <p:cNvPr id="28697" name="Text Box 1049"/>
          <p:cNvSpPr txBox="1">
            <a:spLocks noChangeArrowheads="1"/>
          </p:cNvSpPr>
          <p:nvPr/>
        </p:nvSpPr>
        <p:spPr bwMode="auto">
          <a:xfrm>
            <a:off x="4657725" y="858838"/>
            <a:ext cx="4208463" cy="16795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2600" b="1">
                <a:solidFill>
                  <a:schemeClr val="bg1"/>
                </a:solidFill>
                <a:latin typeface="Tahoma" pitchFamily="34" charset="0"/>
              </a:rPr>
              <a:t>Spiritual things should naturally come out in our conversations with others.</a:t>
            </a:r>
          </a:p>
        </p:txBody>
      </p:sp>
      <p:sp>
        <p:nvSpPr>
          <p:cNvPr id="28701" name="AutoShape 1053"/>
          <p:cNvSpPr>
            <a:spLocks noChangeArrowheads="1"/>
          </p:cNvSpPr>
          <p:nvPr/>
        </p:nvSpPr>
        <p:spPr bwMode="auto">
          <a:xfrm>
            <a:off x="2538413" y="2474913"/>
            <a:ext cx="4178300" cy="2017712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03" name="Text Box 1055"/>
          <p:cNvSpPr txBox="1">
            <a:spLocks noChangeArrowheads="1"/>
          </p:cNvSpPr>
          <p:nvPr/>
        </p:nvSpPr>
        <p:spPr bwMode="auto">
          <a:xfrm>
            <a:off x="2538413" y="2566988"/>
            <a:ext cx="4003675" cy="183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3800">
                <a:solidFill>
                  <a:schemeClr val="bg1"/>
                </a:solidFill>
                <a:latin typeface="Impact" pitchFamily="34" charset="0"/>
              </a:rPr>
              <a:t>Simple Things </a:t>
            </a:r>
          </a:p>
          <a:p>
            <a:pPr algn="r"/>
            <a:r>
              <a:rPr lang="en-US" sz="3800">
                <a:solidFill>
                  <a:schemeClr val="bg1"/>
                </a:solidFill>
                <a:latin typeface="Impact" pitchFamily="34" charset="0"/>
              </a:rPr>
              <a:t>We All Can Do </a:t>
            </a:r>
          </a:p>
          <a:p>
            <a:pPr algn="r"/>
            <a:r>
              <a:rPr lang="en-US" sz="3800">
                <a:solidFill>
                  <a:schemeClr val="bg1"/>
                </a:solidFill>
                <a:latin typeface="Impact" pitchFamily="34" charset="0"/>
              </a:rPr>
              <a:t>To Reach The Lost</a:t>
            </a:r>
          </a:p>
        </p:txBody>
      </p:sp>
      <p:sp>
        <p:nvSpPr>
          <p:cNvPr id="28704" name="WordArt 1056"/>
          <p:cNvSpPr>
            <a:spLocks noChangeArrowheads="1" noChangeShapeType="1" noTextEdit="1"/>
          </p:cNvSpPr>
          <p:nvPr/>
        </p:nvSpPr>
        <p:spPr bwMode="auto">
          <a:xfrm rot="276917">
            <a:off x="2798763" y="2554288"/>
            <a:ext cx="720725" cy="1171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347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02391" dir="9015307" algn="ctr" rotWithShape="0">
                    <a:schemeClr val="tx1"/>
                  </a:outerShdw>
                </a:effectLst>
                <a:latin typeface="French Script MT"/>
              </a:rPr>
              <a:t>4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86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8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8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8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286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8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8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93" grpId="0" animBg="1"/>
      <p:bldP spid="28696" grpId="0"/>
      <p:bldP spid="2869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WordArt 5"/>
          <p:cNvSpPr>
            <a:spLocks noChangeArrowheads="1" noChangeShapeType="1" noTextEdit="1"/>
          </p:cNvSpPr>
          <p:nvPr/>
        </p:nvSpPr>
        <p:spPr bwMode="auto">
          <a:xfrm>
            <a:off x="655638" y="450850"/>
            <a:ext cx="8105775" cy="17430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50000">
                      <a:srgbClr val="FF3300"/>
                    </a:gs>
                    <a:gs pos="100000">
                      <a:srgbClr val="FFFF00"/>
                    </a:gs>
                  </a:gsLst>
                  <a:lin ang="18900000" scaled="1"/>
                </a:gradFill>
                <a:latin typeface="Tahoma"/>
                <a:ea typeface="Tahoma"/>
                <a:cs typeface="Tahoma"/>
              </a:rPr>
              <a:t>What Should I Say?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436563" y="2709863"/>
            <a:ext cx="8401050" cy="3614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635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4635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4635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46355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46355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4635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4635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4635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4635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spcAft>
                <a:spcPct val="25000"/>
              </a:spcAft>
              <a:buFont typeface="Wingdings" pitchFamily="2" charset="2"/>
              <a:buChar char="Ø"/>
            </a:pPr>
            <a:r>
              <a:rPr lang="en-US" sz="2800" b="1">
                <a:solidFill>
                  <a:srgbClr val="FFFF00"/>
                </a:solidFill>
                <a:latin typeface="Tahoma" pitchFamily="34" charset="0"/>
              </a:rPr>
              <a:t> 	Talk about God’s word</a:t>
            </a:r>
          </a:p>
          <a:p>
            <a:pPr>
              <a:spcBef>
                <a:spcPct val="20000"/>
              </a:spcBef>
              <a:spcAft>
                <a:spcPct val="25000"/>
              </a:spcAft>
              <a:buFont typeface="Wingdings" pitchFamily="2" charset="2"/>
              <a:buChar char="Ø"/>
            </a:pPr>
            <a:r>
              <a:rPr lang="en-US" sz="2800" b="1">
                <a:solidFill>
                  <a:srgbClr val="FFFF00"/>
                </a:solidFill>
                <a:latin typeface="Tahoma" pitchFamily="34" charset="0"/>
              </a:rPr>
              <a:t> 	Give God glory for good things in our lives</a:t>
            </a:r>
          </a:p>
          <a:p>
            <a:pPr>
              <a:spcBef>
                <a:spcPct val="20000"/>
              </a:spcBef>
              <a:spcAft>
                <a:spcPct val="25000"/>
              </a:spcAft>
              <a:buFont typeface="Wingdings" pitchFamily="2" charset="2"/>
              <a:buChar char="Ø"/>
            </a:pPr>
            <a:r>
              <a:rPr lang="en-US" sz="2800" b="1">
                <a:solidFill>
                  <a:srgbClr val="FFFF00"/>
                </a:solidFill>
                <a:latin typeface="Tahoma" pitchFamily="34" charset="0"/>
              </a:rPr>
              <a:t> 	Tell the lost we are praying for them</a:t>
            </a:r>
          </a:p>
          <a:p>
            <a:pPr>
              <a:spcBef>
                <a:spcPct val="20000"/>
              </a:spcBef>
              <a:spcAft>
                <a:spcPct val="25000"/>
              </a:spcAft>
              <a:buFont typeface="Wingdings" pitchFamily="2" charset="2"/>
              <a:buChar char="Ø"/>
            </a:pPr>
            <a:r>
              <a:rPr lang="en-US" sz="2800" b="1">
                <a:solidFill>
                  <a:srgbClr val="FFFF00"/>
                </a:solidFill>
                <a:latin typeface="Tahoma" pitchFamily="34" charset="0"/>
              </a:rPr>
              <a:t> 	Point grieving people to God</a:t>
            </a:r>
          </a:p>
          <a:p>
            <a:pPr>
              <a:spcBef>
                <a:spcPct val="20000"/>
              </a:spcBef>
              <a:spcAft>
                <a:spcPct val="25000"/>
              </a:spcAft>
              <a:buFont typeface="Wingdings" pitchFamily="2" charset="2"/>
              <a:buChar char="Ø"/>
            </a:pPr>
            <a:r>
              <a:rPr lang="en-US" sz="2800" b="1">
                <a:solidFill>
                  <a:srgbClr val="FFFF00"/>
                </a:solidFill>
                <a:latin typeface="Tahoma" pitchFamily="34" charset="0"/>
              </a:rPr>
              <a:t> 	Speak positively about the congregation</a:t>
            </a:r>
          </a:p>
          <a:p>
            <a:pPr>
              <a:spcBef>
                <a:spcPct val="20000"/>
              </a:spcBef>
              <a:spcAft>
                <a:spcPct val="25000"/>
              </a:spcAft>
              <a:buFont typeface="Wingdings" pitchFamily="2" charset="2"/>
              <a:buChar char="Ø"/>
            </a:pPr>
            <a:r>
              <a:rPr lang="en-US" sz="2800" b="1">
                <a:solidFill>
                  <a:srgbClr val="FFFF00"/>
                </a:solidFill>
                <a:latin typeface="Tahoma" pitchFamily="34" charset="0"/>
              </a:rPr>
              <a:t> 	Say simple things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6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6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6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6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6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6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6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6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6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6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6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6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6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6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6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6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6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6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6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6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 build="p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Picture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-9525"/>
            <a:ext cx="9151938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171450" y="158750"/>
            <a:ext cx="4300538" cy="31750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185738" y="3484563"/>
            <a:ext cx="4273550" cy="3209925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4578350" y="158750"/>
            <a:ext cx="4405313" cy="31750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239713" y="173038"/>
            <a:ext cx="3916362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000">
                <a:solidFill>
                  <a:srgbClr val="FFFF00"/>
                </a:solidFill>
                <a:latin typeface="Impact" pitchFamily="34" charset="0"/>
              </a:rPr>
              <a:t>SHINE</a:t>
            </a:r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279400" y="849313"/>
            <a:ext cx="3849688" cy="12827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600" b="1">
                <a:solidFill>
                  <a:schemeClr val="bg1"/>
                </a:solidFill>
                <a:latin typeface="Tahoma" pitchFamily="34" charset="0"/>
              </a:rPr>
              <a:t>Our daily lives must reflect the better way Jesus offers.</a:t>
            </a:r>
          </a:p>
        </p:txBody>
      </p:sp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4703763" y="182563"/>
            <a:ext cx="4102100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4000">
                <a:solidFill>
                  <a:srgbClr val="FFFF00"/>
                </a:solidFill>
                <a:latin typeface="Impact" pitchFamily="34" charset="0"/>
              </a:rPr>
              <a:t>SPEAK</a:t>
            </a:r>
          </a:p>
        </p:txBody>
      </p:sp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4657725" y="858838"/>
            <a:ext cx="4208463" cy="16795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2600" b="1">
                <a:solidFill>
                  <a:schemeClr val="bg1"/>
                </a:solidFill>
                <a:latin typeface="Tahoma" pitchFamily="34" charset="0"/>
              </a:rPr>
              <a:t>Spiritual things should naturally come out in our conversations with others.</a:t>
            </a:r>
          </a:p>
        </p:txBody>
      </p:sp>
      <p:sp>
        <p:nvSpPr>
          <p:cNvPr id="37900" name="Text Box 12"/>
          <p:cNvSpPr txBox="1">
            <a:spLocks noChangeArrowheads="1"/>
          </p:cNvSpPr>
          <p:nvPr/>
        </p:nvSpPr>
        <p:spPr bwMode="auto">
          <a:xfrm>
            <a:off x="230188" y="3495675"/>
            <a:ext cx="4114800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000">
                <a:solidFill>
                  <a:srgbClr val="FFFF00"/>
                </a:solidFill>
                <a:latin typeface="Impact" pitchFamily="34" charset="0"/>
              </a:rPr>
              <a:t>INVITE</a:t>
            </a:r>
          </a:p>
        </p:txBody>
      </p:sp>
      <p:sp>
        <p:nvSpPr>
          <p:cNvPr id="37901" name="Text Box 13"/>
          <p:cNvSpPr txBox="1">
            <a:spLocks noChangeArrowheads="1"/>
          </p:cNvSpPr>
          <p:nvPr/>
        </p:nvSpPr>
        <p:spPr bwMode="auto">
          <a:xfrm>
            <a:off x="273050" y="4252913"/>
            <a:ext cx="4208463" cy="20764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600" b="1">
                <a:solidFill>
                  <a:schemeClr val="bg1"/>
                </a:solidFill>
                <a:latin typeface="Tahoma" pitchFamily="34" charset="0"/>
              </a:rPr>
              <a:t>As we talk</a:t>
            </a:r>
          </a:p>
          <a:p>
            <a:r>
              <a:rPr lang="en-US" sz="2600" b="1">
                <a:solidFill>
                  <a:schemeClr val="bg1"/>
                </a:solidFill>
                <a:latin typeface="Tahoma" pitchFamily="34" charset="0"/>
              </a:rPr>
              <a:t>positively about spiritual things, invite others to come and see for themselves.</a:t>
            </a:r>
          </a:p>
        </p:txBody>
      </p:sp>
      <p:sp>
        <p:nvSpPr>
          <p:cNvPr id="37903" name="AutoShape 15"/>
          <p:cNvSpPr>
            <a:spLocks noChangeArrowheads="1"/>
          </p:cNvSpPr>
          <p:nvPr/>
        </p:nvSpPr>
        <p:spPr bwMode="auto">
          <a:xfrm>
            <a:off x="2538413" y="2474913"/>
            <a:ext cx="4178300" cy="2017712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5" name="Text Box 17"/>
          <p:cNvSpPr txBox="1">
            <a:spLocks noChangeArrowheads="1"/>
          </p:cNvSpPr>
          <p:nvPr/>
        </p:nvSpPr>
        <p:spPr bwMode="auto">
          <a:xfrm>
            <a:off x="2538413" y="2566988"/>
            <a:ext cx="4003675" cy="183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3800">
                <a:solidFill>
                  <a:schemeClr val="bg1"/>
                </a:solidFill>
                <a:latin typeface="Impact" pitchFamily="34" charset="0"/>
              </a:rPr>
              <a:t>Simple Things </a:t>
            </a:r>
          </a:p>
          <a:p>
            <a:pPr algn="r"/>
            <a:r>
              <a:rPr lang="en-US" sz="3800">
                <a:solidFill>
                  <a:schemeClr val="bg1"/>
                </a:solidFill>
                <a:latin typeface="Impact" pitchFamily="34" charset="0"/>
              </a:rPr>
              <a:t>We All Can Do </a:t>
            </a:r>
          </a:p>
          <a:p>
            <a:pPr algn="r"/>
            <a:r>
              <a:rPr lang="en-US" sz="3800">
                <a:solidFill>
                  <a:schemeClr val="bg1"/>
                </a:solidFill>
                <a:latin typeface="Impact" pitchFamily="34" charset="0"/>
              </a:rPr>
              <a:t>To Reach The Lost</a:t>
            </a:r>
          </a:p>
        </p:txBody>
      </p:sp>
      <p:sp>
        <p:nvSpPr>
          <p:cNvPr id="37906" name="WordArt 18"/>
          <p:cNvSpPr>
            <a:spLocks noChangeArrowheads="1" noChangeShapeType="1" noTextEdit="1"/>
          </p:cNvSpPr>
          <p:nvPr/>
        </p:nvSpPr>
        <p:spPr bwMode="auto">
          <a:xfrm rot="276917">
            <a:off x="2798763" y="2554288"/>
            <a:ext cx="720725" cy="1171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347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02391" dir="9015307" algn="ctr" rotWithShape="0">
                    <a:schemeClr val="tx1"/>
                  </a:outerShdw>
                </a:effectLst>
                <a:latin typeface="French Script MT"/>
              </a:rPr>
              <a:t>4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4" grpId="0" animBg="1"/>
      <p:bldP spid="37900" grpId="0"/>
      <p:bldP spid="37901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WordArt 1026"/>
          <p:cNvSpPr>
            <a:spLocks noChangeArrowheads="1" noChangeShapeType="1" noTextEdit="1"/>
          </p:cNvSpPr>
          <p:nvPr/>
        </p:nvSpPr>
        <p:spPr bwMode="auto">
          <a:xfrm>
            <a:off x="655638" y="225425"/>
            <a:ext cx="8105775" cy="17430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50000">
                      <a:srgbClr val="FF3300"/>
                    </a:gs>
                    <a:gs pos="100000">
                      <a:srgbClr val="FFFF00"/>
                    </a:gs>
                  </a:gsLst>
                  <a:lin ang="18900000" scaled="1"/>
                </a:gradFill>
                <a:latin typeface="Tahoma"/>
                <a:ea typeface="Tahoma"/>
                <a:cs typeface="Tahoma"/>
              </a:rPr>
              <a:t>Invite People To:</a:t>
            </a:r>
          </a:p>
        </p:txBody>
      </p:sp>
      <p:sp>
        <p:nvSpPr>
          <p:cNvPr id="30723" name="Text Box 1027"/>
          <p:cNvSpPr txBox="1">
            <a:spLocks noChangeArrowheads="1"/>
          </p:cNvSpPr>
          <p:nvPr/>
        </p:nvSpPr>
        <p:spPr bwMode="auto">
          <a:xfrm>
            <a:off x="436563" y="2127250"/>
            <a:ext cx="4673600" cy="211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635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4635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4635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46355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46355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4635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4635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4635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4635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ct val="25000"/>
              </a:spcAft>
              <a:buFont typeface="Wingdings" pitchFamily="2" charset="2"/>
              <a:buChar char="Ø"/>
            </a:pPr>
            <a:r>
              <a:rPr lang="en-US" sz="2800" b="1">
                <a:solidFill>
                  <a:srgbClr val="FFFF00"/>
                </a:solidFill>
                <a:latin typeface="Tahoma" pitchFamily="34" charset="0"/>
              </a:rPr>
              <a:t> 	Bible Class </a:t>
            </a:r>
          </a:p>
          <a:p>
            <a:pPr>
              <a:spcAft>
                <a:spcPct val="25000"/>
              </a:spcAft>
              <a:buFont typeface="Wingdings" pitchFamily="2" charset="2"/>
              <a:buChar char="Ø"/>
            </a:pPr>
            <a:r>
              <a:rPr lang="en-US" sz="2800" b="1">
                <a:solidFill>
                  <a:srgbClr val="FFFF00"/>
                </a:solidFill>
                <a:latin typeface="Tahoma" pitchFamily="34" charset="0"/>
              </a:rPr>
              <a:t> 	Worship Services</a:t>
            </a:r>
          </a:p>
          <a:p>
            <a:pPr>
              <a:spcAft>
                <a:spcPct val="25000"/>
              </a:spcAft>
              <a:buFont typeface="Wingdings" pitchFamily="2" charset="2"/>
              <a:buChar char="Ø"/>
            </a:pPr>
            <a:r>
              <a:rPr lang="en-US" sz="2800" b="1">
                <a:solidFill>
                  <a:srgbClr val="FFFF00"/>
                </a:solidFill>
                <a:latin typeface="Tahoma" pitchFamily="34" charset="0"/>
              </a:rPr>
              <a:t> 	Specific Sermons</a:t>
            </a:r>
          </a:p>
          <a:p>
            <a:pPr>
              <a:spcAft>
                <a:spcPct val="25000"/>
              </a:spcAft>
              <a:buFont typeface="Wingdings" pitchFamily="2" charset="2"/>
              <a:buChar char="Ø"/>
            </a:pPr>
            <a:r>
              <a:rPr lang="en-US" sz="2800" b="1">
                <a:solidFill>
                  <a:srgbClr val="FFFF00"/>
                </a:solidFill>
                <a:latin typeface="Tahoma" pitchFamily="34" charset="0"/>
              </a:rPr>
              <a:t>  Teen Devotions</a:t>
            </a:r>
          </a:p>
        </p:txBody>
      </p:sp>
      <p:sp>
        <p:nvSpPr>
          <p:cNvPr id="30724" name="Text Box 1028"/>
          <p:cNvSpPr txBox="1">
            <a:spLocks noChangeArrowheads="1"/>
          </p:cNvSpPr>
          <p:nvPr/>
        </p:nvSpPr>
        <p:spPr bwMode="auto">
          <a:xfrm>
            <a:off x="446088" y="4230688"/>
            <a:ext cx="4752975" cy="2119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635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4635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4635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46355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46355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4635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4635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4635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4635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ct val="25000"/>
              </a:spcAft>
              <a:buFont typeface="Wingdings" pitchFamily="2" charset="2"/>
              <a:buChar char="Ø"/>
            </a:pPr>
            <a:r>
              <a:rPr lang="en-US" sz="2800" b="1">
                <a:solidFill>
                  <a:srgbClr val="FFFF00"/>
                </a:solidFill>
                <a:latin typeface="Tahoma" pitchFamily="34" charset="0"/>
              </a:rPr>
              <a:t> 	Special Events:</a:t>
            </a:r>
          </a:p>
          <a:p>
            <a:pPr>
              <a:spcAft>
                <a:spcPct val="25000"/>
              </a:spcAft>
              <a:buFont typeface="Wingdings" pitchFamily="2" charset="2"/>
              <a:buNone/>
            </a:pPr>
            <a:r>
              <a:rPr lang="en-US" sz="2800" b="1">
                <a:solidFill>
                  <a:srgbClr val="FFFF00"/>
                </a:solidFill>
                <a:latin typeface="Tahoma" pitchFamily="34" charset="0"/>
              </a:rPr>
              <a:t>	[a]  Pray For Soldiers</a:t>
            </a:r>
          </a:p>
          <a:p>
            <a:pPr>
              <a:spcAft>
                <a:spcPct val="25000"/>
              </a:spcAft>
              <a:buFont typeface="Wingdings" pitchFamily="2" charset="2"/>
              <a:buNone/>
            </a:pPr>
            <a:r>
              <a:rPr lang="en-US" sz="2800" b="1">
                <a:solidFill>
                  <a:srgbClr val="FFFF00"/>
                </a:solidFill>
                <a:latin typeface="Tahoma" pitchFamily="34" charset="0"/>
              </a:rPr>
              <a:t>	[b]  Show Videos</a:t>
            </a:r>
          </a:p>
          <a:p>
            <a:pPr>
              <a:spcAft>
                <a:spcPct val="25000"/>
              </a:spcAft>
              <a:buFont typeface="Wingdings" pitchFamily="2" charset="2"/>
              <a:buNone/>
            </a:pPr>
            <a:r>
              <a:rPr lang="en-US" sz="2800" b="1">
                <a:solidFill>
                  <a:srgbClr val="FFFF00"/>
                </a:solidFill>
                <a:latin typeface="Tahoma" pitchFamily="34" charset="0"/>
              </a:rPr>
              <a:t>	[c]  Group Studies</a:t>
            </a:r>
          </a:p>
        </p:txBody>
      </p:sp>
      <p:grpSp>
        <p:nvGrpSpPr>
          <p:cNvPr id="30736" name="Group 1040"/>
          <p:cNvGrpSpPr>
            <a:grpSpLocks/>
          </p:cNvGrpSpPr>
          <p:nvPr/>
        </p:nvGrpSpPr>
        <p:grpSpPr bwMode="auto">
          <a:xfrm>
            <a:off x="5449888" y="2247900"/>
            <a:ext cx="3506787" cy="4298950"/>
            <a:chOff x="3433" y="1416"/>
            <a:chExt cx="2209" cy="2708"/>
          </a:xfrm>
        </p:grpSpPr>
        <p:grpSp>
          <p:nvGrpSpPr>
            <p:cNvPr id="30729" name="Group 1033"/>
            <p:cNvGrpSpPr>
              <a:grpSpLocks/>
            </p:cNvGrpSpPr>
            <p:nvPr/>
          </p:nvGrpSpPr>
          <p:grpSpPr bwMode="auto">
            <a:xfrm>
              <a:off x="3433" y="1416"/>
              <a:ext cx="2209" cy="2708"/>
              <a:chOff x="3433" y="1416"/>
              <a:chExt cx="2209" cy="2708"/>
            </a:xfrm>
          </p:grpSpPr>
          <p:sp>
            <p:nvSpPr>
              <p:cNvPr id="30727" name="Rectangle 1031"/>
              <p:cNvSpPr>
                <a:spLocks noChangeArrowheads="1"/>
              </p:cNvSpPr>
              <p:nvPr/>
            </p:nvSpPr>
            <p:spPr bwMode="auto">
              <a:xfrm>
                <a:off x="3433" y="1416"/>
                <a:ext cx="2209" cy="2708"/>
              </a:xfrm>
              <a:prstGeom prst="rect">
                <a:avLst/>
              </a:prstGeom>
              <a:gradFill rotWithShape="0">
                <a:gsLst>
                  <a:gs pos="0">
                    <a:srgbClr val="4D0808"/>
                  </a:gs>
                  <a:gs pos="15000">
                    <a:srgbClr val="FF0300"/>
                  </a:gs>
                  <a:gs pos="27500">
                    <a:srgbClr val="FF7A00"/>
                  </a:gs>
                  <a:gs pos="50000">
                    <a:srgbClr val="FFF200"/>
                  </a:gs>
                  <a:gs pos="72500">
                    <a:srgbClr val="FF7A00"/>
                  </a:gs>
                  <a:gs pos="85000">
                    <a:srgbClr val="FF0300"/>
                  </a:gs>
                  <a:gs pos="100000">
                    <a:srgbClr val="4D0808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28" name="Rectangle 1032"/>
              <p:cNvSpPr>
                <a:spLocks noChangeArrowheads="1"/>
              </p:cNvSpPr>
              <p:nvPr/>
            </p:nvSpPr>
            <p:spPr bwMode="auto">
              <a:xfrm>
                <a:off x="3609" y="1576"/>
                <a:ext cx="1868" cy="2413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0725" name="Text Box 1029"/>
            <p:cNvSpPr txBox="1">
              <a:spLocks noChangeArrowheads="1"/>
            </p:cNvSpPr>
            <p:nvPr/>
          </p:nvSpPr>
          <p:spPr bwMode="auto">
            <a:xfrm>
              <a:off x="3650" y="1753"/>
              <a:ext cx="1774" cy="2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4800" b="1">
                  <a:latin typeface="Tahoma" pitchFamily="34" charset="0"/>
                </a:rPr>
                <a:t>25%</a:t>
              </a:r>
            </a:p>
            <a:p>
              <a:pPr algn="ctr"/>
              <a:r>
                <a:rPr lang="en-US" sz="2800" b="1">
                  <a:latin typeface="Tahoma" pitchFamily="34" charset="0"/>
                </a:rPr>
                <a:t>of those who do not attend church services would come if invited</a:t>
              </a:r>
              <a:endParaRPr lang="en-US" b="1">
                <a:latin typeface="Tahoma" pitchFamily="34" charset="0"/>
              </a:endParaRP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uiExpand="1" build="p" autoUpdateAnimBg="0"/>
      <p:bldP spid="30724" grpId="0" build="p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754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284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028 - For You Have Promised - C.2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5" name="Picture 5" descr="Picture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-9525"/>
            <a:ext cx="9151938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4578350" y="3484563"/>
            <a:ext cx="4405313" cy="3209925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4784725" y="3489325"/>
            <a:ext cx="4154488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4000">
                <a:solidFill>
                  <a:srgbClr val="FFFF00"/>
                </a:solidFill>
                <a:latin typeface="Impact" pitchFamily="34" charset="0"/>
              </a:rPr>
              <a:t>WELCOME</a:t>
            </a: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71450" y="158750"/>
            <a:ext cx="4300538" cy="31750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185738" y="3484563"/>
            <a:ext cx="4273550" cy="3209925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4578350" y="158750"/>
            <a:ext cx="4405313" cy="31750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239713" y="173038"/>
            <a:ext cx="3916362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000">
                <a:solidFill>
                  <a:srgbClr val="FFFF00"/>
                </a:solidFill>
                <a:latin typeface="Impact" pitchFamily="34" charset="0"/>
              </a:rPr>
              <a:t>SHINE</a:t>
            </a:r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279400" y="849313"/>
            <a:ext cx="3849688" cy="12827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600" b="1">
                <a:solidFill>
                  <a:schemeClr val="bg1"/>
                </a:solidFill>
                <a:latin typeface="Tahoma" pitchFamily="34" charset="0"/>
              </a:rPr>
              <a:t>Our daily lives must reflect the better way Jesus offers.</a:t>
            </a:r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4703763" y="182563"/>
            <a:ext cx="4102100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4000">
                <a:solidFill>
                  <a:srgbClr val="FFFF00"/>
                </a:solidFill>
                <a:latin typeface="Impact" pitchFamily="34" charset="0"/>
              </a:rPr>
              <a:t>SPEAK</a:t>
            </a:r>
          </a:p>
        </p:txBody>
      </p:sp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4657725" y="858838"/>
            <a:ext cx="4208463" cy="16795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2600" b="1">
                <a:solidFill>
                  <a:schemeClr val="bg1"/>
                </a:solidFill>
                <a:latin typeface="Tahoma" pitchFamily="34" charset="0"/>
              </a:rPr>
              <a:t>Spiritual things should naturally come out in our conversations with others.</a:t>
            </a:r>
          </a:p>
        </p:txBody>
      </p:sp>
      <p:sp>
        <p:nvSpPr>
          <p:cNvPr id="29711" name="Text Box 15"/>
          <p:cNvSpPr txBox="1">
            <a:spLocks noChangeArrowheads="1"/>
          </p:cNvSpPr>
          <p:nvPr/>
        </p:nvSpPr>
        <p:spPr bwMode="auto">
          <a:xfrm>
            <a:off x="230188" y="3495675"/>
            <a:ext cx="4114800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000">
                <a:solidFill>
                  <a:srgbClr val="FFFF00"/>
                </a:solidFill>
                <a:latin typeface="Impact" pitchFamily="34" charset="0"/>
              </a:rPr>
              <a:t>INVITE</a:t>
            </a:r>
          </a:p>
        </p:txBody>
      </p:sp>
      <p:sp>
        <p:nvSpPr>
          <p:cNvPr id="29713" name="Text Box 17"/>
          <p:cNvSpPr txBox="1">
            <a:spLocks noChangeArrowheads="1"/>
          </p:cNvSpPr>
          <p:nvPr/>
        </p:nvSpPr>
        <p:spPr bwMode="auto">
          <a:xfrm>
            <a:off x="273050" y="4252913"/>
            <a:ext cx="4208463" cy="20764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600" b="1">
                <a:solidFill>
                  <a:schemeClr val="bg1"/>
                </a:solidFill>
                <a:latin typeface="Tahoma" pitchFamily="34" charset="0"/>
              </a:rPr>
              <a:t>As we talk</a:t>
            </a:r>
          </a:p>
          <a:p>
            <a:r>
              <a:rPr lang="en-US" sz="2600" b="1">
                <a:solidFill>
                  <a:schemeClr val="bg1"/>
                </a:solidFill>
                <a:latin typeface="Tahoma" pitchFamily="34" charset="0"/>
              </a:rPr>
              <a:t>positively about spiritual things, invite others to come and see for themselves.</a:t>
            </a:r>
          </a:p>
        </p:txBody>
      </p:sp>
      <p:sp>
        <p:nvSpPr>
          <p:cNvPr id="29714" name="Text Box 18"/>
          <p:cNvSpPr txBox="1">
            <a:spLocks noChangeArrowheads="1"/>
          </p:cNvSpPr>
          <p:nvPr/>
        </p:nvSpPr>
        <p:spPr bwMode="auto">
          <a:xfrm>
            <a:off x="4630738" y="4278313"/>
            <a:ext cx="4208462" cy="21066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2600" b="1">
                <a:solidFill>
                  <a:schemeClr val="bg1"/>
                </a:solidFill>
                <a:latin typeface="Tahoma" pitchFamily="34" charset="0"/>
              </a:rPr>
              <a:t>We must </a:t>
            </a:r>
          </a:p>
          <a:p>
            <a:pPr algn="r"/>
            <a:r>
              <a:rPr lang="en-US" sz="2600" b="1">
                <a:solidFill>
                  <a:schemeClr val="bg1"/>
                </a:solidFill>
                <a:latin typeface="Tahoma" pitchFamily="34" charset="0"/>
              </a:rPr>
              <a:t>make sure that those who come to visit us are warmly welcomed as honored guests.</a:t>
            </a:r>
            <a:r>
              <a:rPr lang="en-US" sz="2800">
                <a:solidFill>
                  <a:schemeClr val="bg1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35843" name="AutoShape 3"/>
          <p:cNvSpPr>
            <a:spLocks noChangeArrowheads="1"/>
          </p:cNvSpPr>
          <p:nvPr/>
        </p:nvSpPr>
        <p:spPr bwMode="auto">
          <a:xfrm>
            <a:off x="2538413" y="2474913"/>
            <a:ext cx="4178300" cy="2017712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2538413" y="2566988"/>
            <a:ext cx="4003675" cy="183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3800">
                <a:solidFill>
                  <a:schemeClr val="bg1"/>
                </a:solidFill>
                <a:latin typeface="Impact" pitchFamily="34" charset="0"/>
              </a:rPr>
              <a:t>Simple Things </a:t>
            </a:r>
          </a:p>
          <a:p>
            <a:pPr algn="r"/>
            <a:r>
              <a:rPr lang="en-US" sz="3800">
                <a:solidFill>
                  <a:schemeClr val="bg1"/>
                </a:solidFill>
                <a:latin typeface="Impact" pitchFamily="34" charset="0"/>
              </a:rPr>
              <a:t>We All Can Do </a:t>
            </a:r>
          </a:p>
          <a:p>
            <a:pPr algn="r"/>
            <a:r>
              <a:rPr lang="en-US" sz="3800">
                <a:solidFill>
                  <a:schemeClr val="bg1"/>
                </a:solidFill>
                <a:latin typeface="Impact" pitchFamily="34" charset="0"/>
              </a:rPr>
              <a:t>To Reach The Lost</a:t>
            </a:r>
          </a:p>
        </p:txBody>
      </p:sp>
      <p:sp>
        <p:nvSpPr>
          <p:cNvPr id="35847" name="WordArt 7"/>
          <p:cNvSpPr>
            <a:spLocks noChangeArrowheads="1" noChangeShapeType="1" noTextEdit="1"/>
          </p:cNvSpPr>
          <p:nvPr/>
        </p:nvSpPr>
        <p:spPr bwMode="auto">
          <a:xfrm rot="276917">
            <a:off x="2798763" y="2554288"/>
            <a:ext cx="720725" cy="1171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347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02391" dir="9015307" algn="ctr" rotWithShape="0">
                    <a:schemeClr val="tx1"/>
                  </a:outerShdw>
                </a:effectLst>
                <a:latin typeface="French Script MT"/>
              </a:rPr>
              <a:t>4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297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 animBg="1"/>
      <p:bldP spid="29712" grpId="0"/>
      <p:bldP spid="29714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WordArt 2"/>
          <p:cNvSpPr>
            <a:spLocks noChangeArrowheads="1" noChangeShapeType="1" noTextEdit="1"/>
          </p:cNvSpPr>
          <p:nvPr/>
        </p:nvSpPr>
        <p:spPr bwMode="auto">
          <a:xfrm>
            <a:off x="655638" y="225425"/>
            <a:ext cx="8105775" cy="17430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50000">
                      <a:srgbClr val="FF3300"/>
                    </a:gs>
                    <a:gs pos="100000">
                      <a:srgbClr val="FFFF00"/>
                    </a:gs>
                  </a:gsLst>
                  <a:lin ang="18900000" scaled="1"/>
                </a:gradFill>
                <a:latin typeface="Tahoma"/>
                <a:ea typeface="Tahoma"/>
                <a:cs typeface="Tahoma"/>
              </a:rPr>
              <a:t>To Welcome Guests: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436563" y="2497138"/>
            <a:ext cx="8285162" cy="34210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635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4635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4635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46355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46355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4635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4635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4635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4635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ct val="60000"/>
              </a:spcAft>
              <a:buFont typeface="Wingdings" pitchFamily="2" charset="2"/>
              <a:buChar char="Ø"/>
            </a:pPr>
            <a:r>
              <a:rPr lang="en-US" sz="2800" b="1">
                <a:solidFill>
                  <a:srgbClr val="FFFF00"/>
                </a:solidFill>
                <a:latin typeface="Tahoma" pitchFamily="34" charset="0"/>
              </a:rPr>
              <a:t> 	Be sure to greet them and introduce 	yourself.</a:t>
            </a:r>
          </a:p>
          <a:p>
            <a:pPr>
              <a:spcAft>
                <a:spcPct val="60000"/>
              </a:spcAft>
              <a:buFont typeface="Wingdings" pitchFamily="2" charset="2"/>
              <a:buChar char="Ø"/>
            </a:pPr>
            <a:r>
              <a:rPr lang="en-US" sz="2800" b="1">
                <a:solidFill>
                  <a:srgbClr val="FFFF00"/>
                </a:solidFill>
                <a:latin typeface="Tahoma" pitchFamily="34" charset="0"/>
              </a:rPr>
              <a:t> 	Take a moment to find out why they have 	come and what needs they might have.</a:t>
            </a:r>
          </a:p>
          <a:p>
            <a:pPr>
              <a:spcAft>
                <a:spcPct val="60000"/>
              </a:spcAft>
              <a:buFont typeface="Wingdings" pitchFamily="2" charset="2"/>
              <a:buChar char="Ø"/>
            </a:pPr>
            <a:r>
              <a:rPr lang="en-US" sz="2800" b="1">
                <a:solidFill>
                  <a:srgbClr val="FFFF00"/>
                </a:solidFill>
                <a:latin typeface="Tahoma" pitchFamily="34" charset="0"/>
              </a:rPr>
              <a:t> 	Show them every courtesy.</a:t>
            </a:r>
          </a:p>
          <a:p>
            <a:pPr>
              <a:spcAft>
                <a:spcPct val="60000"/>
              </a:spcAft>
              <a:buFont typeface="Wingdings" pitchFamily="2" charset="2"/>
              <a:buChar char="Ø"/>
            </a:pPr>
            <a:r>
              <a:rPr lang="en-US" sz="2800" b="1">
                <a:solidFill>
                  <a:srgbClr val="FFFF00"/>
                </a:solidFill>
                <a:latin typeface="Tahoma" pitchFamily="34" charset="0"/>
              </a:rPr>
              <a:t> 	Adhere to the “10-Minute” Rule.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Picture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-9525"/>
            <a:ext cx="9151938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4578350" y="3484563"/>
            <a:ext cx="4405313" cy="3209925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4784725" y="3489325"/>
            <a:ext cx="4154488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4000">
                <a:solidFill>
                  <a:srgbClr val="FFFF00"/>
                </a:solidFill>
                <a:latin typeface="Impact" pitchFamily="34" charset="0"/>
              </a:rPr>
              <a:t>WELCOME</a:t>
            </a: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171450" y="158750"/>
            <a:ext cx="4300538" cy="31750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185738" y="3484563"/>
            <a:ext cx="4273550" cy="3209925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4578350" y="158750"/>
            <a:ext cx="4405313" cy="31750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239713" y="173038"/>
            <a:ext cx="3916362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000">
                <a:solidFill>
                  <a:srgbClr val="FFFF00"/>
                </a:solidFill>
                <a:latin typeface="Impact" pitchFamily="34" charset="0"/>
              </a:rPr>
              <a:t>SHINE</a:t>
            </a:r>
          </a:p>
        </p:txBody>
      </p:sp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279400" y="849313"/>
            <a:ext cx="3849688" cy="12827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600" b="1">
                <a:solidFill>
                  <a:schemeClr val="bg1"/>
                </a:solidFill>
                <a:latin typeface="Tahoma" pitchFamily="34" charset="0"/>
              </a:rPr>
              <a:t>Our daily lives must reflect the better way Jesus offers.</a:t>
            </a:r>
          </a:p>
        </p:txBody>
      </p:sp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4703763" y="182563"/>
            <a:ext cx="4102100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4000">
                <a:solidFill>
                  <a:srgbClr val="FFFF00"/>
                </a:solidFill>
                <a:latin typeface="Impact" pitchFamily="34" charset="0"/>
              </a:rPr>
              <a:t>SPEAK</a:t>
            </a:r>
          </a:p>
        </p:txBody>
      </p:sp>
      <p:sp>
        <p:nvSpPr>
          <p:cNvPr id="44043" name="Text Box 11"/>
          <p:cNvSpPr txBox="1">
            <a:spLocks noChangeArrowheads="1"/>
          </p:cNvSpPr>
          <p:nvPr/>
        </p:nvSpPr>
        <p:spPr bwMode="auto">
          <a:xfrm>
            <a:off x="4657725" y="858838"/>
            <a:ext cx="4208463" cy="16795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2600" b="1">
                <a:solidFill>
                  <a:schemeClr val="bg1"/>
                </a:solidFill>
                <a:latin typeface="Tahoma" pitchFamily="34" charset="0"/>
              </a:rPr>
              <a:t>Spiritual things should naturally come out in our conversations with others.</a:t>
            </a:r>
          </a:p>
        </p:txBody>
      </p:sp>
      <p:sp>
        <p:nvSpPr>
          <p:cNvPr id="44044" name="Text Box 12"/>
          <p:cNvSpPr txBox="1">
            <a:spLocks noChangeArrowheads="1"/>
          </p:cNvSpPr>
          <p:nvPr/>
        </p:nvSpPr>
        <p:spPr bwMode="auto">
          <a:xfrm>
            <a:off x="230188" y="3495675"/>
            <a:ext cx="4114800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000">
                <a:solidFill>
                  <a:srgbClr val="FFFF00"/>
                </a:solidFill>
                <a:latin typeface="Impact" pitchFamily="34" charset="0"/>
              </a:rPr>
              <a:t>INVITE</a:t>
            </a:r>
          </a:p>
        </p:txBody>
      </p:sp>
      <p:sp>
        <p:nvSpPr>
          <p:cNvPr id="44045" name="Text Box 13"/>
          <p:cNvSpPr txBox="1">
            <a:spLocks noChangeArrowheads="1"/>
          </p:cNvSpPr>
          <p:nvPr/>
        </p:nvSpPr>
        <p:spPr bwMode="auto">
          <a:xfrm>
            <a:off x="273050" y="4252913"/>
            <a:ext cx="4208463" cy="20764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600" b="1">
                <a:solidFill>
                  <a:schemeClr val="bg1"/>
                </a:solidFill>
                <a:latin typeface="Tahoma" pitchFamily="34" charset="0"/>
              </a:rPr>
              <a:t>As we talk</a:t>
            </a:r>
          </a:p>
          <a:p>
            <a:r>
              <a:rPr lang="en-US" sz="2600" b="1">
                <a:solidFill>
                  <a:schemeClr val="bg1"/>
                </a:solidFill>
                <a:latin typeface="Tahoma" pitchFamily="34" charset="0"/>
              </a:rPr>
              <a:t>positively about spiritual things, invite others to come and see for themselves.</a:t>
            </a:r>
          </a:p>
        </p:txBody>
      </p:sp>
      <p:sp>
        <p:nvSpPr>
          <p:cNvPr id="44046" name="Text Box 14"/>
          <p:cNvSpPr txBox="1">
            <a:spLocks noChangeArrowheads="1"/>
          </p:cNvSpPr>
          <p:nvPr/>
        </p:nvSpPr>
        <p:spPr bwMode="auto">
          <a:xfrm>
            <a:off x="4630738" y="4278313"/>
            <a:ext cx="4208462" cy="21066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2600" b="1">
                <a:solidFill>
                  <a:schemeClr val="bg1"/>
                </a:solidFill>
                <a:latin typeface="Tahoma" pitchFamily="34" charset="0"/>
              </a:rPr>
              <a:t>We must </a:t>
            </a:r>
          </a:p>
          <a:p>
            <a:pPr algn="r"/>
            <a:r>
              <a:rPr lang="en-US" sz="2600" b="1">
                <a:solidFill>
                  <a:schemeClr val="bg1"/>
                </a:solidFill>
                <a:latin typeface="Tahoma" pitchFamily="34" charset="0"/>
              </a:rPr>
              <a:t>make sure that those who come to visit us are warmly welcomed as honored guests.</a:t>
            </a:r>
            <a:r>
              <a:rPr lang="en-US" sz="2800">
                <a:solidFill>
                  <a:schemeClr val="bg1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44047" name="AutoShape 15"/>
          <p:cNvSpPr>
            <a:spLocks noChangeArrowheads="1"/>
          </p:cNvSpPr>
          <p:nvPr/>
        </p:nvSpPr>
        <p:spPr bwMode="auto">
          <a:xfrm>
            <a:off x="2538413" y="2474913"/>
            <a:ext cx="4178300" cy="2017712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8" name="Text Box 16"/>
          <p:cNvSpPr txBox="1">
            <a:spLocks noChangeArrowheads="1"/>
          </p:cNvSpPr>
          <p:nvPr/>
        </p:nvSpPr>
        <p:spPr bwMode="auto">
          <a:xfrm>
            <a:off x="2538413" y="2566988"/>
            <a:ext cx="4003675" cy="183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3800">
                <a:solidFill>
                  <a:schemeClr val="bg1"/>
                </a:solidFill>
                <a:latin typeface="Impact" pitchFamily="34" charset="0"/>
              </a:rPr>
              <a:t>Simple Things </a:t>
            </a:r>
          </a:p>
          <a:p>
            <a:pPr algn="r"/>
            <a:r>
              <a:rPr lang="en-US" sz="3800">
                <a:solidFill>
                  <a:schemeClr val="bg1"/>
                </a:solidFill>
                <a:latin typeface="Impact" pitchFamily="34" charset="0"/>
              </a:rPr>
              <a:t>We All Can Do </a:t>
            </a:r>
          </a:p>
          <a:p>
            <a:pPr algn="r"/>
            <a:r>
              <a:rPr lang="en-US" sz="3800">
                <a:solidFill>
                  <a:schemeClr val="bg1"/>
                </a:solidFill>
                <a:latin typeface="Impact" pitchFamily="34" charset="0"/>
              </a:rPr>
              <a:t>To Reach The Lost</a:t>
            </a:r>
          </a:p>
        </p:txBody>
      </p:sp>
      <p:sp>
        <p:nvSpPr>
          <p:cNvPr id="44049" name="WordArt 17"/>
          <p:cNvSpPr>
            <a:spLocks noChangeArrowheads="1" noChangeShapeType="1" noTextEdit="1"/>
          </p:cNvSpPr>
          <p:nvPr/>
        </p:nvSpPr>
        <p:spPr bwMode="auto">
          <a:xfrm rot="276917">
            <a:off x="2798763" y="2554288"/>
            <a:ext cx="720725" cy="1171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347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02391" dir="9015307" algn="ctr" rotWithShape="0">
                    <a:schemeClr val="tx1"/>
                  </a:outerShdw>
                </a:effectLst>
                <a:latin typeface="French Script MT"/>
              </a:rPr>
              <a:t>4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493 - Heaven Came Down - 1.1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29600" y="0"/>
            <a:ext cx="9144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493 - Heaven Came Down - 1.2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493 - Heaven Came Down - 1.3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493 - Heaven Came Down - 1.4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493 - Heaven Came Down - 1.5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493 - Heaven Came Down - C.1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493 - Heaven Came Down - C.2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028 - For You Have Promised - C.3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493 - Heaven Came Down - C.3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493 - Heaven Came Down - C.4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End of Verse 1</a:t>
            </a:r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493 - Heaven Came Down - 2.1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29600" y="0"/>
            <a:ext cx="9144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493 - Heaven Came Down - 2.2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493 - Heaven Came Down - 2.3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493 - Heaven Came Down - 2.4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493 - Heaven Came Down - 2.5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493 - Heaven Came Down - C.1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493 - Heaven Came Down - C.2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493 - Heaven Came Down - C.3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028 - For You Have Promised - C.4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493 - Heaven Came Down - C.4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End of Song</a:t>
            </a:r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028 - For You Have Promised - C.5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33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ithograph" pitchFamily="8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33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ithograph" pitchFamily="82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2731</TotalTime>
  <Words>896</Words>
  <Application>Microsoft Office PowerPoint</Application>
  <PresentationFormat>On-screen Show (4:3)</PresentationFormat>
  <Paragraphs>162</Paragraphs>
  <Slides>81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81</vt:i4>
      </vt:variant>
    </vt:vector>
  </HeadingPairs>
  <TitlesOfParts>
    <vt:vector size="90" baseType="lpstr">
      <vt:lpstr>Lithograph</vt:lpstr>
      <vt:lpstr>Tahoma</vt:lpstr>
      <vt:lpstr>Impact</vt:lpstr>
      <vt:lpstr>Wingdings</vt:lpstr>
      <vt:lpstr>Arial</vt:lpstr>
      <vt:lpstr>Times New Roman</vt:lpstr>
      <vt:lpstr>French Script MT</vt:lpstr>
      <vt:lpstr>Default Design</vt:lpstr>
      <vt:lpstr>1_Default Design</vt:lpstr>
      <vt:lpstr>PowerPoint Presentation</vt:lpstr>
      <vt:lpstr>028 - For You Have Promised - 1.1</vt:lpstr>
      <vt:lpstr>028 - For You Have Promised - 1.2</vt:lpstr>
      <vt:lpstr>028 - For You Have Promised - 1.3</vt:lpstr>
      <vt:lpstr>028 - For You Have Promised - C.1</vt:lpstr>
      <vt:lpstr>028 - For You Have Promised - C.2</vt:lpstr>
      <vt:lpstr>028 - For You Have Promised - C.3</vt:lpstr>
      <vt:lpstr>028 - For You Have Promised - C.4</vt:lpstr>
      <vt:lpstr>028 - For You Have Promised - C.5</vt:lpstr>
      <vt:lpstr>028 - For You Have Promised - C.6</vt:lpstr>
      <vt:lpstr>028 - For You Have Promised - 2.1</vt:lpstr>
      <vt:lpstr>028 - For You Have Promised - 2.2</vt:lpstr>
      <vt:lpstr>028 - For You Have Promised - 2.3</vt:lpstr>
      <vt:lpstr>028 - For You Have Promised - C.1</vt:lpstr>
      <vt:lpstr>028 - For You Have Promised - C.2</vt:lpstr>
      <vt:lpstr>028 - For You Have Promised - C.3</vt:lpstr>
      <vt:lpstr>028 - For You Have Promised - C.4</vt:lpstr>
      <vt:lpstr>028 - For You Have Promised - C.5</vt:lpstr>
      <vt:lpstr>028 - For You Have Promised - C.6</vt:lpstr>
      <vt:lpstr>028 - For You Have Promised - 4.1</vt:lpstr>
      <vt:lpstr>028 - For You Have Promised - 4.2</vt:lpstr>
      <vt:lpstr>028 - For You Have Promised - 4.3</vt:lpstr>
      <vt:lpstr>028 - For You Have Promised - C.1</vt:lpstr>
      <vt:lpstr>028 - For You Have Promised - C.2</vt:lpstr>
      <vt:lpstr>028 - For You Have Promised - C.3</vt:lpstr>
      <vt:lpstr>028 - For You Have Promised - C.4</vt:lpstr>
      <vt:lpstr>028 - For You Have Promised - C.5</vt:lpstr>
      <vt:lpstr>028 - For You Have Promised - C.6</vt:lpstr>
      <vt:lpstr>PowerPoint Presentation</vt:lpstr>
      <vt:lpstr>351 - Will You Not Tell It Today - 1.1</vt:lpstr>
      <vt:lpstr>351 - Will You Not Tell It Today - 1.2</vt:lpstr>
      <vt:lpstr>351 - Will You Not Tell It Today - 1.3</vt:lpstr>
      <vt:lpstr>351 - Will You Not Tell It Today - C.1</vt:lpstr>
      <vt:lpstr>351 - Will You Not Tell It Today - C.2</vt:lpstr>
      <vt:lpstr>351 - Will You Not Tell It Today - C.3</vt:lpstr>
      <vt:lpstr>351 - Will You Not Tell It Today - 2.1</vt:lpstr>
      <vt:lpstr>351 - Will You Not Tell It Today - 2.2</vt:lpstr>
      <vt:lpstr>351 - Will You Not Tell It Today - 2.3</vt:lpstr>
      <vt:lpstr>351 - Will You Not Tell It Today - C.1</vt:lpstr>
      <vt:lpstr>351 - Will You Not Tell It Today - C.2</vt:lpstr>
      <vt:lpstr>351 - Will You Not Tell It Today - C.3</vt:lpstr>
      <vt:lpstr>351 - Will You Not Tell It Today - 3.1</vt:lpstr>
      <vt:lpstr>351 - Will You Not Tell It Today - 3.2</vt:lpstr>
      <vt:lpstr>351 - Will You Not Tell It Today - 3.3</vt:lpstr>
      <vt:lpstr>351 - Will You Not Tell It Today - C.1</vt:lpstr>
      <vt:lpstr>351 - Will You Not Tell It Today - C.2</vt:lpstr>
      <vt:lpstr>351 - Will You Not Tell It Today - C.3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493 - Heaven Came Down - 1.1</vt:lpstr>
      <vt:lpstr>493 - Heaven Came Down - 1.2</vt:lpstr>
      <vt:lpstr>493 - Heaven Came Down - 1.3</vt:lpstr>
      <vt:lpstr>493 - Heaven Came Down - 1.4</vt:lpstr>
      <vt:lpstr>493 - Heaven Came Down - 1.5</vt:lpstr>
      <vt:lpstr>493 - Heaven Came Down - C.1</vt:lpstr>
      <vt:lpstr>493 - Heaven Came Down - C.2</vt:lpstr>
      <vt:lpstr>493 - Heaven Came Down - C.3</vt:lpstr>
      <vt:lpstr>493 - Heaven Came Down - C.4</vt:lpstr>
      <vt:lpstr>493 - Heaven Came Down - 2.1</vt:lpstr>
      <vt:lpstr>493 - Heaven Came Down - 2.2</vt:lpstr>
      <vt:lpstr>493 - Heaven Came Down - 2.3</vt:lpstr>
      <vt:lpstr>493 - Heaven Came Down - 2.4</vt:lpstr>
      <vt:lpstr>493 - Heaven Came Down - 2.5</vt:lpstr>
      <vt:lpstr>493 - Heaven Came Down - C.1</vt:lpstr>
      <vt:lpstr>493 - Heaven Came Down - C.2</vt:lpstr>
      <vt:lpstr>493 - Heaven Came Down - C.3</vt:lpstr>
      <vt:lpstr>493 - Heaven Came Down - C.4</vt:lpstr>
      <vt:lpstr>PowerPoint Presentation</vt:lpstr>
    </vt:vector>
  </TitlesOfParts>
  <Company>Get Them Talking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David Banning</dc:creator>
  <cp:lastModifiedBy>Rick</cp:lastModifiedBy>
  <cp:revision>50</cp:revision>
  <dcterms:created xsi:type="dcterms:W3CDTF">2003-03-22T16:10:03Z</dcterms:created>
  <dcterms:modified xsi:type="dcterms:W3CDTF">2014-04-21T21:37:45Z</dcterms:modified>
</cp:coreProperties>
</file>