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99" r:id="rId1"/>
    <p:sldMasterId id="2147484601" r:id="rId2"/>
    <p:sldMasterId id="2147484603" r:id="rId3"/>
    <p:sldMasterId id="2147484605" r:id="rId4"/>
    <p:sldMasterId id="2147484607" r:id="rId5"/>
    <p:sldMasterId id="2147484609" r:id="rId6"/>
    <p:sldMasterId id="2147484611" r:id="rId7"/>
    <p:sldMasterId id="2147484613" r:id="rId8"/>
    <p:sldMasterId id="2147484615" r:id="rId9"/>
    <p:sldMasterId id="2147484617" r:id="rId10"/>
    <p:sldMasterId id="2147484619" r:id="rId11"/>
    <p:sldMasterId id="2147484621" r:id="rId12"/>
    <p:sldMasterId id="2147484623" r:id="rId13"/>
    <p:sldMasterId id="2147484625" r:id="rId14"/>
    <p:sldMasterId id="2147484627" r:id="rId15"/>
    <p:sldMasterId id="2147484629" r:id="rId16"/>
    <p:sldMasterId id="2147484631" r:id="rId17"/>
    <p:sldMasterId id="2147484633" r:id="rId18"/>
    <p:sldMasterId id="2147484635" r:id="rId19"/>
    <p:sldMasterId id="2147484637" r:id="rId20"/>
    <p:sldMasterId id="2147484639" r:id="rId21"/>
  </p:sldMasterIdLst>
  <p:notesMasterIdLst>
    <p:notesMasterId r:id="rId44"/>
  </p:notesMasterIdLst>
  <p:handoutMasterIdLst>
    <p:handoutMasterId r:id="rId45"/>
  </p:handoutMasterIdLst>
  <p:sldIdLst>
    <p:sldId id="6964" r:id="rId22"/>
    <p:sldId id="6965" r:id="rId23"/>
    <p:sldId id="6966" r:id="rId24"/>
    <p:sldId id="6967" r:id="rId25"/>
    <p:sldId id="6968" r:id="rId26"/>
    <p:sldId id="6969" r:id="rId27"/>
    <p:sldId id="6970" r:id="rId28"/>
    <p:sldId id="6985" r:id="rId29"/>
    <p:sldId id="6971" r:id="rId30"/>
    <p:sldId id="6972" r:id="rId31"/>
    <p:sldId id="6973" r:id="rId32"/>
    <p:sldId id="6974" r:id="rId33"/>
    <p:sldId id="6975" r:id="rId34"/>
    <p:sldId id="6976" r:id="rId35"/>
    <p:sldId id="6977" r:id="rId36"/>
    <p:sldId id="6978" r:id="rId37"/>
    <p:sldId id="6979" r:id="rId38"/>
    <p:sldId id="6980" r:id="rId39"/>
    <p:sldId id="6981" r:id="rId40"/>
    <p:sldId id="6982" r:id="rId41"/>
    <p:sldId id="6983" r:id="rId42"/>
    <p:sldId id="6984" r:id="rId43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CC00CC"/>
    <a:srgbClr val="B2B2B2"/>
    <a:srgbClr val="E4B0A0"/>
    <a:srgbClr val="800000"/>
    <a:srgbClr val="FFFFFF"/>
    <a:srgbClr val="000000"/>
    <a:srgbClr val="5F5F5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2" autoAdjust="0"/>
    <p:restoredTop sz="86420" autoAdjust="0"/>
  </p:normalViewPr>
  <p:slideViewPr>
    <p:cSldViewPr>
      <p:cViewPr varScale="1">
        <p:scale>
          <a:sx n="122" d="100"/>
          <a:sy n="122" d="100"/>
        </p:scale>
        <p:origin x="-21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84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" Target="slides/slide1.xml"/><Relationship Id="rId23" Type="http://schemas.openxmlformats.org/officeDocument/2006/relationships/slide" Target="slides/slide2.xml"/><Relationship Id="rId24" Type="http://schemas.openxmlformats.org/officeDocument/2006/relationships/slide" Target="slides/slide3.xml"/><Relationship Id="rId25" Type="http://schemas.openxmlformats.org/officeDocument/2006/relationships/slide" Target="slides/slide4.xml"/><Relationship Id="rId26" Type="http://schemas.openxmlformats.org/officeDocument/2006/relationships/slide" Target="slides/slide5.xml"/><Relationship Id="rId27" Type="http://schemas.openxmlformats.org/officeDocument/2006/relationships/slide" Target="slides/slide6.xml"/><Relationship Id="rId28" Type="http://schemas.openxmlformats.org/officeDocument/2006/relationships/slide" Target="slides/slide7.xml"/><Relationship Id="rId29" Type="http://schemas.openxmlformats.org/officeDocument/2006/relationships/slide" Target="slides/slide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9.xml"/><Relationship Id="rId31" Type="http://schemas.openxmlformats.org/officeDocument/2006/relationships/slide" Target="slides/slide10.xml"/><Relationship Id="rId32" Type="http://schemas.openxmlformats.org/officeDocument/2006/relationships/slide" Target="slides/slide1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2.xml"/><Relationship Id="rId34" Type="http://schemas.openxmlformats.org/officeDocument/2006/relationships/slide" Target="slides/slide13.xml"/><Relationship Id="rId35" Type="http://schemas.openxmlformats.org/officeDocument/2006/relationships/slide" Target="slides/slide14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slide" Target="slides/slide16.xml"/><Relationship Id="rId38" Type="http://schemas.openxmlformats.org/officeDocument/2006/relationships/slide" Target="slides/slide17.xml"/><Relationship Id="rId39" Type="http://schemas.openxmlformats.org/officeDocument/2006/relationships/slide" Target="slides/slide18.xml"/><Relationship Id="rId40" Type="http://schemas.openxmlformats.org/officeDocument/2006/relationships/slide" Target="slides/slide19.xml"/><Relationship Id="rId41" Type="http://schemas.openxmlformats.org/officeDocument/2006/relationships/slide" Target="slides/slide20.xml"/><Relationship Id="rId42" Type="http://schemas.openxmlformats.org/officeDocument/2006/relationships/slide" Target="slides/slide21.xml"/><Relationship Id="rId43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8" tIns="46669" rIns="93338" bIns="46669" numCol="1" anchor="t" anchorCtr="0" compatLnSpc="1">
            <a:prstTxWarp prst="textNoShape">
              <a:avLst/>
            </a:prstTxWarp>
          </a:bodyPr>
          <a:lstStyle>
            <a:lvl1pPr defTabSz="9332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5" y="1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8" tIns="46669" rIns="93338" bIns="46669" numCol="1" anchor="t" anchorCtr="0" compatLnSpc="1">
            <a:prstTxWarp prst="textNoShape">
              <a:avLst/>
            </a:prstTxWarp>
          </a:bodyPr>
          <a:lstStyle>
            <a:lvl1pPr algn="r" defTabSz="9332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5551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8" tIns="46669" rIns="93338" bIns="46669" numCol="1" anchor="b" anchorCtr="0" compatLnSpc="1">
            <a:prstTxWarp prst="textNoShape">
              <a:avLst/>
            </a:prstTxWarp>
          </a:bodyPr>
          <a:lstStyle>
            <a:lvl1pPr defTabSz="9332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5" y="8845551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8" tIns="46669" rIns="93338" bIns="46669" numCol="1" anchor="b" anchorCtr="0" compatLnSpc="1">
            <a:prstTxWarp prst="textNoShape">
              <a:avLst/>
            </a:prstTxWarp>
          </a:bodyPr>
          <a:lstStyle>
            <a:lvl1pPr algn="r" defTabSz="933231">
              <a:defRPr sz="1200"/>
            </a:lvl1pPr>
          </a:lstStyle>
          <a:p>
            <a:pPr>
              <a:defRPr/>
            </a:pPr>
            <a:fld id="{036BE8F2-B6F4-44A8-9D9C-E0F54009D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99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8" tIns="46669" rIns="93338" bIns="46669" numCol="1" anchor="t" anchorCtr="0" compatLnSpc="1">
            <a:prstTxWarp prst="textNoShape">
              <a:avLst/>
            </a:prstTxWarp>
          </a:bodyPr>
          <a:lstStyle>
            <a:lvl1pPr defTabSz="9332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5" y="1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8" tIns="46669" rIns="93338" bIns="46669" numCol="1" anchor="t" anchorCtr="0" compatLnSpc="1">
            <a:prstTxWarp prst="textNoShape">
              <a:avLst/>
            </a:prstTxWarp>
          </a:bodyPr>
          <a:lstStyle>
            <a:lvl1pPr algn="r" defTabSz="9332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61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2777"/>
            <a:ext cx="56197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8" tIns="46669" rIns="93338" bIns="46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5551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8" tIns="46669" rIns="93338" bIns="46669" numCol="1" anchor="b" anchorCtr="0" compatLnSpc="1">
            <a:prstTxWarp prst="textNoShape">
              <a:avLst/>
            </a:prstTxWarp>
          </a:bodyPr>
          <a:lstStyle>
            <a:lvl1pPr defTabSz="9332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5" y="8845551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8" tIns="46669" rIns="93338" bIns="46669" numCol="1" anchor="b" anchorCtr="0" compatLnSpc="1">
            <a:prstTxWarp prst="textNoShape">
              <a:avLst/>
            </a:prstTxWarp>
          </a:bodyPr>
          <a:lstStyle>
            <a:lvl1pPr algn="r" defTabSz="933231">
              <a:defRPr sz="1200"/>
            </a:lvl1pPr>
          </a:lstStyle>
          <a:p>
            <a:pPr>
              <a:defRPr/>
            </a:pPr>
            <a:fld id="{1CD5DC1E-3581-4A44-B2B0-813D97C16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89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2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1E69AD-CC1A-4D7A-A788-0DCA90FE0E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674F2D-B861-45B6-A32A-48333A6C2E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ww.atotheword.com/wp-content/uploads/2011/03/except-you-repent-you-will-per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458200" y="4191000"/>
            <a:ext cx="228600" cy="16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Fig Tree Incident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211763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bears fruit, well.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not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after that you can cut it down.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and Death hangs on those 2 “if’s”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 Tree in Jew’s mindset (Hosea 9:10 = “Israel nation”)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years – fruitless! (wasting soil, space, time)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Gardner’s intercession: Patience…one more year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explanation – necessary inference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http://www.sermonview.com/cart/images/FigTree1.so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210050"/>
            <a:ext cx="2647950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 Barren – Time Running Out!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06963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Therefore: John &amp; Jesus ministry (3+ yrs)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3  “Unless you repent, you also will perish!”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5  “Unless you repent, you also will perish!”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Slain just like Pilate’s Galileans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Slain just like the Tower 18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3:9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“Even now the ax is</a:t>
            </a:r>
            <a:b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lying at the root of the trees;</a:t>
            </a:r>
            <a:b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tree that does not bear good</a:t>
            </a:r>
            <a:b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 is cut down and thrown into the fire”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0" name="Picture 6" descr="http://www.catholictradition.org/Saints/signs2-s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819400"/>
            <a:ext cx="1976535" cy="2343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://ts1.mm.bing.net/th?id=H.5056560533604300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953000"/>
            <a:ext cx="28575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 Barren – Time Running Out!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06963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21:20 "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when you see Jerusalem surrounded by armies, then know that its desolation is near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21:29-32  “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He spoke to them a parable: "Look at the fig tree, and all the trees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…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Assuredly, I say to you, </a:t>
            </a:r>
            <a:b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generation will by no </a:t>
            </a:r>
            <a:b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means pass away till all </a:t>
            </a:r>
            <a:b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take place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pic>
        <p:nvPicPr>
          <p:cNvPr id="22530" name="Picture 2" descr="http://www.myartprints.com/kunst/nicolas_poussin/destruction_temples_jerusalem_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253" y="3581400"/>
            <a:ext cx="4146348" cy="316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 – Forgot It’s Purpose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06963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“Bear Fruit!”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 not fulfill purpose – worthless to owner!</a:t>
            </a:r>
          </a:p>
        </p:txBody>
      </p:sp>
      <p:pic>
        <p:nvPicPr>
          <p:cNvPr id="23554" name="Picture 2" descr="http://i.parkseed.com/images/xxl/48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971800"/>
            <a:ext cx="2895600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davidjosephhorn.files.wordpress.com/2011/09/barren-fig-tree1.jpg?w=6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962400"/>
            <a:ext cx="2923653" cy="2771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I Know My Purpose?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06963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15:1-8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"By this My Father is glorified, that you bear much fruit; so you will be My disciples.”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http://www.stpatrick-kokomo.org/wp-content/uploads/2011/04/i-am-the-v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200400"/>
            <a:ext cx="5619750" cy="3790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I Bear Much Fruit?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06963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15:1-8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"He who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abides in Me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I in him, bears much fruit; for without Me you can do nothing.”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how do I abide in Christ?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“If you abide in Me, and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words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abide in you…”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http://www.abideinchrist.com/missions/guarandawitness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267200"/>
            <a:ext cx="4038600" cy="2305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Fruit of the Spirit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06963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5:22-23 “The fruit of the Spirit is…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b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Joy</a:t>
            </a:r>
            <a:b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</a:t>
            </a:r>
            <a:b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Longsuffering</a:t>
            </a:r>
            <a:b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  <a:b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Goodness</a:t>
            </a:r>
            <a:b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  <a:b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Gentleness</a:t>
            </a:r>
            <a:b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Self-control</a:t>
            </a:r>
          </a:p>
        </p:txBody>
      </p:sp>
      <p:pic>
        <p:nvPicPr>
          <p:cNvPr id="26626" name="Picture 2" descr="http://equipping4impact.org/wp-content/uploads/2011/07/fruit-of-the-spir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514600"/>
            <a:ext cx="5125424" cy="3962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Fruit Looks Like Jesus !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06963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 8:29  “For whom he did foreknow, he also did predestinate to be conformed to </a:t>
            </a:r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image of his Son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http://equipping4impact.org/wp-content/uploads/2011/07/fruit-of-the-spir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514600"/>
            <a:ext cx="5125424" cy="3962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http://media.salemwebnetwork.com/cms/CCOM/5782-Jesus_hands_resurrection.630w.t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286000"/>
            <a:ext cx="6400800" cy="4343400"/>
          </a:xfrm>
          <a:prstGeom prst="rect">
            <a:avLst/>
          </a:prstGeom>
          <a:ln w="57150" cap="sq">
            <a:solidFill>
              <a:srgbClr val="FF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Longsuffering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86740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Giver of Second Chances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3:8-10  </a:t>
            </a:r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“But, beloved, do not forget this one thing, that with the Lord one day is as a thousand years, and a thousand years as one day.   </a:t>
            </a:r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The Lord is not slack concerning His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promise, as some count slackness,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is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longsuffering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toward us, not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willing that any should </a:t>
            </a:r>
            <a:r>
              <a:rPr lang="en-US" sz="28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perish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all should come to </a:t>
            </a:r>
            <a:r>
              <a:rPr lang="en-US" sz="28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repentance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But the day of the Lord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come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thief in the night…</a:t>
            </a:r>
          </a:p>
        </p:txBody>
      </p:sp>
      <p:pic>
        <p:nvPicPr>
          <p:cNvPr id="27650" name="Picture 2" descr="http://neverhopeless.com/wp-content/uploads/second-chanc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25" y="2895600"/>
            <a:ext cx="3190875" cy="463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Repentance Defined By Jesus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13  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Israel: Change your thinking = Change your actions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Terminus a quo (turning from)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Terminus ad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(turning to)</a:t>
            </a:r>
          </a:p>
        </p:txBody>
      </p:sp>
      <p:pic>
        <p:nvPicPr>
          <p:cNvPr id="2050" name="Picture 2" descr="http://reflectionsofgodslove.files.wordpress.com/2013/03/repent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419600"/>
            <a:ext cx="4600575" cy="2203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“Repent or Perish!”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211763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Philip Henry (old pioneer preacher): </a:t>
            </a:r>
          </a:p>
          <a:p>
            <a:pPr>
              <a:buNone/>
            </a:pPr>
            <a:r>
              <a:rPr lang="en-US" sz="2800" dirty="0" smtClean="0"/>
              <a:t>"</a:t>
            </a:r>
            <a:r>
              <a:rPr lang="en-US" sz="2800" b="1" i="1" dirty="0" smtClean="0"/>
              <a:t>Some people do not like to hear much of repentance;  but I think it so necessary that if I were to die in the pulpit, I should desire to die preaching repentance,  and if I should die out of the pulpit I hope to die practicing it</a:t>
            </a:r>
            <a:r>
              <a:rPr lang="en-US" sz="2800" dirty="0" smtClean="0"/>
              <a:t>."</a:t>
            </a:r>
            <a:endParaRPr lang="en-US" sz="2800" dirty="0"/>
          </a:p>
        </p:txBody>
      </p:sp>
      <p:pic>
        <p:nvPicPr>
          <p:cNvPr id="25602" name="Picture 2" descr="http://www.pathsofreturn.com/wp-content/uploads/2011/09/p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343400"/>
            <a:ext cx="3209925" cy="2301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Repentance Defined By Paul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7:9  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I rejoice, not that you were made sorry, but that your sorrow led to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repentance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For you were </a:t>
            </a:r>
            <a:r>
              <a:rPr lang="en-US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sorry in a godly manner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that you might suffer loss from us in nothing.</a:t>
            </a:r>
          </a:p>
        </p:txBody>
      </p:sp>
      <p:pic>
        <p:nvPicPr>
          <p:cNvPr id="33794" name="Picture 2" descr="http://2.bp.blogspot.com/-ORjsKjNO8z0/T0cUF7EHAPI/AAAAAAAAAbU/YlKrI--9pfk/s1600/Repent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962400"/>
            <a:ext cx="3931963" cy="2313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28600" y="3810000"/>
            <a:ext cx="4419600" cy="2585323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Luke 7:37 And behold, a woman in the city who was a sinner, when she knew that Jesus sat at the table in the Pharisee's house, brought an alabaster flask of fragrant oil, 38 and stood at His feet behind Him weeping; and she began to wash His feet with her tears, and wiped them with the hair of her head; and she kissed His feet and anointed them with the fragrant oil.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Repentance: Godly Sorrow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“sorrow toward God, not man”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7:10 </a:t>
            </a:r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For godly sorrow produces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repentance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 to salvation, not to be regretted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but the sorrow of the world produces death.</a:t>
            </a:r>
          </a:p>
        </p:txBody>
      </p:sp>
      <p:pic>
        <p:nvPicPr>
          <p:cNvPr id="7" name="Picture 2" descr="http://2.bp.blogspot.com/-jGdttFiipUI/TVWrwCp5UaI/AAAAAAAAAXs/Jqceae85aao/s1600/repentance-702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200400"/>
            <a:ext cx="3886200" cy="3264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04800" y="3581400"/>
            <a:ext cx="4114800" cy="646331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Psalm 51:4   Against You, You only, have I</a:t>
            </a:r>
            <a:b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sinned, and done this evil in Your sight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724400"/>
            <a:ext cx="4114800" cy="1200329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Luke 15:21 "And the son said to him, 'Father, I have sinned against heaven and in your sight, and am no longer worthy to be called your son.'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Radical Repentance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7:11 For observe this very thing, that you sorrowed in a godly manner: </a:t>
            </a:r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produced in you, </a:t>
            </a:r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clearing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yourselves, </a:t>
            </a:r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indignation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vehement desire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zeal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vindication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all things you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proved yourselves to be clear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this matter.</a:t>
            </a:r>
          </a:p>
        </p:txBody>
      </p:sp>
      <p:pic>
        <p:nvPicPr>
          <p:cNvPr id="5" name="Picture 6" descr="http://1.bp.blogspot.com/-G8sMaMPhInk/Tya9vOMVvaI/AAAAAAAAB-g/xOGT3qRhAro/s1600/Repent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971800"/>
            <a:ext cx="35560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13:1-9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211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1 There were present at that season some who told Him about the Galileans whose blood Pilate had mingled with their sacrifices.</a:t>
            </a:r>
          </a:p>
          <a:p>
            <a:pPr>
              <a:buNone/>
            </a:pPr>
            <a:r>
              <a:rPr lang="en-US" sz="2800" dirty="0" smtClean="0"/>
              <a:t>2 And Jesus answered and said to them, "Do you suppose that these Galileans were worse sinners than all other Galileans, because they suffered such things?</a:t>
            </a:r>
          </a:p>
          <a:p>
            <a:pPr>
              <a:buNone/>
            </a:pPr>
            <a:r>
              <a:rPr lang="en-US" sz="2800" dirty="0" smtClean="0"/>
              <a:t>3 "I tell you,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2800" dirty="0" smtClean="0"/>
              <a:t>; but unless you </a:t>
            </a:r>
            <a:r>
              <a:rPr lang="en-US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you will all likewise </a:t>
            </a:r>
            <a:r>
              <a:rPr lang="en-US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perish</a:t>
            </a:r>
            <a:r>
              <a:rPr lang="en-US" sz="2800" dirty="0" smtClean="0"/>
              <a:t>.</a:t>
            </a:r>
          </a:p>
        </p:txBody>
      </p:sp>
      <p:pic>
        <p:nvPicPr>
          <p:cNvPr id="16386" name="Picture 2" descr="http://s3.amazonaws.com/quotefully_production/photos/character/7471689d991e11e090b612313b10052d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709416"/>
            <a:ext cx="2209800" cy="2939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13:1-9</a:t>
            </a:r>
            <a:endParaRPr lang="en-US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211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4 "Or those eighteen on whom the tower in Siloam fell and killed them, do you think that they were worse sinners than all other men who dwelt in Jerusalem?</a:t>
            </a:r>
          </a:p>
          <a:p>
            <a:pPr>
              <a:buNone/>
            </a:pPr>
            <a:r>
              <a:rPr lang="en-US" sz="2800" dirty="0" smtClean="0"/>
              <a:t>5 "I tell you,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2800" dirty="0" smtClean="0"/>
              <a:t>; but unless you </a:t>
            </a:r>
            <a:r>
              <a:rPr lang="en-US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you will all likewise </a:t>
            </a:r>
            <a:r>
              <a:rPr lang="en-US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perish</a:t>
            </a:r>
            <a:r>
              <a:rPr lang="en-US" sz="2800" dirty="0" smtClean="0"/>
              <a:t>.”</a:t>
            </a:r>
          </a:p>
        </p:txBody>
      </p:sp>
      <p:pic>
        <p:nvPicPr>
          <p:cNvPr id="14338" name="Picture 2" descr="http://www.gci.org/files/towerSiloa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04" y="2743200"/>
            <a:ext cx="2819579" cy="37623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13:1-9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211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6  He also spoke this parable: "A certain man had a fig tree planted in his vineyard, and he came seeking fruit on it and found none.</a:t>
            </a:r>
          </a:p>
          <a:p>
            <a:pPr>
              <a:buNone/>
            </a:pPr>
            <a:r>
              <a:rPr lang="en-US" sz="2800" dirty="0" smtClean="0"/>
              <a:t>7 "Then he said to the keeper of his vineyard, 'Look, for three years I have come seeking fruit on this fig tree and find none. Cut it down; why does it use up the ground?'</a:t>
            </a:r>
          </a:p>
          <a:p>
            <a:pPr>
              <a:buNone/>
            </a:pPr>
            <a:r>
              <a:rPr lang="en-US" sz="2800" dirty="0" smtClean="0"/>
              <a:t>8 "But he answered and said to him, </a:t>
            </a:r>
            <a:br>
              <a:rPr lang="en-US" sz="2800" dirty="0" smtClean="0"/>
            </a:br>
            <a:r>
              <a:rPr lang="en-US" sz="2800" dirty="0" smtClean="0"/>
              <a:t>'Sir, let it alone this year also, until I </a:t>
            </a:r>
            <a:br>
              <a:rPr lang="en-US" sz="2800" dirty="0" smtClean="0"/>
            </a:br>
            <a:r>
              <a:rPr lang="en-US" sz="2800" dirty="0" smtClean="0"/>
              <a:t>dig around it and fertilize it.</a:t>
            </a:r>
          </a:p>
          <a:p>
            <a:pPr>
              <a:buNone/>
            </a:pPr>
            <a:r>
              <a:rPr lang="en-US" sz="2800" dirty="0" smtClean="0"/>
              <a:t>9 'And if it bears fruit, well. But if not, </a:t>
            </a:r>
            <a:br>
              <a:rPr lang="en-US" sz="2800" dirty="0" smtClean="0"/>
            </a:br>
            <a:r>
              <a:rPr lang="en-US" sz="2800" dirty="0" smtClean="0"/>
              <a:t>after that you can cut it down.'"</a:t>
            </a:r>
            <a:endParaRPr lang="en-US" sz="2800" dirty="0"/>
          </a:p>
        </p:txBody>
      </p:sp>
      <p:pic>
        <p:nvPicPr>
          <p:cNvPr id="15362" name="Picture 2" descr="http://davidjosephhorn.files.wordpress.com/2011/09/barren-fig-tree1.jpg?w=6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2222" y="3733800"/>
            <a:ext cx="2923653" cy="2771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Pilate Incident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211763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known secular historical recordings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Scenarios: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Pilate’s appropriation of temple treasury for aqueduct</a:t>
            </a:r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Bloody incident with plain-clothes soldiers</a:t>
            </a:r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2) Acts 5:37  Judas of Galilee anti-tax insurrection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Interpretation: “greatest sinners = greatest sufferers”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Correction: Eccl 9:11 “time and chance”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Rom. 5:12 “death to all men”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Personal Warning</a:t>
            </a:r>
          </a:p>
        </p:txBody>
      </p:sp>
      <p:pic>
        <p:nvPicPr>
          <p:cNvPr id="16386" name="Picture 2" descr="http://s3.amazonaws.com/quotefully_production/photos/character/7471689d991e11e090b612313b10052d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572000"/>
            <a:ext cx="1618534" cy="2152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Main Point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983163"/>
          </a:xfrm>
        </p:spPr>
        <p:txBody>
          <a:bodyPr>
            <a:no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the sins of Pilate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sins of the nation of Israel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 unless YOU repent … YOU will perish!”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ht_boot" pitchFamily="34" charset="-120"/>
              </a:rPr>
              <a:t>Greek:  “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cht_boot" pitchFamily="34" charset="-120"/>
              </a:rPr>
              <a:t>Ean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cht_boot" pitchFamily="34" charset="-120"/>
              </a:rPr>
              <a:t> me </a:t>
            </a:r>
            <a:r>
              <a:rPr lang="en-US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cht_boot" pitchFamily="34" charset="-120"/>
              </a:rPr>
              <a:t>metanoete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ht_boot" pitchFamily="34" charset="-120"/>
              </a:rPr>
              <a:t>” – present, active, linear action (“unless you change your mind about sin now and keep on changing in the future…”)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t_boot" pitchFamily="34" charset="-120"/>
                <a:ea typeface="cht_boot" pitchFamily="34" charset="-120"/>
              </a:rPr>
              <a:t>Except You Repent</a:t>
            </a: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://ts3.mm.bing.net/th?id=H.4889546462857246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571999"/>
            <a:ext cx="2857500" cy="2286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Application To Us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4983163"/>
          </a:xfrm>
        </p:spPr>
        <p:txBody>
          <a:bodyPr>
            <a:no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the sins of notable sinners (“look how bad…”)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sins of myself (“look in the mirror…”)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 unless YOU repent … YOU will perish!”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ht_boot" pitchFamily="34" charset="-120"/>
              </a:rPr>
              <a:t> Others deaths = My warning (Eccl. 7:2-4)</a:t>
            </a:r>
          </a:p>
        </p:txBody>
      </p:sp>
      <p:pic>
        <p:nvPicPr>
          <p:cNvPr id="129026" name="Picture 2" descr="http://jburg.typepad.com/future/images/2007/07/25/man_in_the_mirror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962400"/>
            <a:ext cx="3333750" cy="2219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9028" name="Picture 4" descr="http://ts3.explicit.bing.net/th?id=H.4579690359423338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781550"/>
            <a:ext cx="2762250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Tower Incident</a:t>
            </a:r>
            <a:endParaRPr lang="en-US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135563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18 deaths at Tower of Siloam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event well known to listeners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Speculations by Jews: “great sinner = great sufferer”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Jesus’ conclusion: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repent…or perish!”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Greek: “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ean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me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metanoesete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(immediately change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–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 vs. 3 – continuous action)</a:t>
            </a:r>
          </a:p>
        </p:txBody>
      </p:sp>
      <p:pic>
        <p:nvPicPr>
          <p:cNvPr id="14338" name="Picture 2" descr="http://www.gci.org/files/towerSiloa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04" y="2743200"/>
            <a:ext cx="2819579" cy="37623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458" name="Picture 2" descr="http://decollins1969.files.wordpress.com/2011/09/twin-to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590800"/>
            <a:ext cx="3276600" cy="4125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35478</TotalTime>
  <Words>886</Words>
  <Application>Microsoft Macintosh PowerPoint</Application>
  <PresentationFormat>On-screen Show (4:3)</PresentationFormat>
  <Paragraphs>91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21</vt:i4>
      </vt:variant>
      <vt:variant>
        <vt:lpstr>Slide Titles</vt:lpstr>
      </vt:variant>
      <vt:variant>
        <vt:i4>22</vt:i4>
      </vt:variant>
    </vt:vector>
  </HeadingPairs>
  <TitlesOfParts>
    <vt:vector size="43" baseType="lpstr">
      <vt:lpstr>2_Office Theme</vt:lpstr>
      <vt:lpstr>3_Office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PowerPoint Presentation</vt:lpstr>
      <vt:lpstr>“Repent or Perish!”</vt:lpstr>
      <vt:lpstr>Luke 13:1-9</vt:lpstr>
      <vt:lpstr>Luke 13:1-9</vt:lpstr>
      <vt:lpstr>Luke 13:1-9</vt:lpstr>
      <vt:lpstr>The Pilate Incident</vt:lpstr>
      <vt:lpstr>Jesus Main Point</vt:lpstr>
      <vt:lpstr>Jesus Application To Us</vt:lpstr>
      <vt:lpstr>The Tower Incident</vt:lpstr>
      <vt:lpstr>The Fig Tree Incident</vt:lpstr>
      <vt:lpstr>Israel Barren – Time Running Out!</vt:lpstr>
      <vt:lpstr>Israel Barren – Time Running Out!</vt:lpstr>
      <vt:lpstr>Israel – Forgot It’s Purpose</vt:lpstr>
      <vt:lpstr>Do I Know My Purpose?</vt:lpstr>
      <vt:lpstr>How Do I Bear Much Fruit?</vt:lpstr>
      <vt:lpstr>The Fruit of the Spirit</vt:lpstr>
      <vt:lpstr>The Fruit Looks Like Jesus !</vt:lpstr>
      <vt:lpstr>God Is Longsuffering</vt:lpstr>
      <vt:lpstr>Repentance Defined By Jesus</vt:lpstr>
      <vt:lpstr>Repentance Defined By Paul</vt:lpstr>
      <vt:lpstr>Repentance: Godly Sorrow “sorrow toward God, not man”</vt:lpstr>
      <vt:lpstr>Radical Repentance</vt:lpstr>
    </vt:vector>
  </TitlesOfParts>
  <Company>Northwest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“IN  JESUS  NAME,  AMEN”</dc:title>
  <dc:creator>Rick</dc:creator>
  <cp:lastModifiedBy>Andrew Wineinger</cp:lastModifiedBy>
  <cp:revision>2520</cp:revision>
  <dcterms:created xsi:type="dcterms:W3CDTF">2006-11-24T19:22:25Z</dcterms:created>
  <dcterms:modified xsi:type="dcterms:W3CDTF">2013-07-18T01:22:06Z</dcterms:modified>
</cp:coreProperties>
</file>