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6" r:id="rId7"/>
  </p:sldMasterIdLst>
  <p:sldIdLst>
    <p:sldId id="256" r:id="rId8"/>
    <p:sldId id="257" r:id="rId9"/>
    <p:sldId id="258" r:id="rId10"/>
    <p:sldId id="266" r:id="rId11"/>
    <p:sldId id="267" r:id="rId12"/>
    <p:sldId id="268" r:id="rId13"/>
    <p:sldId id="259" r:id="rId14"/>
    <p:sldId id="260" r:id="rId15"/>
    <p:sldId id="261" r:id="rId16"/>
    <p:sldId id="265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2D5C-3178-4739-AD91-A65A7C798C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2D5C-3178-4739-AD91-A65A7C798C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2D5C-3178-4739-AD91-A65A7C798C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2D5C-3178-4739-AD91-A65A7C798C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2D5C-3178-4739-AD91-A65A7C798C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2D5C-3178-4739-AD91-A65A7C798C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F46E-9211-4E23-BE99-22580D7C8BC6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46F1D-D054-4057-96C5-5FACB65E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96E53-1A54-4446-9F69-AFBAFFA5068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96E53-1A54-4446-9F69-AFBAFFA5068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96E53-1A54-4446-9F69-AFBAFFA5068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96E53-1A54-4446-9F69-AFBAFFA5068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96E53-1A54-4446-9F69-AFBAFFA5068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96E53-1A54-4446-9F69-AFBAFFA5068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8355013" cy="762000"/>
          </a:xfrm>
          <a:prstGeom prst="rect">
            <a:avLst/>
          </a:prstGeom>
          <a:gradFill rotWithShape="1">
            <a:gsLst>
              <a:gs pos="0">
                <a:srgbClr val="FF6600">
                  <a:alpha val="50998"/>
                </a:srgbClr>
              </a:gs>
              <a:gs pos="100000">
                <a:srgbClr val="FFCC66">
                  <a:alpha val="50998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  <a:latin typeface="Century Gothic" pitchFamily="34" charset="0"/>
              </a:rPr>
              <a:t>Understanding Christ’s Church</a:t>
            </a:r>
          </a:p>
        </p:txBody>
      </p:sp>
      <p:sp>
        <p:nvSpPr>
          <p:cNvPr id="21572" name="Rectangle 68"/>
          <p:cNvSpPr>
            <a:spLocks noChangeArrowheads="1"/>
          </p:cNvSpPr>
          <p:nvPr/>
        </p:nvSpPr>
        <p:spPr bwMode="auto">
          <a:xfrm>
            <a:off x="304800" y="2209800"/>
            <a:ext cx="8458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CC66"/>
                </a:solidFill>
                <a:latin typeface="Century Gothic" pitchFamily="34" charset="0"/>
              </a:rPr>
              <a:t>Nevertheless, the firm foundation of God stands, having this seal, “The Lord knows those who are His,” and, “Everyone who names the name of the Lord is to abstain from wickedness.” </a:t>
            </a:r>
          </a:p>
        </p:txBody>
      </p:sp>
      <p:sp>
        <p:nvSpPr>
          <p:cNvPr id="21573" name="Text Box 69"/>
          <p:cNvSpPr txBox="1">
            <a:spLocks noChangeArrowheads="1"/>
          </p:cNvSpPr>
          <p:nvPr/>
        </p:nvSpPr>
        <p:spPr bwMode="auto">
          <a:xfrm>
            <a:off x="2819400" y="1371600"/>
            <a:ext cx="3235325" cy="669925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>
                <a:solidFill>
                  <a:srgbClr val="FFFFFF"/>
                </a:solidFill>
              </a:rPr>
              <a:t>2 Timothy 2:19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2" grpId="0"/>
      <p:bldP spid="215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355013" cy="762000"/>
          </a:xfrm>
          <a:prstGeom prst="rect">
            <a:avLst/>
          </a:prstGeom>
          <a:gradFill rotWithShape="1">
            <a:gsLst>
              <a:gs pos="0">
                <a:srgbClr val="FF6600">
                  <a:alpha val="50998"/>
                </a:srgbClr>
              </a:gs>
              <a:gs pos="100000">
                <a:srgbClr val="FFCC66">
                  <a:alpha val="50998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  <a:latin typeface="Century Gothic" pitchFamily="34" charset="0"/>
              </a:rPr>
              <a:t>Understanding Christ’s Church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2400" y="914400"/>
            <a:ext cx="8991600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6600"/>
                </a:solidFill>
                <a:latin typeface="Century Gothic" pitchFamily="34" charset="0"/>
              </a:rPr>
              <a:t>Purpose(s) </a:t>
            </a:r>
            <a:r>
              <a:rPr lang="en-US" sz="2000" dirty="0" smtClean="0">
                <a:solidFill>
                  <a:srgbClr val="FF6600"/>
                </a:solidFill>
                <a:latin typeface="Century Gothic" pitchFamily="34" charset="0"/>
              </a:rPr>
              <a:t>of the </a:t>
            </a:r>
            <a:r>
              <a:rPr lang="en-US" sz="2800" b="1" dirty="0" smtClean="0">
                <a:solidFill>
                  <a:srgbClr val="FF6600"/>
                </a:solidFill>
                <a:latin typeface="Century Gothic" pitchFamily="34" charset="0"/>
              </a:rPr>
              <a:t>universal church </a:t>
            </a:r>
            <a:r>
              <a:rPr lang="en-US" sz="2800" i="1" dirty="0" smtClean="0">
                <a:solidFill>
                  <a:srgbClr val="FF6600"/>
                </a:solidFill>
                <a:latin typeface="Century Gothic" pitchFamily="34" charset="0"/>
              </a:rPr>
              <a:t>(each Christian)</a:t>
            </a:r>
            <a:r>
              <a:rPr lang="en-US" sz="2800" dirty="0" smtClean="0">
                <a:solidFill>
                  <a:srgbClr val="FF6600"/>
                </a:solidFill>
                <a:latin typeface="Century Gothic" pitchFamily="34" charset="0"/>
              </a:rPr>
              <a:t>:</a:t>
            </a:r>
            <a:endParaRPr lang="en-US" sz="2800" dirty="0">
              <a:solidFill>
                <a:srgbClr val="FF6600"/>
              </a:solidFill>
              <a:latin typeface="Century Gothic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Conduit for His 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Praise  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Eph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1:6; 3:21)</a:t>
            </a:r>
            <a:endParaRPr lang="en-US" sz="28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2286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ompanion</a:t>
            </a: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  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Eph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5:22-32)</a:t>
            </a:r>
            <a:endParaRPr lang="en-US" sz="28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29718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Workmanship to Work 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Eph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2:10)</a:t>
            </a:r>
            <a:endParaRPr lang="en-US" sz="28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3657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Temple for His Dwelling  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Eph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2:21-22)</a:t>
            </a:r>
            <a:endParaRPr lang="en-US" sz="28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0" y="4343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Children to Imitate Father  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Eph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5:1)</a:t>
            </a:r>
            <a:endParaRPr lang="en-US" sz="28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5029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Light</a:t>
            </a: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Eph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5:7-14)</a:t>
            </a:r>
            <a:endParaRPr lang="en-US" sz="28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5715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Priests 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1 Pet.2:5,9)</a:t>
            </a:r>
            <a:endParaRPr lang="en-US" sz="28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6324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Monuments, Plantings  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(I</a:t>
            </a:r>
            <a:r>
              <a:rPr lang="en-US" sz="2800" i="1" dirty="0" smtClean="0">
                <a:solidFill>
                  <a:srgbClr val="FFFFFF"/>
                </a:solidFill>
                <a:latin typeface="Century Gothic" pitchFamily="34" charset="0"/>
              </a:rPr>
              <a:t>saiah 55:13; 60:21; 61:3)</a:t>
            </a:r>
            <a:endParaRPr lang="en-US" sz="28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84" grpId="0"/>
      <p:bldP spid="20485" grpId="0"/>
      <p:bldP spid="20486" grpId="0"/>
      <p:bldP spid="2048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355013" cy="762000"/>
          </a:xfrm>
          <a:prstGeom prst="rect">
            <a:avLst/>
          </a:prstGeom>
          <a:gradFill rotWithShape="1">
            <a:gsLst>
              <a:gs pos="0">
                <a:srgbClr val="FF6600">
                  <a:alpha val="50998"/>
                </a:srgbClr>
              </a:gs>
              <a:gs pos="100000">
                <a:srgbClr val="FFCC66">
                  <a:alpha val="50998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  <a:latin typeface="Century Gothic" pitchFamily="34" charset="0"/>
              </a:rPr>
              <a:t>Understanding Christ’s Church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09800" y="914400"/>
            <a:ext cx="6757988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6600"/>
                </a:solidFill>
                <a:latin typeface="Century Gothic" pitchFamily="34" charset="0"/>
              </a:rPr>
              <a:t>How “church” is used in the Bible: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18288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00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4000">
                <a:solidFill>
                  <a:srgbClr val="FFFFFF"/>
                </a:solidFill>
                <a:latin typeface="Century Gothic" pitchFamily="34" charset="0"/>
              </a:rPr>
              <a:t>Not innately a religious word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2743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00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4000">
                <a:solidFill>
                  <a:srgbClr val="FFFFFF"/>
                </a:solidFill>
                <a:latin typeface="Century Gothic" pitchFamily="34" charset="0"/>
              </a:rPr>
              <a:t>Just a collective noun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36576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00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4000">
                <a:solidFill>
                  <a:srgbClr val="FFFFFF"/>
                </a:solidFill>
                <a:latin typeface="Century Gothic" pitchFamily="34" charset="0"/>
              </a:rPr>
              <a:t>Refers to a “group”, “assembly”,  or “bunch” of people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51816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00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4000">
                <a:solidFill>
                  <a:srgbClr val="FFFFFF"/>
                </a:solidFill>
                <a:latin typeface="Century Gothic" pitchFamily="34" charset="0"/>
              </a:rPr>
              <a:t>Nondescript without ownership or purpose of the group of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84" grpId="0"/>
      <p:bldP spid="20485" grpId="0"/>
      <p:bldP spid="20486" grpId="0"/>
      <p:bldP spid="204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355013" cy="762000"/>
          </a:xfrm>
          <a:prstGeom prst="rect">
            <a:avLst/>
          </a:prstGeom>
          <a:gradFill rotWithShape="1">
            <a:gsLst>
              <a:gs pos="0">
                <a:srgbClr val="FF6600">
                  <a:alpha val="50998"/>
                </a:srgbClr>
              </a:gs>
              <a:gs pos="100000">
                <a:srgbClr val="FFCC66">
                  <a:alpha val="50998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  <a:latin typeface="Century Gothic" pitchFamily="34" charset="0"/>
              </a:rPr>
              <a:t>Understanding Christ’s Church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09800" y="914400"/>
            <a:ext cx="6757988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6600"/>
                </a:solidFill>
                <a:latin typeface="Century Gothic" pitchFamily="34" charset="0"/>
              </a:rPr>
              <a:t>How “church” is used in the Bible: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FFFF"/>
                </a:solidFill>
                <a:latin typeface="Century Gothic" pitchFamily="34" charset="0"/>
              </a:rPr>
              <a:t>Universal or Worldwide Sense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324600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6600"/>
                </a:solidFill>
                <a:latin typeface="Century Gothic" pitchFamily="34" charset="0"/>
              </a:rPr>
              <a:t>Matthew 16:18 / Hebrews 12:18-23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0" y="4327525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00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sz="4000">
                <a:solidFill>
                  <a:srgbClr val="FFFFFF"/>
                </a:solidFill>
                <a:latin typeface="Century Gothic" pitchFamily="34" charset="0"/>
              </a:rPr>
              <a:t>Most problems in understanding Jesus’ church stem from not recognizing the differences between these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0" y="29718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FFFF"/>
                </a:solidFill>
                <a:latin typeface="Century Gothic" pitchFamily="34" charset="0"/>
              </a:rPr>
              <a:t>Local or Geographical Sense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676400" y="3657600"/>
            <a:ext cx="5638800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6600"/>
                </a:solidFill>
                <a:latin typeface="Century Gothic" pitchFamily="34" charset="0"/>
              </a:rPr>
              <a:t>1 Corinthians 1:2 / Galatians 1:2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/>
      <p:bldP spid="12293" grpId="0" animBg="1"/>
      <p:bldP spid="12294" grpId="0"/>
      <p:bldP spid="12295" grpId="0"/>
      <p:bldP spid="122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355013" cy="762000"/>
          </a:xfrm>
          <a:prstGeom prst="rect">
            <a:avLst/>
          </a:prstGeom>
          <a:gradFill rotWithShape="1">
            <a:gsLst>
              <a:gs pos="0">
                <a:srgbClr val="FF6600">
                  <a:alpha val="50998"/>
                </a:srgbClr>
              </a:gs>
              <a:gs pos="100000">
                <a:srgbClr val="FFCC66">
                  <a:alpha val="50998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  <a:latin typeface="Century Gothic" pitchFamily="34" charset="0"/>
              </a:rPr>
              <a:t>Understanding Christ’s Church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593013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6600"/>
                </a:solidFill>
                <a:latin typeface="Century Gothic" pitchFamily="34" charset="0"/>
              </a:rPr>
              <a:t>A Biblical view of the universal church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124200" y="1600200"/>
            <a:ext cx="2971800" cy="1282700"/>
            <a:chOff x="1968" y="1008"/>
            <a:chExt cx="1872" cy="808"/>
          </a:xfrm>
        </p:grpSpPr>
        <p:sp>
          <p:nvSpPr>
            <p:cNvPr id="7190" name="Rectangle 5"/>
            <p:cNvSpPr>
              <a:spLocks noChangeArrowheads="1"/>
            </p:cNvSpPr>
            <p:nvPr/>
          </p:nvSpPr>
          <p:spPr bwMode="auto">
            <a:xfrm>
              <a:off x="1968" y="1200"/>
              <a:ext cx="1872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4000" b="1">
                  <a:solidFill>
                    <a:srgbClr val="FFFFFF"/>
                  </a:solidFill>
                  <a:latin typeface="Century Gothic" pitchFamily="34" charset="0"/>
                </a:rPr>
                <a:t>CHRIST</a:t>
              </a:r>
            </a:p>
          </p:txBody>
        </p:sp>
        <p:sp>
          <p:nvSpPr>
            <p:cNvPr id="7191" name="Oval 6"/>
            <p:cNvSpPr>
              <a:spLocks noChangeArrowheads="1"/>
            </p:cNvSpPr>
            <p:nvPr/>
          </p:nvSpPr>
          <p:spPr bwMode="auto">
            <a:xfrm>
              <a:off x="2016" y="1008"/>
              <a:ext cx="1768" cy="80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08013" y="2819400"/>
            <a:ext cx="3348037" cy="2590800"/>
            <a:chOff x="383" y="1776"/>
            <a:chExt cx="2109" cy="1632"/>
          </a:xfrm>
        </p:grpSpPr>
        <p:sp>
          <p:nvSpPr>
            <p:cNvPr id="7186" name="Line 7"/>
            <p:cNvSpPr>
              <a:spLocks noChangeShapeType="1"/>
            </p:cNvSpPr>
            <p:nvPr/>
          </p:nvSpPr>
          <p:spPr bwMode="auto">
            <a:xfrm flipH="1">
              <a:off x="1104" y="1776"/>
              <a:ext cx="1388" cy="96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383" y="2592"/>
              <a:ext cx="1011" cy="816"/>
              <a:chOff x="383" y="2592"/>
              <a:chExt cx="1011" cy="816"/>
            </a:xfrm>
          </p:grpSpPr>
          <p:sp>
            <p:nvSpPr>
              <p:cNvPr id="7188" name="Oval 17"/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912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9" name="Rectangle 13"/>
              <p:cNvSpPr>
                <a:spLocks noChangeArrowheads="1"/>
              </p:cNvSpPr>
              <p:nvPr/>
            </p:nvSpPr>
            <p:spPr bwMode="auto">
              <a:xfrm rot="824908">
                <a:off x="383" y="2828"/>
                <a:ext cx="101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000000"/>
                    </a:solidFill>
                    <a:latin typeface="Book Antiqua" pitchFamily="18" charset="0"/>
                  </a:rPr>
                  <a:t>Ralph</a:t>
                </a:r>
              </a:p>
            </p:txBody>
          </p:sp>
        </p:grpSp>
      </p:grp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52400" y="1981200"/>
            <a:ext cx="2819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The Church Belonging to Christ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638800" y="1905000"/>
            <a:ext cx="358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Composed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of Individual People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286000" y="2819400"/>
            <a:ext cx="1828800" cy="3276600"/>
            <a:chOff x="1440" y="1776"/>
            <a:chExt cx="1152" cy="2064"/>
          </a:xfrm>
        </p:grpSpPr>
        <p:sp>
          <p:nvSpPr>
            <p:cNvPr id="7182" name="Line 8"/>
            <p:cNvSpPr>
              <a:spLocks noChangeShapeType="1"/>
            </p:cNvSpPr>
            <p:nvPr/>
          </p:nvSpPr>
          <p:spPr bwMode="auto">
            <a:xfrm flipH="1">
              <a:off x="2064" y="1776"/>
              <a:ext cx="528" cy="13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440" y="3024"/>
              <a:ext cx="1011" cy="816"/>
              <a:chOff x="1440" y="3024"/>
              <a:chExt cx="1011" cy="816"/>
            </a:xfrm>
          </p:grpSpPr>
          <p:sp>
            <p:nvSpPr>
              <p:cNvPr id="7184" name="Oval 22"/>
              <p:cNvSpPr>
                <a:spLocks noChangeArrowheads="1"/>
              </p:cNvSpPr>
              <p:nvPr/>
            </p:nvSpPr>
            <p:spPr bwMode="auto">
              <a:xfrm>
                <a:off x="1489" y="3024"/>
                <a:ext cx="912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5" name="Rectangle 23"/>
              <p:cNvSpPr>
                <a:spLocks noChangeArrowheads="1"/>
              </p:cNvSpPr>
              <p:nvPr/>
            </p:nvSpPr>
            <p:spPr bwMode="auto">
              <a:xfrm>
                <a:off x="1440" y="3260"/>
                <a:ext cx="101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000000"/>
                    </a:solidFill>
                    <a:latin typeface="Book Antiqua" pitchFamily="18" charset="0"/>
                  </a:rPr>
                  <a:t>Jane</a:t>
                </a:r>
              </a:p>
            </p:txBody>
          </p:sp>
        </p:grp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4572000" y="2895600"/>
            <a:ext cx="1681163" cy="3200400"/>
            <a:chOff x="2880" y="1824"/>
            <a:chExt cx="1059" cy="2016"/>
          </a:xfrm>
        </p:grpSpPr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2880" y="1824"/>
              <a:ext cx="1009" cy="2016"/>
              <a:chOff x="2880" y="1824"/>
              <a:chExt cx="1009" cy="2016"/>
            </a:xfrm>
          </p:grpSpPr>
          <p:sp>
            <p:nvSpPr>
              <p:cNvPr id="7180" name="Line 28"/>
              <p:cNvSpPr>
                <a:spLocks noChangeShapeType="1"/>
              </p:cNvSpPr>
              <p:nvPr/>
            </p:nvSpPr>
            <p:spPr bwMode="auto">
              <a:xfrm>
                <a:off x="2880" y="1824"/>
                <a:ext cx="480" cy="124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1" name="Oval 30"/>
              <p:cNvSpPr>
                <a:spLocks noChangeArrowheads="1"/>
              </p:cNvSpPr>
              <p:nvPr/>
            </p:nvSpPr>
            <p:spPr bwMode="auto">
              <a:xfrm>
                <a:off x="2977" y="3024"/>
                <a:ext cx="912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179" name="Rectangle 31"/>
            <p:cNvSpPr>
              <a:spLocks noChangeArrowheads="1"/>
            </p:cNvSpPr>
            <p:nvPr/>
          </p:nvSpPr>
          <p:spPr bwMode="auto">
            <a:xfrm rot="-250974">
              <a:off x="2928" y="3260"/>
              <a:ext cx="101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Book Antiqua" pitchFamily="18" charset="0"/>
                </a:rPr>
                <a:t>Stan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75" grpId="0"/>
      <p:bldP spid="153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6" name="Freeform 42"/>
          <p:cNvSpPr>
            <a:spLocks/>
          </p:cNvSpPr>
          <p:nvPr/>
        </p:nvSpPr>
        <p:spPr bwMode="auto">
          <a:xfrm>
            <a:off x="1522413" y="4800600"/>
            <a:ext cx="582612" cy="563563"/>
          </a:xfrm>
          <a:custGeom>
            <a:avLst/>
            <a:gdLst>
              <a:gd name="T0" fmla="*/ 126 w 367"/>
              <a:gd name="T1" fmla="*/ 353 h 355"/>
              <a:gd name="T2" fmla="*/ 112 w 367"/>
              <a:gd name="T3" fmla="*/ 342 h 355"/>
              <a:gd name="T4" fmla="*/ 91 w 367"/>
              <a:gd name="T5" fmla="*/ 320 h 355"/>
              <a:gd name="T6" fmla="*/ 61 w 367"/>
              <a:gd name="T7" fmla="*/ 278 h 355"/>
              <a:gd name="T8" fmla="*/ 40 w 367"/>
              <a:gd name="T9" fmla="*/ 236 h 355"/>
              <a:gd name="T10" fmla="*/ 31 w 367"/>
              <a:gd name="T11" fmla="*/ 216 h 355"/>
              <a:gd name="T12" fmla="*/ 19 w 367"/>
              <a:gd name="T13" fmla="*/ 188 h 355"/>
              <a:gd name="T14" fmla="*/ 13 w 367"/>
              <a:gd name="T15" fmla="*/ 167 h 355"/>
              <a:gd name="T16" fmla="*/ 7 w 367"/>
              <a:gd name="T17" fmla="*/ 141 h 355"/>
              <a:gd name="T18" fmla="*/ 0 w 367"/>
              <a:gd name="T19" fmla="*/ 108 h 355"/>
              <a:gd name="T20" fmla="*/ 6 w 367"/>
              <a:gd name="T21" fmla="*/ 0 h 355"/>
              <a:gd name="T22" fmla="*/ 82 w 367"/>
              <a:gd name="T23" fmla="*/ 6 h 355"/>
              <a:gd name="T24" fmla="*/ 120 w 367"/>
              <a:gd name="T25" fmla="*/ 12 h 355"/>
              <a:gd name="T26" fmla="*/ 169 w 367"/>
              <a:gd name="T27" fmla="*/ 18 h 355"/>
              <a:gd name="T28" fmla="*/ 198 w 367"/>
              <a:gd name="T29" fmla="*/ 27 h 355"/>
              <a:gd name="T30" fmla="*/ 220 w 367"/>
              <a:gd name="T31" fmla="*/ 39 h 355"/>
              <a:gd name="T32" fmla="*/ 247 w 367"/>
              <a:gd name="T33" fmla="*/ 54 h 355"/>
              <a:gd name="T34" fmla="*/ 279 w 367"/>
              <a:gd name="T35" fmla="*/ 66 h 355"/>
              <a:gd name="T36" fmla="*/ 321 w 367"/>
              <a:gd name="T37" fmla="*/ 92 h 355"/>
              <a:gd name="T38" fmla="*/ 334 w 367"/>
              <a:gd name="T39" fmla="*/ 101 h 355"/>
              <a:gd name="T40" fmla="*/ 357 w 367"/>
              <a:gd name="T41" fmla="*/ 128 h 355"/>
              <a:gd name="T42" fmla="*/ 358 w 367"/>
              <a:gd name="T43" fmla="*/ 138 h 355"/>
              <a:gd name="T44" fmla="*/ 352 w 367"/>
              <a:gd name="T45" fmla="*/ 153 h 355"/>
              <a:gd name="T46" fmla="*/ 343 w 367"/>
              <a:gd name="T47" fmla="*/ 171 h 355"/>
              <a:gd name="T48" fmla="*/ 298 w 367"/>
              <a:gd name="T49" fmla="*/ 233 h 355"/>
              <a:gd name="T50" fmla="*/ 271 w 367"/>
              <a:gd name="T51" fmla="*/ 267 h 355"/>
              <a:gd name="T52" fmla="*/ 259 w 367"/>
              <a:gd name="T53" fmla="*/ 276 h 355"/>
              <a:gd name="T54" fmla="*/ 232 w 367"/>
              <a:gd name="T55" fmla="*/ 294 h 355"/>
              <a:gd name="T56" fmla="*/ 219 w 367"/>
              <a:gd name="T57" fmla="*/ 306 h 355"/>
              <a:gd name="T58" fmla="*/ 169 w 367"/>
              <a:gd name="T59" fmla="*/ 339 h 355"/>
              <a:gd name="T60" fmla="*/ 151 w 367"/>
              <a:gd name="T61" fmla="*/ 345 h 355"/>
              <a:gd name="T62" fmla="*/ 136 w 367"/>
              <a:gd name="T63" fmla="*/ 351 h 355"/>
              <a:gd name="T64" fmla="*/ 126 w 367"/>
              <a:gd name="T65" fmla="*/ 353 h 35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7"/>
              <a:gd name="T100" fmla="*/ 0 h 355"/>
              <a:gd name="T101" fmla="*/ 367 w 367"/>
              <a:gd name="T102" fmla="*/ 355 h 35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7" h="355">
                <a:moveTo>
                  <a:pt x="126" y="353"/>
                </a:moveTo>
                <a:cubicBezTo>
                  <a:pt x="120" y="350"/>
                  <a:pt x="118" y="345"/>
                  <a:pt x="112" y="342"/>
                </a:cubicBezTo>
                <a:cubicBezTo>
                  <a:pt x="105" y="334"/>
                  <a:pt x="97" y="329"/>
                  <a:pt x="91" y="320"/>
                </a:cubicBezTo>
                <a:cubicBezTo>
                  <a:pt x="81" y="306"/>
                  <a:pt x="71" y="292"/>
                  <a:pt x="61" y="278"/>
                </a:cubicBezTo>
                <a:cubicBezTo>
                  <a:pt x="58" y="262"/>
                  <a:pt x="50" y="249"/>
                  <a:pt x="40" y="236"/>
                </a:cubicBezTo>
                <a:cubicBezTo>
                  <a:pt x="39" y="229"/>
                  <a:pt x="34" y="222"/>
                  <a:pt x="31" y="216"/>
                </a:cubicBezTo>
                <a:cubicBezTo>
                  <a:pt x="29" y="206"/>
                  <a:pt x="25" y="196"/>
                  <a:pt x="19" y="188"/>
                </a:cubicBezTo>
                <a:cubicBezTo>
                  <a:pt x="18" y="181"/>
                  <a:pt x="15" y="174"/>
                  <a:pt x="13" y="167"/>
                </a:cubicBezTo>
                <a:cubicBezTo>
                  <a:pt x="12" y="158"/>
                  <a:pt x="10" y="149"/>
                  <a:pt x="7" y="141"/>
                </a:cubicBezTo>
                <a:cubicBezTo>
                  <a:pt x="5" y="130"/>
                  <a:pt x="2" y="119"/>
                  <a:pt x="0" y="108"/>
                </a:cubicBezTo>
                <a:cubicBezTo>
                  <a:pt x="1" y="53"/>
                  <a:pt x="1" y="42"/>
                  <a:pt x="6" y="0"/>
                </a:cubicBezTo>
                <a:cubicBezTo>
                  <a:pt x="36" y="1"/>
                  <a:pt x="55" y="4"/>
                  <a:pt x="82" y="6"/>
                </a:cubicBezTo>
                <a:cubicBezTo>
                  <a:pt x="95" y="8"/>
                  <a:pt x="107" y="11"/>
                  <a:pt x="120" y="12"/>
                </a:cubicBezTo>
                <a:cubicBezTo>
                  <a:pt x="131" y="18"/>
                  <a:pt x="158" y="18"/>
                  <a:pt x="169" y="18"/>
                </a:cubicBezTo>
                <a:cubicBezTo>
                  <a:pt x="179" y="20"/>
                  <a:pt x="188" y="25"/>
                  <a:pt x="198" y="27"/>
                </a:cubicBezTo>
                <a:cubicBezTo>
                  <a:pt x="206" y="31"/>
                  <a:pt x="213" y="34"/>
                  <a:pt x="220" y="39"/>
                </a:cubicBezTo>
                <a:cubicBezTo>
                  <a:pt x="224" y="46"/>
                  <a:pt x="239" y="53"/>
                  <a:pt x="247" y="54"/>
                </a:cubicBezTo>
                <a:cubicBezTo>
                  <a:pt x="257" y="58"/>
                  <a:pt x="268" y="64"/>
                  <a:pt x="279" y="66"/>
                </a:cubicBezTo>
                <a:cubicBezTo>
                  <a:pt x="294" y="73"/>
                  <a:pt x="307" y="84"/>
                  <a:pt x="321" y="92"/>
                </a:cubicBezTo>
                <a:cubicBezTo>
                  <a:pt x="325" y="97"/>
                  <a:pt x="328" y="99"/>
                  <a:pt x="334" y="101"/>
                </a:cubicBezTo>
                <a:cubicBezTo>
                  <a:pt x="340" y="109"/>
                  <a:pt x="348" y="123"/>
                  <a:pt x="357" y="128"/>
                </a:cubicBezTo>
                <a:cubicBezTo>
                  <a:pt x="358" y="136"/>
                  <a:pt x="367" y="136"/>
                  <a:pt x="358" y="138"/>
                </a:cubicBezTo>
                <a:cubicBezTo>
                  <a:pt x="355" y="143"/>
                  <a:pt x="355" y="148"/>
                  <a:pt x="352" y="153"/>
                </a:cubicBezTo>
                <a:cubicBezTo>
                  <a:pt x="351" y="160"/>
                  <a:pt x="347" y="165"/>
                  <a:pt x="343" y="171"/>
                </a:cubicBezTo>
                <a:cubicBezTo>
                  <a:pt x="338" y="196"/>
                  <a:pt x="314" y="215"/>
                  <a:pt x="298" y="233"/>
                </a:cubicBezTo>
                <a:cubicBezTo>
                  <a:pt x="288" y="244"/>
                  <a:pt x="284" y="259"/>
                  <a:pt x="271" y="267"/>
                </a:cubicBezTo>
                <a:cubicBezTo>
                  <a:pt x="267" y="273"/>
                  <a:pt x="266" y="275"/>
                  <a:pt x="259" y="276"/>
                </a:cubicBezTo>
                <a:cubicBezTo>
                  <a:pt x="249" y="281"/>
                  <a:pt x="241" y="287"/>
                  <a:pt x="232" y="294"/>
                </a:cubicBezTo>
                <a:cubicBezTo>
                  <a:pt x="227" y="298"/>
                  <a:pt x="219" y="306"/>
                  <a:pt x="219" y="306"/>
                </a:cubicBezTo>
                <a:cubicBezTo>
                  <a:pt x="211" y="320"/>
                  <a:pt x="185" y="336"/>
                  <a:pt x="169" y="339"/>
                </a:cubicBezTo>
                <a:cubicBezTo>
                  <a:pt x="163" y="342"/>
                  <a:pt x="157" y="344"/>
                  <a:pt x="151" y="345"/>
                </a:cubicBezTo>
                <a:cubicBezTo>
                  <a:pt x="146" y="348"/>
                  <a:pt x="142" y="350"/>
                  <a:pt x="136" y="351"/>
                </a:cubicBezTo>
                <a:cubicBezTo>
                  <a:pt x="130" y="355"/>
                  <a:pt x="134" y="354"/>
                  <a:pt x="126" y="353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355013" cy="762000"/>
          </a:xfrm>
          <a:prstGeom prst="rect">
            <a:avLst/>
          </a:prstGeom>
          <a:gradFill rotWithShape="1">
            <a:gsLst>
              <a:gs pos="0">
                <a:srgbClr val="FF6600">
                  <a:alpha val="50998"/>
                </a:srgbClr>
              </a:gs>
              <a:gs pos="100000">
                <a:srgbClr val="FFCC66">
                  <a:alpha val="50998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  <a:latin typeface="Century Gothic" pitchFamily="34" charset="0"/>
              </a:rPr>
              <a:t>Understanding Christ’s Church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777288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6600"/>
                </a:solidFill>
                <a:latin typeface="Century Gothic" pitchFamily="34" charset="0"/>
              </a:rPr>
              <a:t>A Biblical view the universal vs. local church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1600200"/>
            <a:ext cx="2971800" cy="1282700"/>
            <a:chOff x="1968" y="1008"/>
            <a:chExt cx="1872" cy="808"/>
          </a:xfrm>
        </p:grpSpPr>
        <p:sp>
          <p:nvSpPr>
            <p:cNvPr id="8212" name="Rectangle 5"/>
            <p:cNvSpPr>
              <a:spLocks noChangeArrowheads="1"/>
            </p:cNvSpPr>
            <p:nvPr/>
          </p:nvSpPr>
          <p:spPr bwMode="auto">
            <a:xfrm>
              <a:off x="1968" y="1200"/>
              <a:ext cx="1872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4000" b="1">
                  <a:solidFill>
                    <a:srgbClr val="FFFFFF"/>
                  </a:solidFill>
                  <a:latin typeface="Century Gothic" pitchFamily="34" charset="0"/>
                </a:rPr>
                <a:t>CHRIST</a:t>
              </a:r>
            </a:p>
          </p:txBody>
        </p:sp>
        <p:sp>
          <p:nvSpPr>
            <p:cNvPr id="8213" name="Oval 6"/>
            <p:cNvSpPr>
              <a:spLocks noChangeArrowheads="1"/>
            </p:cNvSpPr>
            <p:nvPr/>
          </p:nvSpPr>
          <p:spPr bwMode="auto">
            <a:xfrm>
              <a:off x="2016" y="1008"/>
              <a:ext cx="1768" cy="80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81000" y="2819400"/>
            <a:ext cx="3575050" cy="2589213"/>
            <a:chOff x="240" y="1776"/>
            <a:chExt cx="2252" cy="1631"/>
          </a:xfrm>
        </p:grpSpPr>
        <p:sp>
          <p:nvSpPr>
            <p:cNvPr id="8209" name="Line 8"/>
            <p:cNvSpPr>
              <a:spLocks noChangeShapeType="1"/>
            </p:cNvSpPr>
            <p:nvPr/>
          </p:nvSpPr>
          <p:spPr bwMode="auto">
            <a:xfrm flipH="1">
              <a:off x="1152" y="1776"/>
              <a:ext cx="1340" cy="912"/>
            </a:xfrm>
            <a:prstGeom prst="line">
              <a:avLst/>
            </a:prstGeom>
            <a:noFill/>
            <a:ln w="285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10" name="Oval 10"/>
            <p:cNvSpPr>
              <a:spLocks noChangeArrowheads="1"/>
            </p:cNvSpPr>
            <p:nvPr/>
          </p:nvSpPr>
          <p:spPr bwMode="auto">
            <a:xfrm rot="962838">
              <a:off x="432" y="2591"/>
              <a:ext cx="912" cy="81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11" name="Rectangle 11"/>
            <p:cNvSpPr>
              <a:spLocks noChangeArrowheads="1"/>
            </p:cNvSpPr>
            <p:nvPr/>
          </p:nvSpPr>
          <p:spPr bwMode="auto">
            <a:xfrm rot="-2597327">
              <a:off x="240" y="2688"/>
              <a:ext cx="101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  <a:latin typeface="Book Antiqua" pitchFamily="18" charset="0"/>
                </a:rPr>
                <a:t>Ralph</a:t>
              </a:r>
            </a:p>
          </p:txBody>
        </p:sp>
      </p:grp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52400" y="1981200"/>
            <a:ext cx="2819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A Local Church?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638800" y="1905000"/>
            <a:ext cx="3581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Composed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of Individuals Involved in Fellowship of Common Work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525588" y="2819400"/>
            <a:ext cx="2513012" cy="2743200"/>
            <a:chOff x="961" y="1776"/>
            <a:chExt cx="1583" cy="1728"/>
          </a:xfrm>
        </p:grpSpPr>
        <p:sp>
          <p:nvSpPr>
            <p:cNvPr id="8206" name="Oval 17"/>
            <p:cNvSpPr>
              <a:spLocks noChangeArrowheads="1"/>
            </p:cNvSpPr>
            <p:nvPr/>
          </p:nvSpPr>
          <p:spPr bwMode="auto">
            <a:xfrm>
              <a:off x="961" y="2688"/>
              <a:ext cx="912" cy="81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07" name="Rectangle 18"/>
            <p:cNvSpPr>
              <a:spLocks noChangeArrowheads="1"/>
            </p:cNvSpPr>
            <p:nvPr/>
          </p:nvSpPr>
          <p:spPr bwMode="auto">
            <a:xfrm rot="-2634778">
              <a:off x="1104" y="2976"/>
              <a:ext cx="101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  <a:latin typeface="Book Antiqua" pitchFamily="18" charset="0"/>
                </a:rPr>
                <a:t>Jane</a:t>
              </a:r>
            </a:p>
          </p:txBody>
        </p:sp>
        <p:sp>
          <p:nvSpPr>
            <p:cNvPr id="8208" name="Line 21"/>
            <p:cNvSpPr>
              <a:spLocks noChangeShapeType="1"/>
            </p:cNvSpPr>
            <p:nvPr/>
          </p:nvSpPr>
          <p:spPr bwMode="auto">
            <a:xfrm flipH="1">
              <a:off x="1584" y="1776"/>
              <a:ext cx="960" cy="960"/>
            </a:xfrm>
            <a:prstGeom prst="line">
              <a:avLst/>
            </a:prstGeom>
            <a:noFill/>
            <a:ln w="285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62000" y="2819400"/>
            <a:ext cx="3200400" cy="3276600"/>
            <a:chOff x="480" y="1776"/>
            <a:chExt cx="2016" cy="2064"/>
          </a:xfrm>
        </p:grpSpPr>
        <p:sp>
          <p:nvSpPr>
            <p:cNvPr id="8203" name="Oval 22"/>
            <p:cNvSpPr>
              <a:spLocks noChangeArrowheads="1"/>
            </p:cNvSpPr>
            <p:nvPr/>
          </p:nvSpPr>
          <p:spPr bwMode="auto">
            <a:xfrm>
              <a:off x="528" y="3024"/>
              <a:ext cx="912" cy="81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4" name="Rectangle 23"/>
            <p:cNvSpPr>
              <a:spLocks noChangeArrowheads="1"/>
            </p:cNvSpPr>
            <p:nvPr/>
          </p:nvSpPr>
          <p:spPr bwMode="auto">
            <a:xfrm rot="-250974">
              <a:off x="480" y="3504"/>
              <a:ext cx="101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  <a:latin typeface="Book Antiqua" pitchFamily="18" charset="0"/>
                </a:rPr>
                <a:t>Stan</a:t>
              </a:r>
            </a:p>
          </p:txBody>
        </p:sp>
        <p:sp>
          <p:nvSpPr>
            <p:cNvPr id="8205" name="Line 15"/>
            <p:cNvSpPr>
              <a:spLocks noChangeShapeType="1"/>
            </p:cNvSpPr>
            <p:nvPr/>
          </p:nvSpPr>
          <p:spPr bwMode="auto">
            <a:xfrm flipH="1">
              <a:off x="1104" y="1776"/>
              <a:ext cx="1392" cy="1248"/>
            </a:xfrm>
            <a:prstGeom prst="line">
              <a:avLst/>
            </a:prstGeom>
            <a:noFill/>
            <a:ln w="285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6" grpId="0" animBg="1"/>
      <p:bldP spid="16386" grpId="0" animBg="1"/>
      <p:bldP spid="16387" grpId="0" animBg="1"/>
      <p:bldP spid="16396" grpId="0"/>
      <p:bldP spid="163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3" name="Freeform 75"/>
          <p:cNvSpPr>
            <a:spLocks/>
          </p:cNvSpPr>
          <p:nvPr/>
        </p:nvSpPr>
        <p:spPr bwMode="auto">
          <a:xfrm>
            <a:off x="914400" y="2065338"/>
            <a:ext cx="368300" cy="301625"/>
          </a:xfrm>
          <a:custGeom>
            <a:avLst/>
            <a:gdLst>
              <a:gd name="T0" fmla="*/ 8 w 232"/>
              <a:gd name="T1" fmla="*/ 186 h 190"/>
              <a:gd name="T2" fmla="*/ 0 w 232"/>
              <a:gd name="T3" fmla="*/ 163 h 190"/>
              <a:gd name="T4" fmla="*/ 3 w 232"/>
              <a:gd name="T5" fmla="*/ 97 h 190"/>
              <a:gd name="T6" fmla="*/ 11 w 232"/>
              <a:gd name="T7" fmla="*/ 76 h 190"/>
              <a:gd name="T8" fmla="*/ 17 w 232"/>
              <a:gd name="T9" fmla="*/ 45 h 190"/>
              <a:gd name="T10" fmla="*/ 39 w 232"/>
              <a:gd name="T11" fmla="*/ 25 h 190"/>
              <a:gd name="T12" fmla="*/ 107 w 232"/>
              <a:gd name="T13" fmla="*/ 6 h 190"/>
              <a:gd name="T14" fmla="*/ 123 w 232"/>
              <a:gd name="T15" fmla="*/ 0 h 190"/>
              <a:gd name="T16" fmla="*/ 194 w 232"/>
              <a:gd name="T17" fmla="*/ 4 h 190"/>
              <a:gd name="T18" fmla="*/ 209 w 232"/>
              <a:gd name="T19" fmla="*/ 37 h 190"/>
              <a:gd name="T20" fmla="*/ 230 w 232"/>
              <a:gd name="T21" fmla="*/ 75 h 190"/>
              <a:gd name="T22" fmla="*/ 219 w 232"/>
              <a:gd name="T23" fmla="*/ 94 h 190"/>
              <a:gd name="T24" fmla="*/ 209 w 232"/>
              <a:gd name="T25" fmla="*/ 105 h 190"/>
              <a:gd name="T26" fmla="*/ 192 w 232"/>
              <a:gd name="T27" fmla="*/ 112 h 190"/>
              <a:gd name="T28" fmla="*/ 174 w 232"/>
              <a:gd name="T29" fmla="*/ 129 h 190"/>
              <a:gd name="T30" fmla="*/ 147 w 232"/>
              <a:gd name="T31" fmla="*/ 142 h 190"/>
              <a:gd name="T32" fmla="*/ 120 w 232"/>
              <a:gd name="T33" fmla="*/ 151 h 190"/>
              <a:gd name="T34" fmla="*/ 71 w 232"/>
              <a:gd name="T35" fmla="*/ 169 h 190"/>
              <a:gd name="T36" fmla="*/ 57 w 232"/>
              <a:gd name="T37" fmla="*/ 175 h 190"/>
              <a:gd name="T38" fmla="*/ 39 w 232"/>
              <a:gd name="T39" fmla="*/ 184 h 190"/>
              <a:gd name="T40" fmla="*/ 8 w 232"/>
              <a:gd name="T41" fmla="*/ 186 h 19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2"/>
              <a:gd name="T64" fmla="*/ 0 h 190"/>
              <a:gd name="T65" fmla="*/ 232 w 232"/>
              <a:gd name="T66" fmla="*/ 190 h 19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2" h="190">
                <a:moveTo>
                  <a:pt x="8" y="186"/>
                </a:moveTo>
                <a:cubicBezTo>
                  <a:pt x="5" y="178"/>
                  <a:pt x="3" y="171"/>
                  <a:pt x="0" y="163"/>
                </a:cubicBezTo>
                <a:cubicBezTo>
                  <a:pt x="1" y="141"/>
                  <a:pt x="1" y="119"/>
                  <a:pt x="3" y="97"/>
                </a:cubicBezTo>
                <a:cubicBezTo>
                  <a:pt x="4" y="90"/>
                  <a:pt x="11" y="76"/>
                  <a:pt x="11" y="76"/>
                </a:cubicBezTo>
                <a:cubicBezTo>
                  <a:pt x="12" y="61"/>
                  <a:pt x="9" y="55"/>
                  <a:pt x="17" y="45"/>
                </a:cubicBezTo>
                <a:cubicBezTo>
                  <a:pt x="20" y="30"/>
                  <a:pt x="24" y="28"/>
                  <a:pt x="39" y="25"/>
                </a:cubicBezTo>
                <a:cubicBezTo>
                  <a:pt x="55" y="4"/>
                  <a:pt x="83" y="7"/>
                  <a:pt x="107" y="6"/>
                </a:cubicBezTo>
                <a:cubicBezTo>
                  <a:pt x="113" y="4"/>
                  <a:pt x="118" y="4"/>
                  <a:pt x="123" y="0"/>
                </a:cubicBezTo>
                <a:cubicBezTo>
                  <a:pt x="175" y="1"/>
                  <a:pt x="164" y="1"/>
                  <a:pt x="194" y="4"/>
                </a:cubicBezTo>
                <a:cubicBezTo>
                  <a:pt x="198" y="6"/>
                  <a:pt x="201" y="27"/>
                  <a:pt x="209" y="37"/>
                </a:cubicBezTo>
                <a:cubicBezTo>
                  <a:pt x="212" y="51"/>
                  <a:pt x="225" y="62"/>
                  <a:pt x="230" y="75"/>
                </a:cubicBezTo>
                <a:cubicBezTo>
                  <a:pt x="232" y="86"/>
                  <a:pt x="230" y="92"/>
                  <a:pt x="219" y="94"/>
                </a:cubicBezTo>
                <a:cubicBezTo>
                  <a:pt x="216" y="99"/>
                  <a:pt x="214" y="102"/>
                  <a:pt x="209" y="105"/>
                </a:cubicBezTo>
                <a:cubicBezTo>
                  <a:pt x="205" y="111"/>
                  <a:pt x="199" y="111"/>
                  <a:pt x="192" y="112"/>
                </a:cubicBezTo>
                <a:cubicBezTo>
                  <a:pt x="183" y="117"/>
                  <a:pt x="180" y="119"/>
                  <a:pt x="174" y="129"/>
                </a:cubicBezTo>
                <a:cubicBezTo>
                  <a:pt x="172" y="139"/>
                  <a:pt x="156" y="140"/>
                  <a:pt x="147" y="142"/>
                </a:cubicBezTo>
                <a:cubicBezTo>
                  <a:pt x="137" y="149"/>
                  <a:pt x="133" y="150"/>
                  <a:pt x="120" y="151"/>
                </a:cubicBezTo>
                <a:cubicBezTo>
                  <a:pt x="95" y="163"/>
                  <a:pt x="107" y="167"/>
                  <a:pt x="71" y="169"/>
                </a:cubicBezTo>
                <a:cubicBezTo>
                  <a:pt x="66" y="171"/>
                  <a:pt x="63" y="174"/>
                  <a:pt x="57" y="175"/>
                </a:cubicBezTo>
                <a:cubicBezTo>
                  <a:pt x="51" y="179"/>
                  <a:pt x="46" y="183"/>
                  <a:pt x="39" y="184"/>
                </a:cubicBezTo>
                <a:cubicBezTo>
                  <a:pt x="27" y="190"/>
                  <a:pt x="36" y="186"/>
                  <a:pt x="8" y="186"/>
                </a:cubicBezTo>
                <a:close/>
              </a:path>
            </a:pathLst>
          </a:custGeom>
          <a:solidFill>
            <a:srgbClr val="FF6600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41" name="Freeform 33"/>
          <p:cNvSpPr>
            <a:spLocks/>
          </p:cNvSpPr>
          <p:nvPr/>
        </p:nvSpPr>
        <p:spPr bwMode="auto">
          <a:xfrm>
            <a:off x="3435350" y="5256213"/>
            <a:ext cx="531813" cy="596900"/>
          </a:xfrm>
          <a:custGeom>
            <a:avLst/>
            <a:gdLst>
              <a:gd name="T0" fmla="*/ 296 w 335"/>
              <a:gd name="T1" fmla="*/ 376 h 376"/>
              <a:gd name="T2" fmla="*/ 280 w 335"/>
              <a:gd name="T3" fmla="*/ 372 h 376"/>
              <a:gd name="T4" fmla="*/ 269 w 335"/>
              <a:gd name="T5" fmla="*/ 369 h 376"/>
              <a:gd name="T6" fmla="*/ 251 w 335"/>
              <a:gd name="T7" fmla="*/ 357 h 376"/>
              <a:gd name="T8" fmla="*/ 229 w 335"/>
              <a:gd name="T9" fmla="*/ 348 h 376"/>
              <a:gd name="T10" fmla="*/ 209 w 335"/>
              <a:gd name="T11" fmla="*/ 342 h 376"/>
              <a:gd name="T12" fmla="*/ 185 w 335"/>
              <a:gd name="T13" fmla="*/ 327 h 376"/>
              <a:gd name="T14" fmla="*/ 172 w 335"/>
              <a:gd name="T15" fmla="*/ 319 h 376"/>
              <a:gd name="T16" fmla="*/ 158 w 335"/>
              <a:gd name="T17" fmla="*/ 309 h 376"/>
              <a:gd name="T18" fmla="*/ 146 w 335"/>
              <a:gd name="T19" fmla="*/ 298 h 376"/>
              <a:gd name="T20" fmla="*/ 131 w 335"/>
              <a:gd name="T21" fmla="*/ 283 h 376"/>
              <a:gd name="T22" fmla="*/ 110 w 335"/>
              <a:gd name="T23" fmla="*/ 267 h 376"/>
              <a:gd name="T24" fmla="*/ 92 w 335"/>
              <a:gd name="T25" fmla="*/ 247 h 376"/>
              <a:gd name="T26" fmla="*/ 73 w 335"/>
              <a:gd name="T27" fmla="*/ 229 h 376"/>
              <a:gd name="T28" fmla="*/ 58 w 335"/>
              <a:gd name="T29" fmla="*/ 208 h 376"/>
              <a:gd name="T30" fmla="*/ 47 w 335"/>
              <a:gd name="T31" fmla="*/ 186 h 376"/>
              <a:gd name="T32" fmla="*/ 26 w 335"/>
              <a:gd name="T33" fmla="*/ 150 h 376"/>
              <a:gd name="T34" fmla="*/ 14 w 335"/>
              <a:gd name="T35" fmla="*/ 115 h 376"/>
              <a:gd name="T36" fmla="*/ 7 w 335"/>
              <a:gd name="T37" fmla="*/ 85 h 376"/>
              <a:gd name="T38" fmla="*/ 25 w 335"/>
              <a:gd name="T39" fmla="*/ 57 h 376"/>
              <a:gd name="T40" fmla="*/ 49 w 335"/>
              <a:gd name="T41" fmla="*/ 48 h 376"/>
              <a:gd name="T42" fmla="*/ 73 w 335"/>
              <a:gd name="T43" fmla="*/ 36 h 376"/>
              <a:gd name="T44" fmla="*/ 100 w 335"/>
              <a:gd name="T45" fmla="*/ 27 h 376"/>
              <a:gd name="T46" fmla="*/ 118 w 335"/>
              <a:gd name="T47" fmla="*/ 21 h 376"/>
              <a:gd name="T48" fmla="*/ 139 w 335"/>
              <a:gd name="T49" fmla="*/ 12 h 376"/>
              <a:gd name="T50" fmla="*/ 182 w 335"/>
              <a:gd name="T51" fmla="*/ 6 h 376"/>
              <a:gd name="T52" fmla="*/ 250 w 335"/>
              <a:gd name="T53" fmla="*/ 4 h 376"/>
              <a:gd name="T54" fmla="*/ 266 w 335"/>
              <a:gd name="T55" fmla="*/ 27 h 376"/>
              <a:gd name="T56" fmla="*/ 278 w 335"/>
              <a:gd name="T57" fmla="*/ 43 h 376"/>
              <a:gd name="T58" fmla="*/ 286 w 335"/>
              <a:gd name="T59" fmla="*/ 61 h 376"/>
              <a:gd name="T60" fmla="*/ 292 w 335"/>
              <a:gd name="T61" fmla="*/ 75 h 376"/>
              <a:gd name="T62" fmla="*/ 304 w 335"/>
              <a:gd name="T63" fmla="*/ 105 h 376"/>
              <a:gd name="T64" fmla="*/ 320 w 335"/>
              <a:gd name="T65" fmla="*/ 150 h 376"/>
              <a:gd name="T66" fmla="*/ 328 w 335"/>
              <a:gd name="T67" fmla="*/ 214 h 376"/>
              <a:gd name="T68" fmla="*/ 326 w 335"/>
              <a:gd name="T69" fmla="*/ 271 h 376"/>
              <a:gd name="T70" fmla="*/ 322 w 335"/>
              <a:gd name="T71" fmla="*/ 318 h 376"/>
              <a:gd name="T72" fmla="*/ 308 w 335"/>
              <a:gd name="T73" fmla="*/ 334 h 376"/>
              <a:gd name="T74" fmla="*/ 299 w 335"/>
              <a:gd name="T75" fmla="*/ 370 h 376"/>
              <a:gd name="T76" fmla="*/ 296 w 335"/>
              <a:gd name="T77" fmla="*/ 376 h 37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35"/>
              <a:gd name="T118" fmla="*/ 0 h 376"/>
              <a:gd name="T119" fmla="*/ 335 w 335"/>
              <a:gd name="T120" fmla="*/ 376 h 37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35" h="376">
                <a:moveTo>
                  <a:pt x="296" y="376"/>
                </a:moveTo>
                <a:cubicBezTo>
                  <a:pt x="290" y="375"/>
                  <a:pt x="286" y="373"/>
                  <a:pt x="280" y="372"/>
                </a:cubicBezTo>
                <a:cubicBezTo>
                  <a:pt x="276" y="371"/>
                  <a:pt x="272" y="371"/>
                  <a:pt x="269" y="369"/>
                </a:cubicBezTo>
                <a:cubicBezTo>
                  <a:pt x="262" y="365"/>
                  <a:pt x="260" y="359"/>
                  <a:pt x="251" y="357"/>
                </a:cubicBezTo>
                <a:cubicBezTo>
                  <a:pt x="243" y="353"/>
                  <a:pt x="238" y="349"/>
                  <a:pt x="229" y="348"/>
                </a:cubicBezTo>
                <a:cubicBezTo>
                  <a:pt x="223" y="345"/>
                  <a:pt x="216" y="343"/>
                  <a:pt x="209" y="342"/>
                </a:cubicBezTo>
                <a:cubicBezTo>
                  <a:pt x="202" y="337"/>
                  <a:pt x="193" y="329"/>
                  <a:pt x="185" y="327"/>
                </a:cubicBezTo>
                <a:cubicBezTo>
                  <a:pt x="181" y="324"/>
                  <a:pt x="177" y="321"/>
                  <a:pt x="172" y="319"/>
                </a:cubicBezTo>
                <a:cubicBezTo>
                  <a:pt x="168" y="314"/>
                  <a:pt x="163" y="313"/>
                  <a:pt x="158" y="309"/>
                </a:cubicBezTo>
                <a:cubicBezTo>
                  <a:pt x="155" y="303"/>
                  <a:pt x="152" y="301"/>
                  <a:pt x="146" y="298"/>
                </a:cubicBezTo>
                <a:cubicBezTo>
                  <a:pt x="141" y="291"/>
                  <a:pt x="138" y="287"/>
                  <a:pt x="131" y="283"/>
                </a:cubicBezTo>
                <a:cubicBezTo>
                  <a:pt x="126" y="276"/>
                  <a:pt x="117" y="271"/>
                  <a:pt x="110" y="267"/>
                </a:cubicBezTo>
                <a:cubicBezTo>
                  <a:pt x="106" y="260"/>
                  <a:pt x="99" y="251"/>
                  <a:pt x="92" y="247"/>
                </a:cubicBezTo>
                <a:cubicBezTo>
                  <a:pt x="87" y="241"/>
                  <a:pt x="80" y="232"/>
                  <a:pt x="73" y="229"/>
                </a:cubicBezTo>
                <a:cubicBezTo>
                  <a:pt x="69" y="221"/>
                  <a:pt x="65" y="213"/>
                  <a:pt x="58" y="208"/>
                </a:cubicBezTo>
                <a:cubicBezTo>
                  <a:pt x="54" y="200"/>
                  <a:pt x="52" y="193"/>
                  <a:pt x="47" y="186"/>
                </a:cubicBezTo>
                <a:cubicBezTo>
                  <a:pt x="45" y="175"/>
                  <a:pt x="33" y="160"/>
                  <a:pt x="26" y="150"/>
                </a:cubicBezTo>
                <a:cubicBezTo>
                  <a:pt x="24" y="138"/>
                  <a:pt x="19" y="126"/>
                  <a:pt x="14" y="115"/>
                </a:cubicBezTo>
                <a:cubicBezTo>
                  <a:pt x="12" y="105"/>
                  <a:pt x="9" y="95"/>
                  <a:pt x="7" y="85"/>
                </a:cubicBezTo>
                <a:cubicBezTo>
                  <a:pt x="9" y="65"/>
                  <a:pt x="0" y="61"/>
                  <a:pt x="25" y="57"/>
                </a:cubicBezTo>
                <a:cubicBezTo>
                  <a:pt x="32" y="54"/>
                  <a:pt x="42" y="49"/>
                  <a:pt x="49" y="48"/>
                </a:cubicBezTo>
                <a:cubicBezTo>
                  <a:pt x="57" y="42"/>
                  <a:pt x="63" y="38"/>
                  <a:pt x="73" y="36"/>
                </a:cubicBezTo>
                <a:cubicBezTo>
                  <a:pt x="81" y="32"/>
                  <a:pt x="92" y="28"/>
                  <a:pt x="100" y="27"/>
                </a:cubicBezTo>
                <a:cubicBezTo>
                  <a:pt x="106" y="24"/>
                  <a:pt x="112" y="22"/>
                  <a:pt x="118" y="21"/>
                </a:cubicBezTo>
                <a:cubicBezTo>
                  <a:pt x="124" y="17"/>
                  <a:pt x="132" y="13"/>
                  <a:pt x="139" y="12"/>
                </a:cubicBezTo>
                <a:cubicBezTo>
                  <a:pt x="151" y="6"/>
                  <a:pt x="169" y="7"/>
                  <a:pt x="182" y="6"/>
                </a:cubicBezTo>
                <a:cubicBezTo>
                  <a:pt x="205" y="0"/>
                  <a:pt x="225" y="3"/>
                  <a:pt x="250" y="4"/>
                </a:cubicBezTo>
                <a:cubicBezTo>
                  <a:pt x="258" y="10"/>
                  <a:pt x="257" y="21"/>
                  <a:pt x="266" y="27"/>
                </a:cubicBezTo>
                <a:cubicBezTo>
                  <a:pt x="269" y="33"/>
                  <a:pt x="272" y="39"/>
                  <a:pt x="278" y="43"/>
                </a:cubicBezTo>
                <a:cubicBezTo>
                  <a:pt x="280" y="49"/>
                  <a:pt x="283" y="55"/>
                  <a:pt x="286" y="61"/>
                </a:cubicBezTo>
                <a:cubicBezTo>
                  <a:pt x="287" y="67"/>
                  <a:pt x="290" y="70"/>
                  <a:pt x="292" y="75"/>
                </a:cubicBezTo>
                <a:cubicBezTo>
                  <a:pt x="294" y="86"/>
                  <a:pt x="298" y="95"/>
                  <a:pt x="304" y="105"/>
                </a:cubicBezTo>
                <a:cubicBezTo>
                  <a:pt x="307" y="121"/>
                  <a:pt x="307" y="140"/>
                  <a:pt x="320" y="150"/>
                </a:cubicBezTo>
                <a:cubicBezTo>
                  <a:pt x="322" y="168"/>
                  <a:pt x="319" y="196"/>
                  <a:pt x="328" y="214"/>
                </a:cubicBezTo>
                <a:cubicBezTo>
                  <a:pt x="332" y="233"/>
                  <a:pt x="335" y="254"/>
                  <a:pt x="326" y="271"/>
                </a:cubicBezTo>
                <a:cubicBezTo>
                  <a:pt x="324" y="287"/>
                  <a:pt x="324" y="303"/>
                  <a:pt x="322" y="318"/>
                </a:cubicBezTo>
                <a:cubicBezTo>
                  <a:pt x="321" y="325"/>
                  <a:pt x="308" y="334"/>
                  <a:pt x="308" y="334"/>
                </a:cubicBezTo>
                <a:cubicBezTo>
                  <a:pt x="303" y="345"/>
                  <a:pt x="302" y="367"/>
                  <a:pt x="299" y="370"/>
                </a:cubicBezTo>
                <a:cubicBezTo>
                  <a:pt x="294" y="375"/>
                  <a:pt x="290" y="368"/>
                  <a:pt x="296" y="376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0" name="Freeform 2"/>
          <p:cNvSpPr>
            <a:spLocks/>
          </p:cNvSpPr>
          <p:nvPr/>
        </p:nvSpPr>
        <p:spPr bwMode="auto">
          <a:xfrm>
            <a:off x="762000" y="5638800"/>
            <a:ext cx="534988" cy="457200"/>
          </a:xfrm>
          <a:custGeom>
            <a:avLst/>
            <a:gdLst>
              <a:gd name="T0" fmla="*/ 126 w 367"/>
              <a:gd name="T1" fmla="*/ 353 h 355"/>
              <a:gd name="T2" fmla="*/ 112 w 367"/>
              <a:gd name="T3" fmla="*/ 342 h 355"/>
              <a:gd name="T4" fmla="*/ 91 w 367"/>
              <a:gd name="T5" fmla="*/ 320 h 355"/>
              <a:gd name="T6" fmla="*/ 61 w 367"/>
              <a:gd name="T7" fmla="*/ 278 h 355"/>
              <a:gd name="T8" fmla="*/ 40 w 367"/>
              <a:gd name="T9" fmla="*/ 236 h 355"/>
              <a:gd name="T10" fmla="*/ 31 w 367"/>
              <a:gd name="T11" fmla="*/ 216 h 355"/>
              <a:gd name="T12" fmla="*/ 19 w 367"/>
              <a:gd name="T13" fmla="*/ 188 h 355"/>
              <a:gd name="T14" fmla="*/ 13 w 367"/>
              <a:gd name="T15" fmla="*/ 167 h 355"/>
              <a:gd name="T16" fmla="*/ 7 w 367"/>
              <a:gd name="T17" fmla="*/ 141 h 355"/>
              <a:gd name="T18" fmla="*/ 0 w 367"/>
              <a:gd name="T19" fmla="*/ 108 h 355"/>
              <a:gd name="T20" fmla="*/ 6 w 367"/>
              <a:gd name="T21" fmla="*/ 0 h 355"/>
              <a:gd name="T22" fmla="*/ 82 w 367"/>
              <a:gd name="T23" fmla="*/ 6 h 355"/>
              <a:gd name="T24" fmla="*/ 120 w 367"/>
              <a:gd name="T25" fmla="*/ 12 h 355"/>
              <a:gd name="T26" fmla="*/ 169 w 367"/>
              <a:gd name="T27" fmla="*/ 18 h 355"/>
              <a:gd name="T28" fmla="*/ 198 w 367"/>
              <a:gd name="T29" fmla="*/ 27 h 355"/>
              <a:gd name="T30" fmla="*/ 220 w 367"/>
              <a:gd name="T31" fmla="*/ 39 h 355"/>
              <a:gd name="T32" fmla="*/ 247 w 367"/>
              <a:gd name="T33" fmla="*/ 54 h 355"/>
              <a:gd name="T34" fmla="*/ 279 w 367"/>
              <a:gd name="T35" fmla="*/ 66 h 355"/>
              <a:gd name="T36" fmla="*/ 321 w 367"/>
              <a:gd name="T37" fmla="*/ 92 h 355"/>
              <a:gd name="T38" fmla="*/ 334 w 367"/>
              <a:gd name="T39" fmla="*/ 101 h 355"/>
              <a:gd name="T40" fmla="*/ 357 w 367"/>
              <a:gd name="T41" fmla="*/ 128 h 355"/>
              <a:gd name="T42" fmla="*/ 358 w 367"/>
              <a:gd name="T43" fmla="*/ 138 h 355"/>
              <a:gd name="T44" fmla="*/ 352 w 367"/>
              <a:gd name="T45" fmla="*/ 153 h 355"/>
              <a:gd name="T46" fmla="*/ 343 w 367"/>
              <a:gd name="T47" fmla="*/ 171 h 355"/>
              <a:gd name="T48" fmla="*/ 298 w 367"/>
              <a:gd name="T49" fmla="*/ 233 h 355"/>
              <a:gd name="T50" fmla="*/ 271 w 367"/>
              <a:gd name="T51" fmla="*/ 267 h 355"/>
              <a:gd name="T52" fmla="*/ 259 w 367"/>
              <a:gd name="T53" fmla="*/ 276 h 355"/>
              <a:gd name="T54" fmla="*/ 232 w 367"/>
              <a:gd name="T55" fmla="*/ 294 h 355"/>
              <a:gd name="T56" fmla="*/ 219 w 367"/>
              <a:gd name="T57" fmla="*/ 306 h 355"/>
              <a:gd name="T58" fmla="*/ 169 w 367"/>
              <a:gd name="T59" fmla="*/ 339 h 355"/>
              <a:gd name="T60" fmla="*/ 151 w 367"/>
              <a:gd name="T61" fmla="*/ 345 h 355"/>
              <a:gd name="T62" fmla="*/ 136 w 367"/>
              <a:gd name="T63" fmla="*/ 351 h 355"/>
              <a:gd name="T64" fmla="*/ 126 w 367"/>
              <a:gd name="T65" fmla="*/ 353 h 35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7"/>
              <a:gd name="T100" fmla="*/ 0 h 355"/>
              <a:gd name="T101" fmla="*/ 367 w 367"/>
              <a:gd name="T102" fmla="*/ 355 h 35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7" h="355">
                <a:moveTo>
                  <a:pt x="126" y="353"/>
                </a:moveTo>
                <a:cubicBezTo>
                  <a:pt x="120" y="350"/>
                  <a:pt x="118" y="345"/>
                  <a:pt x="112" y="342"/>
                </a:cubicBezTo>
                <a:cubicBezTo>
                  <a:pt x="105" y="334"/>
                  <a:pt x="97" y="329"/>
                  <a:pt x="91" y="320"/>
                </a:cubicBezTo>
                <a:cubicBezTo>
                  <a:pt x="81" y="306"/>
                  <a:pt x="71" y="292"/>
                  <a:pt x="61" y="278"/>
                </a:cubicBezTo>
                <a:cubicBezTo>
                  <a:pt x="58" y="262"/>
                  <a:pt x="50" y="249"/>
                  <a:pt x="40" y="236"/>
                </a:cubicBezTo>
                <a:cubicBezTo>
                  <a:pt x="39" y="229"/>
                  <a:pt x="34" y="222"/>
                  <a:pt x="31" y="216"/>
                </a:cubicBezTo>
                <a:cubicBezTo>
                  <a:pt x="29" y="206"/>
                  <a:pt x="25" y="196"/>
                  <a:pt x="19" y="188"/>
                </a:cubicBezTo>
                <a:cubicBezTo>
                  <a:pt x="18" y="181"/>
                  <a:pt x="15" y="174"/>
                  <a:pt x="13" y="167"/>
                </a:cubicBezTo>
                <a:cubicBezTo>
                  <a:pt x="12" y="158"/>
                  <a:pt x="10" y="149"/>
                  <a:pt x="7" y="141"/>
                </a:cubicBezTo>
                <a:cubicBezTo>
                  <a:pt x="5" y="130"/>
                  <a:pt x="2" y="119"/>
                  <a:pt x="0" y="108"/>
                </a:cubicBezTo>
                <a:cubicBezTo>
                  <a:pt x="1" y="53"/>
                  <a:pt x="1" y="42"/>
                  <a:pt x="6" y="0"/>
                </a:cubicBezTo>
                <a:cubicBezTo>
                  <a:pt x="36" y="1"/>
                  <a:pt x="55" y="4"/>
                  <a:pt x="82" y="6"/>
                </a:cubicBezTo>
                <a:cubicBezTo>
                  <a:pt x="95" y="8"/>
                  <a:pt x="107" y="11"/>
                  <a:pt x="120" y="12"/>
                </a:cubicBezTo>
                <a:cubicBezTo>
                  <a:pt x="131" y="18"/>
                  <a:pt x="158" y="18"/>
                  <a:pt x="169" y="18"/>
                </a:cubicBezTo>
                <a:cubicBezTo>
                  <a:pt x="179" y="20"/>
                  <a:pt x="188" y="25"/>
                  <a:pt x="198" y="27"/>
                </a:cubicBezTo>
                <a:cubicBezTo>
                  <a:pt x="206" y="31"/>
                  <a:pt x="213" y="34"/>
                  <a:pt x="220" y="39"/>
                </a:cubicBezTo>
                <a:cubicBezTo>
                  <a:pt x="224" y="46"/>
                  <a:pt x="239" y="53"/>
                  <a:pt x="247" y="54"/>
                </a:cubicBezTo>
                <a:cubicBezTo>
                  <a:pt x="257" y="58"/>
                  <a:pt x="268" y="64"/>
                  <a:pt x="279" y="66"/>
                </a:cubicBezTo>
                <a:cubicBezTo>
                  <a:pt x="294" y="73"/>
                  <a:pt x="307" y="84"/>
                  <a:pt x="321" y="92"/>
                </a:cubicBezTo>
                <a:cubicBezTo>
                  <a:pt x="325" y="97"/>
                  <a:pt x="328" y="99"/>
                  <a:pt x="334" y="101"/>
                </a:cubicBezTo>
                <a:cubicBezTo>
                  <a:pt x="340" y="109"/>
                  <a:pt x="348" y="123"/>
                  <a:pt x="357" y="128"/>
                </a:cubicBezTo>
                <a:cubicBezTo>
                  <a:pt x="358" y="136"/>
                  <a:pt x="367" y="136"/>
                  <a:pt x="358" y="138"/>
                </a:cubicBezTo>
                <a:cubicBezTo>
                  <a:pt x="355" y="143"/>
                  <a:pt x="355" y="148"/>
                  <a:pt x="352" y="153"/>
                </a:cubicBezTo>
                <a:cubicBezTo>
                  <a:pt x="351" y="160"/>
                  <a:pt x="347" y="165"/>
                  <a:pt x="343" y="171"/>
                </a:cubicBezTo>
                <a:cubicBezTo>
                  <a:pt x="338" y="196"/>
                  <a:pt x="314" y="215"/>
                  <a:pt x="298" y="233"/>
                </a:cubicBezTo>
                <a:cubicBezTo>
                  <a:pt x="288" y="244"/>
                  <a:pt x="284" y="259"/>
                  <a:pt x="271" y="267"/>
                </a:cubicBezTo>
                <a:cubicBezTo>
                  <a:pt x="267" y="273"/>
                  <a:pt x="266" y="275"/>
                  <a:pt x="259" y="276"/>
                </a:cubicBezTo>
                <a:cubicBezTo>
                  <a:pt x="249" y="281"/>
                  <a:pt x="241" y="287"/>
                  <a:pt x="232" y="294"/>
                </a:cubicBezTo>
                <a:cubicBezTo>
                  <a:pt x="227" y="298"/>
                  <a:pt x="219" y="306"/>
                  <a:pt x="219" y="306"/>
                </a:cubicBezTo>
                <a:cubicBezTo>
                  <a:pt x="211" y="320"/>
                  <a:pt x="185" y="336"/>
                  <a:pt x="169" y="339"/>
                </a:cubicBezTo>
                <a:cubicBezTo>
                  <a:pt x="163" y="342"/>
                  <a:pt x="157" y="344"/>
                  <a:pt x="151" y="345"/>
                </a:cubicBezTo>
                <a:cubicBezTo>
                  <a:pt x="146" y="348"/>
                  <a:pt x="142" y="350"/>
                  <a:pt x="136" y="351"/>
                </a:cubicBezTo>
                <a:cubicBezTo>
                  <a:pt x="130" y="355"/>
                  <a:pt x="134" y="354"/>
                  <a:pt x="126" y="353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1" name="Freeform 23"/>
          <p:cNvSpPr>
            <a:spLocks/>
          </p:cNvSpPr>
          <p:nvPr/>
        </p:nvSpPr>
        <p:spPr bwMode="auto">
          <a:xfrm>
            <a:off x="763588" y="5770563"/>
            <a:ext cx="187325" cy="311150"/>
          </a:xfrm>
          <a:custGeom>
            <a:avLst/>
            <a:gdLst>
              <a:gd name="T0" fmla="*/ 112 w 118"/>
              <a:gd name="T1" fmla="*/ 193 h 196"/>
              <a:gd name="T2" fmla="*/ 65 w 118"/>
              <a:gd name="T3" fmla="*/ 195 h 196"/>
              <a:gd name="T4" fmla="*/ 56 w 118"/>
              <a:gd name="T5" fmla="*/ 183 h 196"/>
              <a:gd name="T6" fmla="*/ 37 w 118"/>
              <a:gd name="T7" fmla="*/ 156 h 196"/>
              <a:gd name="T8" fmla="*/ 20 w 118"/>
              <a:gd name="T9" fmla="*/ 124 h 196"/>
              <a:gd name="T10" fmla="*/ 11 w 118"/>
              <a:gd name="T11" fmla="*/ 90 h 196"/>
              <a:gd name="T12" fmla="*/ 5 w 118"/>
              <a:gd name="T13" fmla="*/ 70 h 196"/>
              <a:gd name="T14" fmla="*/ 1 w 118"/>
              <a:gd name="T15" fmla="*/ 15 h 196"/>
              <a:gd name="T16" fmla="*/ 2 w 118"/>
              <a:gd name="T17" fmla="*/ 6 h 196"/>
              <a:gd name="T18" fmla="*/ 10 w 118"/>
              <a:gd name="T19" fmla="*/ 21 h 196"/>
              <a:gd name="T20" fmla="*/ 16 w 118"/>
              <a:gd name="T21" fmla="*/ 45 h 196"/>
              <a:gd name="T22" fmla="*/ 22 w 118"/>
              <a:gd name="T23" fmla="*/ 70 h 196"/>
              <a:gd name="T24" fmla="*/ 46 w 118"/>
              <a:gd name="T25" fmla="*/ 103 h 196"/>
              <a:gd name="T26" fmla="*/ 61 w 118"/>
              <a:gd name="T27" fmla="*/ 121 h 196"/>
              <a:gd name="T28" fmla="*/ 85 w 118"/>
              <a:gd name="T29" fmla="*/ 144 h 196"/>
              <a:gd name="T30" fmla="*/ 110 w 118"/>
              <a:gd name="T31" fmla="*/ 166 h 196"/>
              <a:gd name="T32" fmla="*/ 106 w 118"/>
              <a:gd name="T33" fmla="*/ 168 h 196"/>
              <a:gd name="T34" fmla="*/ 118 w 118"/>
              <a:gd name="T35" fmla="*/ 187 h 196"/>
              <a:gd name="T36" fmla="*/ 112 w 118"/>
              <a:gd name="T37" fmla="*/ 193 h 19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8"/>
              <a:gd name="T58" fmla="*/ 0 h 196"/>
              <a:gd name="T59" fmla="*/ 118 w 118"/>
              <a:gd name="T60" fmla="*/ 196 h 19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8" h="196">
                <a:moveTo>
                  <a:pt x="112" y="193"/>
                </a:moveTo>
                <a:cubicBezTo>
                  <a:pt x="96" y="195"/>
                  <a:pt x="81" y="196"/>
                  <a:pt x="65" y="195"/>
                </a:cubicBezTo>
                <a:cubicBezTo>
                  <a:pt x="64" y="188"/>
                  <a:pt x="60" y="188"/>
                  <a:pt x="56" y="183"/>
                </a:cubicBezTo>
                <a:cubicBezTo>
                  <a:pt x="54" y="174"/>
                  <a:pt x="43" y="162"/>
                  <a:pt x="37" y="156"/>
                </a:cubicBezTo>
                <a:cubicBezTo>
                  <a:pt x="32" y="145"/>
                  <a:pt x="26" y="135"/>
                  <a:pt x="20" y="124"/>
                </a:cubicBezTo>
                <a:cubicBezTo>
                  <a:pt x="18" y="113"/>
                  <a:pt x="16" y="100"/>
                  <a:pt x="11" y="90"/>
                </a:cubicBezTo>
                <a:cubicBezTo>
                  <a:pt x="10" y="83"/>
                  <a:pt x="8" y="76"/>
                  <a:pt x="5" y="70"/>
                </a:cubicBezTo>
                <a:cubicBezTo>
                  <a:pt x="2" y="48"/>
                  <a:pt x="2" y="51"/>
                  <a:pt x="1" y="15"/>
                </a:cubicBezTo>
                <a:cubicBezTo>
                  <a:pt x="1" y="12"/>
                  <a:pt x="0" y="8"/>
                  <a:pt x="2" y="6"/>
                </a:cubicBezTo>
                <a:cubicBezTo>
                  <a:pt x="6" y="0"/>
                  <a:pt x="9" y="19"/>
                  <a:pt x="10" y="21"/>
                </a:cubicBezTo>
                <a:cubicBezTo>
                  <a:pt x="11" y="29"/>
                  <a:pt x="16" y="45"/>
                  <a:pt x="16" y="45"/>
                </a:cubicBezTo>
                <a:cubicBezTo>
                  <a:pt x="17" y="53"/>
                  <a:pt x="18" y="62"/>
                  <a:pt x="22" y="70"/>
                </a:cubicBezTo>
                <a:cubicBezTo>
                  <a:pt x="24" y="81"/>
                  <a:pt x="36" y="97"/>
                  <a:pt x="46" y="103"/>
                </a:cubicBezTo>
                <a:cubicBezTo>
                  <a:pt x="50" y="110"/>
                  <a:pt x="55" y="116"/>
                  <a:pt x="61" y="121"/>
                </a:cubicBezTo>
                <a:cubicBezTo>
                  <a:pt x="67" y="131"/>
                  <a:pt x="75" y="138"/>
                  <a:pt x="85" y="144"/>
                </a:cubicBezTo>
                <a:cubicBezTo>
                  <a:pt x="92" y="154"/>
                  <a:pt x="99" y="161"/>
                  <a:pt x="110" y="166"/>
                </a:cubicBezTo>
                <a:cubicBezTo>
                  <a:pt x="109" y="165"/>
                  <a:pt x="103" y="155"/>
                  <a:pt x="106" y="168"/>
                </a:cubicBezTo>
                <a:cubicBezTo>
                  <a:pt x="107" y="174"/>
                  <a:pt x="115" y="181"/>
                  <a:pt x="118" y="187"/>
                </a:cubicBezTo>
                <a:cubicBezTo>
                  <a:pt x="112" y="190"/>
                  <a:pt x="113" y="187"/>
                  <a:pt x="112" y="193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355013" cy="762000"/>
          </a:xfrm>
          <a:prstGeom prst="rect">
            <a:avLst/>
          </a:prstGeom>
          <a:gradFill rotWithShape="1">
            <a:gsLst>
              <a:gs pos="0">
                <a:srgbClr val="FF6600">
                  <a:alpha val="50998"/>
                </a:srgbClr>
              </a:gs>
              <a:gs pos="100000">
                <a:srgbClr val="FFCC66">
                  <a:alpha val="50998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  <a:latin typeface="Century Gothic" pitchFamily="34" charset="0"/>
              </a:rPr>
              <a:t>Understanding Christ’s Church</a:t>
            </a:r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777288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6600"/>
                </a:solidFill>
                <a:latin typeface="Century Gothic" pitchFamily="34" charset="0"/>
              </a:rPr>
              <a:t>A Biblical view the universal vs. local church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1600200"/>
            <a:ext cx="2971800" cy="1282700"/>
            <a:chOff x="1968" y="1008"/>
            <a:chExt cx="1872" cy="808"/>
          </a:xfrm>
        </p:grpSpPr>
        <p:sp>
          <p:nvSpPr>
            <p:cNvPr id="9282" name="Rectangle 6"/>
            <p:cNvSpPr>
              <a:spLocks noChangeArrowheads="1"/>
            </p:cNvSpPr>
            <p:nvPr/>
          </p:nvSpPr>
          <p:spPr bwMode="auto">
            <a:xfrm>
              <a:off x="1968" y="1200"/>
              <a:ext cx="1872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4000" b="1">
                  <a:solidFill>
                    <a:srgbClr val="FFFFFF"/>
                  </a:solidFill>
                  <a:latin typeface="Century Gothic" pitchFamily="34" charset="0"/>
                </a:rPr>
                <a:t>CHRIST</a:t>
              </a:r>
            </a:p>
          </p:txBody>
        </p:sp>
        <p:sp>
          <p:nvSpPr>
            <p:cNvPr id="9283" name="Oval 7"/>
            <p:cNvSpPr>
              <a:spLocks noChangeArrowheads="1"/>
            </p:cNvSpPr>
            <p:nvPr/>
          </p:nvSpPr>
          <p:spPr bwMode="auto">
            <a:xfrm>
              <a:off x="2016" y="1008"/>
              <a:ext cx="1768" cy="80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1219200" y="2819400"/>
            <a:ext cx="2736850" cy="2362200"/>
          </a:xfrm>
          <a:prstGeom prst="line">
            <a:avLst/>
          </a:prstGeom>
          <a:noFill/>
          <a:ln w="28575">
            <a:solidFill>
              <a:srgbClr val="FFCC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 rot="-2597327">
            <a:off x="-304800" y="5105400"/>
            <a:ext cx="1604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Book Antiqua" pitchFamily="18" charset="0"/>
              </a:rPr>
              <a:t>Ralph</a:t>
            </a:r>
          </a:p>
        </p:txBody>
      </p:sp>
      <p:sp>
        <p:nvSpPr>
          <p:cNvPr id="9227" name="Oval 15"/>
          <p:cNvSpPr>
            <a:spLocks noChangeArrowheads="1"/>
          </p:cNvSpPr>
          <p:nvPr/>
        </p:nvSpPr>
        <p:spPr bwMode="auto">
          <a:xfrm>
            <a:off x="762000" y="5257800"/>
            <a:ext cx="1219200" cy="10668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228" name="Rectangle 16"/>
          <p:cNvSpPr>
            <a:spLocks noChangeArrowheads="1"/>
          </p:cNvSpPr>
          <p:nvPr/>
        </p:nvSpPr>
        <p:spPr bwMode="auto">
          <a:xfrm rot="-2906982">
            <a:off x="873918" y="5603082"/>
            <a:ext cx="160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  <a:latin typeface="Book Antiqua" pitchFamily="18" charset="0"/>
              </a:rPr>
              <a:t>Jane</a:t>
            </a:r>
          </a:p>
        </p:txBody>
      </p:sp>
      <p:sp>
        <p:nvSpPr>
          <p:cNvPr id="9229" name="Line 17"/>
          <p:cNvSpPr>
            <a:spLocks noChangeShapeType="1"/>
          </p:cNvSpPr>
          <p:nvPr/>
        </p:nvSpPr>
        <p:spPr bwMode="auto">
          <a:xfrm flipH="1">
            <a:off x="1828800" y="2819400"/>
            <a:ext cx="2209800" cy="2590800"/>
          </a:xfrm>
          <a:prstGeom prst="line">
            <a:avLst/>
          </a:prstGeom>
          <a:noFill/>
          <a:ln w="28575">
            <a:solidFill>
              <a:srgbClr val="FFCC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30" name="Oval 19"/>
          <p:cNvSpPr>
            <a:spLocks noChangeArrowheads="1"/>
          </p:cNvSpPr>
          <p:nvPr/>
        </p:nvSpPr>
        <p:spPr bwMode="auto">
          <a:xfrm>
            <a:off x="152400" y="5638800"/>
            <a:ext cx="1295400" cy="10668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31" name="Rectangle 20"/>
          <p:cNvSpPr>
            <a:spLocks noChangeArrowheads="1"/>
          </p:cNvSpPr>
          <p:nvPr/>
        </p:nvSpPr>
        <p:spPr bwMode="auto">
          <a:xfrm rot="-250974">
            <a:off x="0" y="6248400"/>
            <a:ext cx="160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  <a:latin typeface="Book Antiqua" pitchFamily="18" charset="0"/>
              </a:rPr>
              <a:t>Stan</a:t>
            </a:r>
          </a:p>
        </p:txBody>
      </p:sp>
      <p:sp>
        <p:nvSpPr>
          <p:cNvPr id="9232" name="Line 21"/>
          <p:cNvSpPr>
            <a:spLocks noChangeShapeType="1"/>
          </p:cNvSpPr>
          <p:nvPr/>
        </p:nvSpPr>
        <p:spPr bwMode="auto">
          <a:xfrm flipH="1">
            <a:off x="1143000" y="2819400"/>
            <a:ext cx="2819400" cy="2895600"/>
          </a:xfrm>
          <a:prstGeom prst="line">
            <a:avLst/>
          </a:prstGeom>
          <a:noFill/>
          <a:ln w="28575">
            <a:solidFill>
              <a:srgbClr val="FFCC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 rot="962838">
            <a:off x="3200400" y="5257800"/>
            <a:ext cx="1219200" cy="11430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743200" y="2895600"/>
            <a:ext cx="1600200" cy="3276600"/>
            <a:chOff x="1728" y="1824"/>
            <a:chExt cx="1008" cy="2064"/>
          </a:xfrm>
        </p:grpSpPr>
        <p:sp>
          <p:nvSpPr>
            <p:cNvPr id="9280" name="Oval 24"/>
            <p:cNvSpPr>
              <a:spLocks noChangeArrowheads="1"/>
            </p:cNvSpPr>
            <p:nvPr/>
          </p:nvSpPr>
          <p:spPr bwMode="auto">
            <a:xfrm rot="962838">
              <a:off x="1728" y="3168"/>
              <a:ext cx="768" cy="72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1" name="Line 27"/>
            <p:cNvSpPr>
              <a:spLocks noChangeShapeType="1"/>
            </p:cNvSpPr>
            <p:nvPr/>
          </p:nvSpPr>
          <p:spPr bwMode="auto">
            <a:xfrm flipH="1">
              <a:off x="2064" y="1824"/>
              <a:ext cx="672" cy="1344"/>
            </a:xfrm>
            <a:prstGeom prst="line">
              <a:avLst/>
            </a:prstGeom>
            <a:noFill/>
            <a:ln w="285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429000" y="2895600"/>
            <a:ext cx="1219200" cy="2971800"/>
            <a:chOff x="2160" y="1824"/>
            <a:chExt cx="768" cy="1872"/>
          </a:xfrm>
        </p:grpSpPr>
        <p:sp>
          <p:nvSpPr>
            <p:cNvPr id="9278" name="Oval 26"/>
            <p:cNvSpPr>
              <a:spLocks noChangeArrowheads="1"/>
            </p:cNvSpPr>
            <p:nvPr/>
          </p:nvSpPr>
          <p:spPr bwMode="auto">
            <a:xfrm rot="962838">
              <a:off x="2160" y="2976"/>
              <a:ext cx="768" cy="72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9" name="Line 28"/>
            <p:cNvSpPr>
              <a:spLocks noChangeShapeType="1"/>
            </p:cNvSpPr>
            <p:nvPr/>
          </p:nvSpPr>
          <p:spPr bwMode="auto">
            <a:xfrm flipH="1">
              <a:off x="2640" y="1824"/>
              <a:ext cx="144" cy="1152"/>
            </a:xfrm>
            <a:prstGeom prst="line">
              <a:avLst/>
            </a:prstGeom>
            <a:noFill/>
            <a:ln w="285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828800" y="6400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6600"/>
                </a:solidFill>
                <a:latin typeface="Century Gothic" pitchFamily="34" charset="0"/>
              </a:rPr>
              <a:t>church at Corinth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267200" y="56388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solidFill>
                  <a:srgbClr val="FF6600"/>
                </a:solidFill>
                <a:latin typeface="Century Gothic" pitchFamily="34" charset="0"/>
              </a:rPr>
              <a:t>1 Cor.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solidFill>
                  <a:srgbClr val="FF6600"/>
                </a:solidFill>
                <a:latin typeface="Century Gothic" pitchFamily="34" charset="0"/>
              </a:rPr>
              <a:t>5:1-5</a:t>
            </a:r>
          </a:p>
        </p:txBody>
      </p:sp>
      <p:sp>
        <p:nvSpPr>
          <p:cNvPr id="9238" name="Oval 35"/>
          <p:cNvSpPr>
            <a:spLocks noChangeArrowheads="1"/>
          </p:cNvSpPr>
          <p:nvPr/>
        </p:nvSpPr>
        <p:spPr bwMode="auto">
          <a:xfrm rot="962838">
            <a:off x="152400" y="4953000"/>
            <a:ext cx="1219200" cy="11430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800600" y="2819400"/>
            <a:ext cx="1604963" cy="2406650"/>
            <a:chOff x="3024" y="1776"/>
            <a:chExt cx="1011" cy="1516"/>
          </a:xfrm>
        </p:grpSpPr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3168" y="1776"/>
              <a:ext cx="768" cy="1296"/>
              <a:chOff x="3168" y="1776"/>
              <a:chExt cx="768" cy="1296"/>
            </a:xfrm>
          </p:grpSpPr>
          <p:sp>
            <p:nvSpPr>
              <p:cNvPr id="9276" name="Oval 10"/>
              <p:cNvSpPr>
                <a:spLocks noChangeArrowheads="1"/>
              </p:cNvSpPr>
              <p:nvPr/>
            </p:nvSpPr>
            <p:spPr bwMode="auto">
              <a:xfrm rot="962838">
                <a:off x="3168" y="2352"/>
                <a:ext cx="768" cy="72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77" name="Line 36"/>
              <p:cNvSpPr>
                <a:spLocks noChangeShapeType="1"/>
              </p:cNvSpPr>
              <p:nvPr/>
            </p:nvSpPr>
            <p:spPr bwMode="auto">
              <a:xfrm>
                <a:off x="3260" y="1776"/>
                <a:ext cx="196" cy="576"/>
              </a:xfrm>
              <a:prstGeom prst="line">
                <a:avLst/>
              </a:prstGeom>
              <a:noFill/>
              <a:ln w="28575">
                <a:solidFill>
                  <a:srgbClr val="FFCC66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275" name="Rectangle 38"/>
            <p:cNvSpPr>
              <a:spLocks noChangeArrowheads="1"/>
            </p:cNvSpPr>
            <p:nvPr/>
          </p:nvSpPr>
          <p:spPr bwMode="auto">
            <a:xfrm>
              <a:off x="3024" y="2352"/>
              <a:ext cx="1011" cy="94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FFFFFF"/>
                  </a:solidFill>
                  <a:latin typeface="Book Antiqua" pitchFamily="18" charset="0"/>
                </a:rPr>
                <a:t>Saul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FF6600"/>
                  </a:solidFill>
                  <a:latin typeface="Century Gothic" pitchFamily="34" charset="0"/>
                </a:rPr>
                <a:t>Acts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FF6600"/>
                  </a:solidFill>
                  <a:latin typeface="Century Gothic" pitchFamily="34" charset="0"/>
                </a:rPr>
                <a:t>9:26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66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5715000" y="2667000"/>
            <a:ext cx="2062163" cy="4006850"/>
            <a:chOff x="3600" y="1680"/>
            <a:chExt cx="1299" cy="2524"/>
          </a:xfrm>
        </p:grpSpPr>
        <p:sp>
          <p:nvSpPr>
            <p:cNvPr id="9271" name="Oval 42"/>
            <p:cNvSpPr>
              <a:spLocks noChangeArrowheads="1"/>
            </p:cNvSpPr>
            <p:nvPr/>
          </p:nvSpPr>
          <p:spPr bwMode="auto">
            <a:xfrm rot="962838">
              <a:off x="3968" y="3206"/>
              <a:ext cx="864" cy="789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2" name="Line 43"/>
            <p:cNvSpPr>
              <a:spLocks noChangeShapeType="1"/>
            </p:cNvSpPr>
            <p:nvPr/>
          </p:nvSpPr>
          <p:spPr bwMode="auto">
            <a:xfrm>
              <a:off x="3600" y="1680"/>
              <a:ext cx="672" cy="1515"/>
            </a:xfrm>
            <a:prstGeom prst="line">
              <a:avLst/>
            </a:prstGeom>
            <a:noFill/>
            <a:ln w="285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3" name="Rectangle 44"/>
            <p:cNvSpPr>
              <a:spLocks noChangeArrowheads="1"/>
            </p:cNvSpPr>
            <p:nvPr/>
          </p:nvSpPr>
          <p:spPr bwMode="auto">
            <a:xfrm>
              <a:off x="3888" y="3264"/>
              <a:ext cx="1011" cy="94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FFFFFF"/>
                  </a:solidFill>
                  <a:latin typeface="Book Antiqua" pitchFamily="18" charset="0"/>
                </a:rPr>
                <a:t>Eunuch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FF6600"/>
                  </a:solidFill>
                  <a:latin typeface="Century Gothic" pitchFamily="34" charset="0"/>
                </a:rPr>
                <a:t>Acts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FF6600"/>
                  </a:solidFill>
                  <a:latin typeface="Century Gothic" pitchFamily="34" charset="0"/>
                </a:rPr>
                <a:t>8:39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66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5867400" y="2514600"/>
            <a:ext cx="3205163" cy="2863850"/>
            <a:chOff x="3696" y="1584"/>
            <a:chExt cx="2019" cy="1804"/>
          </a:xfrm>
        </p:grpSpPr>
        <p:sp>
          <p:nvSpPr>
            <p:cNvPr id="9268" name="Oval 47"/>
            <p:cNvSpPr>
              <a:spLocks noChangeArrowheads="1"/>
            </p:cNvSpPr>
            <p:nvPr/>
          </p:nvSpPr>
          <p:spPr bwMode="auto">
            <a:xfrm rot="962838">
              <a:off x="4800" y="2544"/>
              <a:ext cx="768" cy="72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9" name="Line 48"/>
            <p:cNvSpPr>
              <a:spLocks noChangeShapeType="1"/>
            </p:cNvSpPr>
            <p:nvPr/>
          </p:nvSpPr>
          <p:spPr bwMode="auto">
            <a:xfrm>
              <a:off x="3696" y="1584"/>
              <a:ext cx="1248" cy="1008"/>
            </a:xfrm>
            <a:prstGeom prst="line">
              <a:avLst/>
            </a:prstGeom>
            <a:noFill/>
            <a:ln w="285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0" name="Rectangle 49"/>
            <p:cNvSpPr>
              <a:spLocks noChangeArrowheads="1"/>
            </p:cNvSpPr>
            <p:nvPr/>
          </p:nvSpPr>
          <p:spPr bwMode="auto">
            <a:xfrm>
              <a:off x="4656" y="2640"/>
              <a:ext cx="1059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FF6600"/>
                  </a:solidFill>
                  <a:latin typeface="Century Gothic" pitchFamily="34" charset="0"/>
                </a:rPr>
                <a:t>3 John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FF6600"/>
                  </a:solidFill>
                  <a:latin typeface="Century Gothic" pitchFamily="34" charset="0"/>
                </a:rPr>
                <a:t>9,10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FF6600"/>
                </a:solidFill>
                <a:latin typeface="Century Gothic" pitchFamily="34" charset="0"/>
              </a:endParaRPr>
            </a:p>
          </p:txBody>
        </p:sp>
      </p:grp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6172200" y="1524000"/>
            <a:ext cx="335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6600"/>
                </a:solidFill>
                <a:latin typeface="Century Gothic" pitchFamily="34" charset="0"/>
              </a:rPr>
              <a:t>Dead in Christ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FF6600"/>
                </a:solidFill>
                <a:latin typeface="Century Gothic" pitchFamily="34" charset="0"/>
              </a:rPr>
              <a:t>1 Thess.4:14-17</a:t>
            </a: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228600" y="2819400"/>
            <a:ext cx="1905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6600"/>
                </a:solidFill>
                <a:latin typeface="Century Gothic" pitchFamily="34" charset="0"/>
              </a:rPr>
              <a:t>Church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6600"/>
                </a:solidFill>
                <a:latin typeface="Century Gothic" pitchFamily="34" charset="0"/>
              </a:rPr>
              <a:t>at Sardis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FF6600"/>
                </a:solidFill>
                <a:latin typeface="Century Gothic" pitchFamily="34" charset="0"/>
              </a:rPr>
              <a:t>Rev.3:1-4</a:t>
            </a:r>
          </a:p>
        </p:txBody>
      </p: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6019800" y="2209800"/>
            <a:ext cx="2971800" cy="685800"/>
            <a:chOff x="3792" y="1392"/>
            <a:chExt cx="1872" cy="432"/>
          </a:xfrm>
        </p:grpSpPr>
        <p:sp>
          <p:nvSpPr>
            <p:cNvPr id="9266" name="Line 58"/>
            <p:cNvSpPr>
              <a:spLocks noChangeShapeType="1"/>
            </p:cNvSpPr>
            <p:nvPr/>
          </p:nvSpPr>
          <p:spPr bwMode="auto">
            <a:xfrm>
              <a:off x="3792" y="1392"/>
              <a:ext cx="1728" cy="336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7" name="Oval 59"/>
            <p:cNvSpPr>
              <a:spLocks noChangeArrowheads="1"/>
            </p:cNvSpPr>
            <p:nvPr/>
          </p:nvSpPr>
          <p:spPr bwMode="auto">
            <a:xfrm>
              <a:off x="5520" y="1680"/>
              <a:ext cx="144" cy="144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5867400" y="2514600"/>
            <a:ext cx="2819400" cy="1066800"/>
            <a:chOff x="3696" y="1584"/>
            <a:chExt cx="1776" cy="672"/>
          </a:xfrm>
        </p:grpSpPr>
        <p:sp>
          <p:nvSpPr>
            <p:cNvPr id="9264" name="Line 56"/>
            <p:cNvSpPr>
              <a:spLocks noChangeShapeType="1"/>
            </p:cNvSpPr>
            <p:nvPr/>
          </p:nvSpPr>
          <p:spPr bwMode="auto">
            <a:xfrm>
              <a:off x="3696" y="1584"/>
              <a:ext cx="1632" cy="576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5" name="Oval 60"/>
            <p:cNvSpPr>
              <a:spLocks noChangeArrowheads="1"/>
            </p:cNvSpPr>
            <p:nvPr/>
          </p:nvSpPr>
          <p:spPr bwMode="auto">
            <a:xfrm>
              <a:off x="5328" y="2112"/>
              <a:ext cx="144" cy="144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5943600" y="2438400"/>
            <a:ext cx="2438400" cy="838200"/>
            <a:chOff x="3744" y="1536"/>
            <a:chExt cx="1536" cy="528"/>
          </a:xfrm>
        </p:grpSpPr>
        <p:sp>
          <p:nvSpPr>
            <p:cNvPr id="9262" name="Line 55"/>
            <p:cNvSpPr>
              <a:spLocks noChangeShapeType="1"/>
            </p:cNvSpPr>
            <p:nvPr/>
          </p:nvSpPr>
          <p:spPr bwMode="auto">
            <a:xfrm>
              <a:off x="3744" y="1536"/>
              <a:ext cx="1392" cy="432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3" name="Oval 61"/>
            <p:cNvSpPr>
              <a:spLocks noChangeArrowheads="1"/>
            </p:cNvSpPr>
            <p:nvPr/>
          </p:nvSpPr>
          <p:spPr bwMode="auto">
            <a:xfrm>
              <a:off x="5136" y="1920"/>
              <a:ext cx="144" cy="144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5"/>
          <p:cNvGrpSpPr>
            <a:grpSpLocks/>
          </p:cNvGrpSpPr>
          <p:nvPr/>
        </p:nvGrpSpPr>
        <p:grpSpPr bwMode="auto">
          <a:xfrm>
            <a:off x="6019800" y="2362200"/>
            <a:ext cx="2971800" cy="914400"/>
            <a:chOff x="3792" y="1488"/>
            <a:chExt cx="1872" cy="576"/>
          </a:xfrm>
        </p:grpSpPr>
        <p:sp>
          <p:nvSpPr>
            <p:cNvPr id="9260" name="Line 54"/>
            <p:cNvSpPr>
              <a:spLocks noChangeShapeType="1"/>
            </p:cNvSpPr>
            <p:nvPr/>
          </p:nvSpPr>
          <p:spPr bwMode="auto">
            <a:xfrm>
              <a:off x="3792" y="1488"/>
              <a:ext cx="1728" cy="480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1" name="Oval 62"/>
            <p:cNvSpPr>
              <a:spLocks noChangeArrowheads="1"/>
            </p:cNvSpPr>
            <p:nvPr/>
          </p:nvSpPr>
          <p:spPr bwMode="auto">
            <a:xfrm>
              <a:off x="5520" y="1920"/>
              <a:ext cx="144" cy="144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6019800" y="2286000"/>
            <a:ext cx="2667000" cy="685800"/>
            <a:chOff x="3792" y="1440"/>
            <a:chExt cx="1680" cy="432"/>
          </a:xfrm>
        </p:grpSpPr>
        <p:sp>
          <p:nvSpPr>
            <p:cNvPr id="9258" name="Line 57"/>
            <p:cNvSpPr>
              <a:spLocks noChangeShapeType="1"/>
            </p:cNvSpPr>
            <p:nvPr/>
          </p:nvSpPr>
          <p:spPr bwMode="auto">
            <a:xfrm>
              <a:off x="3792" y="1440"/>
              <a:ext cx="1536" cy="336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9" name="Oval 63"/>
            <p:cNvSpPr>
              <a:spLocks noChangeArrowheads="1"/>
            </p:cNvSpPr>
            <p:nvPr/>
          </p:nvSpPr>
          <p:spPr bwMode="auto">
            <a:xfrm>
              <a:off x="5328" y="1728"/>
              <a:ext cx="144" cy="144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80" name="Oval 72"/>
          <p:cNvSpPr>
            <a:spLocks noChangeArrowheads="1"/>
          </p:cNvSpPr>
          <p:nvPr/>
        </p:nvSpPr>
        <p:spPr bwMode="auto">
          <a:xfrm>
            <a:off x="685800" y="2057400"/>
            <a:ext cx="914400" cy="7620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81" name="Oval 73"/>
          <p:cNvSpPr>
            <a:spLocks noChangeArrowheads="1"/>
          </p:cNvSpPr>
          <p:nvPr/>
        </p:nvSpPr>
        <p:spPr bwMode="auto">
          <a:xfrm>
            <a:off x="914400" y="1905000"/>
            <a:ext cx="914400" cy="7620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82" name="Oval 74"/>
          <p:cNvSpPr>
            <a:spLocks noChangeArrowheads="1"/>
          </p:cNvSpPr>
          <p:nvPr/>
        </p:nvSpPr>
        <p:spPr bwMode="auto">
          <a:xfrm>
            <a:off x="381000" y="1905000"/>
            <a:ext cx="914400" cy="7620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4" name="Group 79"/>
          <p:cNvGrpSpPr>
            <a:grpSpLocks/>
          </p:cNvGrpSpPr>
          <p:nvPr/>
        </p:nvGrpSpPr>
        <p:grpSpPr bwMode="auto">
          <a:xfrm>
            <a:off x="762000" y="1752600"/>
            <a:ext cx="2590800" cy="762000"/>
            <a:chOff x="480" y="1104"/>
            <a:chExt cx="1632" cy="480"/>
          </a:xfrm>
        </p:grpSpPr>
        <p:sp>
          <p:nvSpPr>
            <p:cNvPr id="9256" name="Oval 69"/>
            <p:cNvSpPr>
              <a:spLocks noChangeArrowheads="1"/>
            </p:cNvSpPr>
            <p:nvPr/>
          </p:nvSpPr>
          <p:spPr bwMode="auto">
            <a:xfrm>
              <a:off x="480" y="1104"/>
              <a:ext cx="576" cy="48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7" name="Line 76"/>
            <p:cNvSpPr>
              <a:spLocks noChangeShapeType="1"/>
            </p:cNvSpPr>
            <p:nvPr/>
          </p:nvSpPr>
          <p:spPr bwMode="auto">
            <a:xfrm flipH="1" flipV="1">
              <a:off x="960" y="1152"/>
              <a:ext cx="1152" cy="96"/>
            </a:xfrm>
            <a:prstGeom prst="line">
              <a:avLst/>
            </a:prstGeom>
            <a:noFill/>
            <a:ln w="19050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78"/>
          <p:cNvGrpSpPr>
            <a:grpSpLocks/>
          </p:cNvGrpSpPr>
          <p:nvPr/>
        </p:nvGrpSpPr>
        <p:grpSpPr bwMode="auto">
          <a:xfrm>
            <a:off x="457200" y="1600200"/>
            <a:ext cx="2819400" cy="762000"/>
            <a:chOff x="288" y="1008"/>
            <a:chExt cx="1776" cy="480"/>
          </a:xfrm>
        </p:grpSpPr>
        <p:sp>
          <p:nvSpPr>
            <p:cNvPr id="9254" name="Oval 71"/>
            <p:cNvSpPr>
              <a:spLocks noChangeArrowheads="1"/>
            </p:cNvSpPr>
            <p:nvPr/>
          </p:nvSpPr>
          <p:spPr bwMode="auto">
            <a:xfrm>
              <a:off x="288" y="1008"/>
              <a:ext cx="576" cy="48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5" name="Line 77"/>
            <p:cNvSpPr>
              <a:spLocks noChangeShapeType="1"/>
            </p:cNvSpPr>
            <p:nvPr/>
          </p:nvSpPr>
          <p:spPr bwMode="auto">
            <a:xfrm flipH="1" flipV="1">
              <a:off x="864" y="1296"/>
              <a:ext cx="1200" cy="0"/>
            </a:xfrm>
            <a:prstGeom prst="line">
              <a:avLst/>
            </a:prstGeom>
            <a:noFill/>
            <a:ln w="19050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3" grpId="0" animBg="1"/>
      <p:bldP spid="17441" grpId="0" animBg="1"/>
      <p:bldP spid="17433" grpId="0" animBg="1"/>
      <p:bldP spid="17437" grpId="0"/>
      <p:bldP spid="17440" grpId="0"/>
      <p:bldP spid="17460" grpId="0"/>
      <p:bldP spid="17461" grpId="0"/>
      <p:bldP spid="17480" grpId="0" animBg="1"/>
      <p:bldP spid="17481" grpId="0" animBg="1"/>
      <p:bldP spid="174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355013" cy="762000"/>
          </a:xfrm>
          <a:prstGeom prst="rect">
            <a:avLst/>
          </a:prstGeom>
          <a:gradFill rotWithShape="1">
            <a:gsLst>
              <a:gs pos="0">
                <a:srgbClr val="FF6600">
                  <a:alpha val="50998"/>
                </a:srgbClr>
              </a:gs>
              <a:gs pos="100000">
                <a:srgbClr val="FFCC66">
                  <a:alpha val="50998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  <a:latin typeface="Century Gothic" pitchFamily="34" charset="0"/>
              </a:rPr>
              <a:t>Understanding Christ’s Church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913688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6600"/>
                </a:solidFill>
                <a:latin typeface="Century Gothic" pitchFamily="34" charset="0"/>
              </a:rPr>
              <a:t>Popular but flawed views of the church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600200"/>
            <a:ext cx="6845300" cy="5099050"/>
            <a:chOff x="720" y="1008"/>
            <a:chExt cx="4312" cy="321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20" y="1008"/>
              <a:ext cx="4312" cy="3212"/>
              <a:chOff x="720" y="1008"/>
              <a:chExt cx="4312" cy="3212"/>
            </a:xfrm>
          </p:grpSpPr>
          <p:sp>
            <p:nvSpPr>
              <p:cNvPr id="4110" name="Rectangle 6"/>
              <p:cNvSpPr>
                <a:spLocks noChangeArrowheads="1"/>
              </p:cNvSpPr>
              <p:nvPr/>
            </p:nvSpPr>
            <p:spPr bwMode="auto">
              <a:xfrm>
                <a:off x="1968" y="1200"/>
                <a:ext cx="1872" cy="44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4000" b="1">
                    <a:solidFill>
                      <a:srgbClr val="FFFFFF"/>
                    </a:solidFill>
                    <a:latin typeface="Century Gothic" pitchFamily="34" charset="0"/>
                  </a:rPr>
                  <a:t>CHRIST</a:t>
                </a:r>
              </a:p>
            </p:txBody>
          </p:sp>
          <p:sp>
            <p:nvSpPr>
              <p:cNvPr id="4111" name="Oval 7"/>
              <p:cNvSpPr>
                <a:spLocks noChangeArrowheads="1"/>
              </p:cNvSpPr>
              <p:nvPr/>
            </p:nvSpPr>
            <p:spPr bwMode="auto">
              <a:xfrm>
                <a:off x="2016" y="1008"/>
                <a:ext cx="1768" cy="808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2" name="Line 8"/>
              <p:cNvSpPr>
                <a:spLocks noChangeShapeType="1"/>
              </p:cNvSpPr>
              <p:nvPr/>
            </p:nvSpPr>
            <p:spPr bwMode="auto">
              <a:xfrm flipH="1">
                <a:off x="2348" y="1820"/>
                <a:ext cx="240" cy="62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3" name="Line 9"/>
              <p:cNvSpPr>
                <a:spLocks noChangeShapeType="1"/>
              </p:cNvSpPr>
              <p:nvPr/>
            </p:nvSpPr>
            <p:spPr bwMode="auto">
              <a:xfrm>
                <a:off x="3116" y="1820"/>
                <a:ext cx="240" cy="62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4" name="Oval 10"/>
              <p:cNvSpPr>
                <a:spLocks noChangeArrowheads="1"/>
              </p:cNvSpPr>
              <p:nvPr/>
            </p:nvSpPr>
            <p:spPr bwMode="auto">
              <a:xfrm>
                <a:off x="720" y="2400"/>
                <a:ext cx="4312" cy="1816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5" name="Arc 11"/>
              <p:cNvSpPr>
                <a:spLocks/>
              </p:cNvSpPr>
              <p:nvPr/>
            </p:nvSpPr>
            <p:spPr bwMode="auto">
              <a:xfrm>
                <a:off x="1579" y="2588"/>
                <a:ext cx="1681" cy="1632"/>
              </a:xfrm>
              <a:custGeom>
                <a:avLst/>
                <a:gdLst>
                  <a:gd name="T0" fmla="*/ 0 w 21613"/>
                  <a:gd name="T1" fmla="*/ 0 h 21600"/>
                  <a:gd name="T2" fmla="*/ 1681 w 21613"/>
                  <a:gd name="T3" fmla="*/ 1632 h 21600"/>
                  <a:gd name="T4" fmla="*/ 1 w 21613"/>
                  <a:gd name="T5" fmla="*/ 1632 h 21600"/>
                  <a:gd name="T6" fmla="*/ 0 60000 65536"/>
                  <a:gd name="T7" fmla="*/ 0 60000 65536"/>
                  <a:gd name="T8" fmla="*/ 0 60000 65536"/>
                  <a:gd name="T9" fmla="*/ 0 w 21613"/>
                  <a:gd name="T10" fmla="*/ 0 h 21600"/>
                  <a:gd name="T11" fmla="*/ 21613 w 2161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13" h="21600" fill="none" extrusionOk="0">
                    <a:moveTo>
                      <a:pt x="0" y="0"/>
                    </a:moveTo>
                    <a:cubicBezTo>
                      <a:pt x="4" y="0"/>
                      <a:pt x="8" y="-1"/>
                      <a:pt x="13" y="0"/>
                    </a:cubicBezTo>
                    <a:cubicBezTo>
                      <a:pt x="11942" y="0"/>
                      <a:pt x="21613" y="9670"/>
                      <a:pt x="21613" y="21600"/>
                    </a:cubicBezTo>
                  </a:path>
                  <a:path w="21613" h="21600" stroke="0" extrusionOk="0">
                    <a:moveTo>
                      <a:pt x="0" y="0"/>
                    </a:moveTo>
                    <a:cubicBezTo>
                      <a:pt x="4" y="0"/>
                      <a:pt x="8" y="-1"/>
                      <a:pt x="13" y="0"/>
                    </a:cubicBezTo>
                    <a:cubicBezTo>
                      <a:pt x="11942" y="0"/>
                      <a:pt x="21613" y="9670"/>
                      <a:pt x="21613" y="21600"/>
                    </a:cubicBezTo>
                    <a:lnTo>
                      <a:pt x="13" y="21600"/>
                    </a:lnTo>
                    <a:close/>
                  </a:path>
                </a:pathLst>
              </a:custGeom>
              <a:noFill/>
              <a:ln w="28575" cap="rnd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6" name="Arc 12"/>
              <p:cNvSpPr>
                <a:spLocks/>
              </p:cNvSpPr>
              <p:nvPr/>
            </p:nvSpPr>
            <p:spPr bwMode="auto">
              <a:xfrm>
                <a:off x="2876" y="2540"/>
                <a:ext cx="1248" cy="624"/>
              </a:xfrm>
              <a:custGeom>
                <a:avLst/>
                <a:gdLst>
                  <a:gd name="T0" fmla="*/ 1248 w 21600"/>
                  <a:gd name="T1" fmla="*/ 0 h 21600"/>
                  <a:gd name="T2" fmla="*/ 0 w 21600"/>
                  <a:gd name="T3" fmla="*/ 624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rnd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7" name="Arc 13"/>
              <p:cNvSpPr>
                <a:spLocks/>
              </p:cNvSpPr>
              <p:nvPr/>
            </p:nvSpPr>
            <p:spPr bwMode="auto">
              <a:xfrm>
                <a:off x="3740" y="2972"/>
                <a:ext cx="864" cy="912"/>
              </a:xfrm>
              <a:custGeom>
                <a:avLst/>
                <a:gdLst>
                  <a:gd name="T0" fmla="*/ 17 w 21600"/>
                  <a:gd name="T1" fmla="*/ 0 h 21596"/>
                  <a:gd name="T2" fmla="*/ 864 w 21600"/>
                  <a:gd name="T3" fmla="*/ 912 h 21596"/>
                  <a:gd name="T4" fmla="*/ 0 w 21600"/>
                  <a:gd name="T5" fmla="*/ 912 h 2159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6"/>
                  <a:gd name="T11" fmla="*/ 21600 w 21600"/>
                  <a:gd name="T12" fmla="*/ 21596 h 215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6" fill="none" extrusionOk="0">
                    <a:moveTo>
                      <a:pt x="424" y="0"/>
                    </a:moveTo>
                    <a:cubicBezTo>
                      <a:pt x="12186" y="231"/>
                      <a:pt x="21600" y="9832"/>
                      <a:pt x="21600" y="21596"/>
                    </a:cubicBezTo>
                  </a:path>
                  <a:path w="21600" h="21596" stroke="0" extrusionOk="0">
                    <a:moveTo>
                      <a:pt x="424" y="0"/>
                    </a:moveTo>
                    <a:cubicBezTo>
                      <a:pt x="12186" y="231"/>
                      <a:pt x="21600" y="9832"/>
                      <a:pt x="21600" y="21596"/>
                    </a:cubicBezTo>
                    <a:lnTo>
                      <a:pt x="0" y="21596"/>
                    </a:lnTo>
                    <a:close/>
                  </a:path>
                </a:pathLst>
              </a:custGeom>
              <a:noFill/>
              <a:ln w="28575" cap="rnd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09" name="Arc 14"/>
            <p:cNvSpPr>
              <a:spLocks/>
            </p:cNvSpPr>
            <p:nvPr/>
          </p:nvSpPr>
          <p:spPr bwMode="auto">
            <a:xfrm>
              <a:off x="1724" y="2828"/>
              <a:ext cx="720" cy="1248"/>
            </a:xfrm>
            <a:custGeom>
              <a:avLst/>
              <a:gdLst>
                <a:gd name="T0" fmla="*/ 0 w 21600"/>
                <a:gd name="T1" fmla="*/ 1248 h 21600"/>
                <a:gd name="T2" fmla="*/ 719 w 21600"/>
                <a:gd name="T3" fmla="*/ 0 h 21600"/>
                <a:gd name="T4" fmla="*/ 720 w 21600"/>
                <a:gd name="T5" fmla="*/ 124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82"/>
                    <a:pt x="9652" y="16"/>
                    <a:pt x="2157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2"/>
                    <a:pt x="9652" y="16"/>
                    <a:pt x="2157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114800" y="4114800"/>
            <a:ext cx="173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Book Antiqua" pitchFamily="18" charset="0"/>
              </a:rPr>
              <a:t>Catholic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895600" y="5486400"/>
            <a:ext cx="1987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Book Antiqua" pitchFamily="18" charset="0"/>
              </a:rPr>
              <a:t>Episcopal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 rot="-2100000">
            <a:off x="1128713" y="4765675"/>
            <a:ext cx="2281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Book Antiqua" pitchFamily="18" charset="0"/>
              </a:rPr>
              <a:t>Pentecostal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5105400" y="5334000"/>
            <a:ext cx="1874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Book Antiqua" pitchFamily="18" charset="0"/>
              </a:rPr>
              <a:t>Lutheran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 rot="1560000">
            <a:off x="6400800" y="4572000"/>
            <a:ext cx="1492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Book Antiqua" pitchFamily="18" charset="0"/>
              </a:rPr>
              <a:t>Baptist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52400" y="1981200"/>
            <a:ext cx="2819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The Church Belonging to Christ?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638800" y="1905000"/>
            <a:ext cx="358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Composed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of Denominations?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27" grpId="0"/>
      <p:bldP spid="13328" grpId="0"/>
      <p:bldP spid="13329" grpId="0"/>
      <p:bldP spid="13330" grpId="0"/>
      <p:bldP spid="13331" grpId="0"/>
      <p:bldP spid="13332" grpId="0"/>
      <p:bldP spid="133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355013" cy="762000"/>
          </a:xfrm>
          <a:prstGeom prst="rect">
            <a:avLst/>
          </a:prstGeom>
          <a:gradFill rotWithShape="1">
            <a:gsLst>
              <a:gs pos="0">
                <a:srgbClr val="FF6600">
                  <a:alpha val="50998"/>
                </a:srgbClr>
              </a:gs>
              <a:gs pos="100000">
                <a:srgbClr val="FFCC66">
                  <a:alpha val="50998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  <a:latin typeface="Century Gothic" pitchFamily="34" charset="0"/>
              </a:rPr>
              <a:t>Understanding Christ’s Church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913688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6600"/>
                </a:solidFill>
                <a:latin typeface="Century Gothic" pitchFamily="34" charset="0"/>
              </a:rPr>
              <a:t>Popular but flawed views of the church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600200"/>
            <a:ext cx="6845300" cy="5099050"/>
            <a:chOff x="720" y="1008"/>
            <a:chExt cx="4312" cy="3212"/>
          </a:xfrm>
        </p:grpSpPr>
        <p:sp>
          <p:nvSpPr>
            <p:cNvPr id="5130" name="Rectangle 5"/>
            <p:cNvSpPr>
              <a:spLocks noChangeArrowheads="1"/>
            </p:cNvSpPr>
            <p:nvPr/>
          </p:nvSpPr>
          <p:spPr bwMode="auto">
            <a:xfrm>
              <a:off x="1968" y="1200"/>
              <a:ext cx="1872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4000" b="1">
                  <a:solidFill>
                    <a:srgbClr val="FFFFFF"/>
                  </a:solidFill>
                  <a:latin typeface="Century Gothic" pitchFamily="34" charset="0"/>
                </a:rPr>
                <a:t>CHRIST</a:t>
              </a:r>
            </a:p>
          </p:txBody>
        </p:sp>
        <p:sp>
          <p:nvSpPr>
            <p:cNvPr id="5131" name="Oval 6"/>
            <p:cNvSpPr>
              <a:spLocks noChangeArrowheads="1"/>
            </p:cNvSpPr>
            <p:nvPr/>
          </p:nvSpPr>
          <p:spPr bwMode="auto">
            <a:xfrm>
              <a:off x="2016" y="1008"/>
              <a:ext cx="1768" cy="80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2" name="Line 7"/>
            <p:cNvSpPr>
              <a:spLocks noChangeShapeType="1"/>
            </p:cNvSpPr>
            <p:nvPr/>
          </p:nvSpPr>
          <p:spPr bwMode="auto">
            <a:xfrm flipH="1">
              <a:off x="2348" y="1820"/>
              <a:ext cx="240" cy="62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3" name="Line 8"/>
            <p:cNvSpPr>
              <a:spLocks noChangeShapeType="1"/>
            </p:cNvSpPr>
            <p:nvPr/>
          </p:nvSpPr>
          <p:spPr bwMode="auto">
            <a:xfrm>
              <a:off x="3116" y="1820"/>
              <a:ext cx="240" cy="62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4" name="Oval 9"/>
            <p:cNvSpPr>
              <a:spLocks noChangeArrowheads="1"/>
            </p:cNvSpPr>
            <p:nvPr/>
          </p:nvSpPr>
          <p:spPr bwMode="auto">
            <a:xfrm>
              <a:off x="720" y="2400"/>
              <a:ext cx="4312" cy="1816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5" name="Arc 10"/>
            <p:cNvSpPr>
              <a:spLocks/>
            </p:cNvSpPr>
            <p:nvPr/>
          </p:nvSpPr>
          <p:spPr bwMode="auto">
            <a:xfrm>
              <a:off x="1579" y="2588"/>
              <a:ext cx="1541" cy="1632"/>
            </a:xfrm>
            <a:custGeom>
              <a:avLst/>
              <a:gdLst>
                <a:gd name="T0" fmla="*/ 0 w 21613"/>
                <a:gd name="T1" fmla="*/ 0 h 21600"/>
                <a:gd name="T2" fmla="*/ 1541 w 21613"/>
                <a:gd name="T3" fmla="*/ 1632 h 21600"/>
                <a:gd name="T4" fmla="*/ 1 w 21613"/>
                <a:gd name="T5" fmla="*/ 1632 h 21600"/>
                <a:gd name="T6" fmla="*/ 0 60000 65536"/>
                <a:gd name="T7" fmla="*/ 0 60000 65536"/>
                <a:gd name="T8" fmla="*/ 0 60000 65536"/>
                <a:gd name="T9" fmla="*/ 0 w 21613"/>
                <a:gd name="T10" fmla="*/ 0 h 21600"/>
                <a:gd name="T11" fmla="*/ 21613 w 216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3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942" y="0"/>
                    <a:pt x="21613" y="9670"/>
                    <a:pt x="21613" y="21600"/>
                  </a:cubicBezTo>
                </a:path>
                <a:path w="21613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942" y="0"/>
                    <a:pt x="21613" y="9670"/>
                    <a:pt x="21613" y="21600"/>
                  </a:cubicBezTo>
                  <a:lnTo>
                    <a:pt x="13" y="21600"/>
                  </a:lnTo>
                  <a:close/>
                </a:path>
              </a:pathLst>
            </a:custGeom>
            <a:noFill/>
            <a:ln w="28575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6" name="Arc 11"/>
            <p:cNvSpPr>
              <a:spLocks/>
            </p:cNvSpPr>
            <p:nvPr/>
          </p:nvSpPr>
          <p:spPr bwMode="auto">
            <a:xfrm>
              <a:off x="2876" y="2540"/>
              <a:ext cx="1248" cy="968"/>
            </a:xfrm>
            <a:custGeom>
              <a:avLst/>
              <a:gdLst>
                <a:gd name="T0" fmla="*/ 1248 w 21600"/>
                <a:gd name="T1" fmla="*/ 0 h 21528"/>
                <a:gd name="T2" fmla="*/ 102 w 21600"/>
                <a:gd name="T3" fmla="*/ 968 h 21528"/>
                <a:gd name="T4" fmla="*/ 0 w 21600"/>
                <a:gd name="T5" fmla="*/ 0 h 2152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28"/>
                <a:gd name="T11" fmla="*/ 21600 w 21600"/>
                <a:gd name="T12" fmla="*/ 21528 h 21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28" fill="none" extrusionOk="0">
                  <a:moveTo>
                    <a:pt x="21600" y="0"/>
                  </a:moveTo>
                  <a:cubicBezTo>
                    <a:pt x="21600" y="11244"/>
                    <a:pt x="12973" y="20607"/>
                    <a:pt x="1766" y="21527"/>
                  </a:cubicBezTo>
                </a:path>
                <a:path w="21600" h="21528" stroke="0" extrusionOk="0">
                  <a:moveTo>
                    <a:pt x="21600" y="0"/>
                  </a:moveTo>
                  <a:cubicBezTo>
                    <a:pt x="21600" y="11244"/>
                    <a:pt x="12973" y="20607"/>
                    <a:pt x="1766" y="2152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886200" y="3886200"/>
            <a:ext cx="23082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FFFF"/>
                </a:solidFill>
                <a:latin typeface="Book Antiqua" pitchFamily="18" charset="0"/>
              </a:rPr>
              <a:t>Local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FFFF"/>
                </a:solidFill>
                <a:latin typeface="Book Antiqua" pitchFamily="18" charset="0"/>
              </a:rPr>
              <a:t>Church of Christ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rot="-434306">
            <a:off x="1905000" y="4800600"/>
            <a:ext cx="21129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FFFF"/>
                </a:solidFill>
                <a:latin typeface="Book Antiqua" pitchFamily="18" charset="0"/>
              </a:rPr>
              <a:t>Local Church of Christ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 rot="501480">
            <a:off x="5715000" y="4953000"/>
            <a:ext cx="1808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  <a:latin typeface="Book Antiqua" pitchFamily="18" charset="0"/>
              </a:rPr>
              <a:t>Local Church of Christ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52400" y="1981200"/>
            <a:ext cx="2819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The Church Belonging to Christ?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638800" y="1905000"/>
            <a:ext cx="358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Composed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of Congregations?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8" grpId="0"/>
      <p:bldP spid="14349" grpId="0"/>
      <p:bldP spid="14350" grpId="0"/>
      <p:bldP spid="14351" grpId="0"/>
      <p:bldP spid="143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355013" cy="762000"/>
          </a:xfrm>
          <a:prstGeom prst="rect">
            <a:avLst/>
          </a:prstGeom>
          <a:gradFill rotWithShape="1">
            <a:gsLst>
              <a:gs pos="0">
                <a:srgbClr val="FF6600">
                  <a:alpha val="50998"/>
                </a:srgbClr>
              </a:gs>
              <a:gs pos="100000">
                <a:srgbClr val="FFCC66">
                  <a:alpha val="50998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  <a:latin typeface="Century Gothic" pitchFamily="34" charset="0"/>
              </a:rPr>
              <a:t>Understanding Christ’s Church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913688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6600"/>
                </a:solidFill>
                <a:latin typeface="Century Gothic" pitchFamily="34" charset="0"/>
              </a:rPr>
              <a:t>Popular but flawed views of the church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71800" y="1600200"/>
            <a:ext cx="2971800" cy="1447800"/>
            <a:chOff x="1872" y="1008"/>
            <a:chExt cx="1872" cy="912"/>
          </a:xfrm>
        </p:grpSpPr>
        <p:sp>
          <p:nvSpPr>
            <p:cNvPr id="6161" name="Rectangle 5"/>
            <p:cNvSpPr>
              <a:spLocks noChangeArrowheads="1"/>
            </p:cNvSpPr>
            <p:nvPr/>
          </p:nvSpPr>
          <p:spPr bwMode="auto">
            <a:xfrm>
              <a:off x="1872" y="1094"/>
              <a:ext cx="1872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4000" b="1">
                  <a:solidFill>
                    <a:srgbClr val="FFFFFF"/>
                  </a:solidFill>
                  <a:latin typeface="Century Gothic" pitchFamily="34" charset="0"/>
                </a:rPr>
                <a:t>CHRIST</a:t>
              </a:r>
            </a:p>
          </p:txBody>
        </p:sp>
        <p:sp>
          <p:nvSpPr>
            <p:cNvPr id="6162" name="Oval 6"/>
            <p:cNvSpPr>
              <a:spLocks noChangeArrowheads="1"/>
            </p:cNvSpPr>
            <p:nvPr/>
          </p:nvSpPr>
          <p:spPr bwMode="auto">
            <a:xfrm>
              <a:off x="1968" y="1008"/>
              <a:ext cx="1720" cy="624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63" name="Line 7"/>
            <p:cNvSpPr>
              <a:spLocks noChangeShapeType="1"/>
            </p:cNvSpPr>
            <p:nvPr/>
          </p:nvSpPr>
          <p:spPr bwMode="auto">
            <a:xfrm flipH="1">
              <a:off x="2592" y="1632"/>
              <a:ext cx="29" cy="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64" name="Line 8"/>
            <p:cNvSpPr>
              <a:spLocks noChangeShapeType="1"/>
            </p:cNvSpPr>
            <p:nvPr/>
          </p:nvSpPr>
          <p:spPr bwMode="auto">
            <a:xfrm>
              <a:off x="3072" y="1632"/>
              <a:ext cx="29" cy="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429000" y="3048000"/>
            <a:ext cx="2133600" cy="523875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Book Antiqua" pitchFamily="18" charset="0"/>
              </a:rPr>
              <a:t>The Church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52400" y="1981200"/>
            <a:ext cx="2819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The Church Belonging to Christ?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715000" y="1752600"/>
            <a:ext cx="3505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Composed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6600"/>
                </a:solidFill>
              </a:rPr>
              <a:t>of those committed to the church?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724400" y="3657600"/>
            <a:ext cx="1600200" cy="1905000"/>
            <a:chOff x="3840" y="1200"/>
            <a:chExt cx="1008" cy="1200"/>
          </a:xfrm>
        </p:grpSpPr>
        <p:sp>
          <p:nvSpPr>
            <p:cNvPr id="6159" name="Line 54"/>
            <p:cNvSpPr>
              <a:spLocks noChangeShapeType="1"/>
            </p:cNvSpPr>
            <p:nvPr/>
          </p:nvSpPr>
          <p:spPr bwMode="auto">
            <a:xfrm>
              <a:off x="3840" y="1200"/>
              <a:ext cx="912" cy="1056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60" name="Oval 62"/>
            <p:cNvSpPr>
              <a:spLocks noChangeArrowheads="1"/>
            </p:cNvSpPr>
            <p:nvPr/>
          </p:nvSpPr>
          <p:spPr bwMode="auto">
            <a:xfrm>
              <a:off x="4704" y="2256"/>
              <a:ext cx="144" cy="144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572000" y="3657600"/>
            <a:ext cx="914400" cy="1905000"/>
            <a:chOff x="3840" y="1200"/>
            <a:chExt cx="576" cy="1200"/>
          </a:xfrm>
        </p:grpSpPr>
        <p:sp>
          <p:nvSpPr>
            <p:cNvPr id="6157" name="Line 54"/>
            <p:cNvSpPr>
              <a:spLocks noChangeShapeType="1"/>
            </p:cNvSpPr>
            <p:nvPr/>
          </p:nvSpPr>
          <p:spPr bwMode="auto">
            <a:xfrm>
              <a:off x="3840" y="1200"/>
              <a:ext cx="480" cy="1056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58" name="Oval 62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4419600" y="3657600"/>
            <a:ext cx="228600" cy="1905000"/>
            <a:chOff x="3792" y="1200"/>
            <a:chExt cx="144" cy="1200"/>
          </a:xfrm>
        </p:grpSpPr>
        <p:sp>
          <p:nvSpPr>
            <p:cNvPr id="6155" name="Line 54"/>
            <p:cNvSpPr>
              <a:spLocks noChangeShapeType="1"/>
            </p:cNvSpPr>
            <p:nvPr/>
          </p:nvSpPr>
          <p:spPr bwMode="auto">
            <a:xfrm>
              <a:off x="3840" y="1200"/>
              <a:ext cx="29" cy="1056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56" name="Oval 62"/>
            <p:cNvSpPr>
              <a:spLocks noChangeArrowheads="1"/>
            </p:cNvSpPr>
            <p:nvPr/>
          </p:nvSpPr>
          <p:spPr bwMode="auto">
            <a:xfrm>
              <a:off x="3792" y="2256"/>
              <a:ext cx="144" cy="144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8" grpId="0" animBg="1"/>
      <p:bldP spid="14351" grpId="0"/>
      <p:bldP spid="143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409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Office Theme</vt:lpstr>
      <vt:lpstr>Default Design</vt:lpstr>
      <vt:lpstr>1_Default Design</vt:lpstr>
      <vt:lpstr>2_Default Design</vt:lpstr>
      <vt:lpstr>3_Default Design</vt:lpstr>
      <vt:lpstr>4_Default Design</vt:lpstr>
      <vt:lpstr>8_Default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</dc:creator>
  <cp:lastModifiedBy>Andy</cp:lastModifiedBy>
  <cp:revision>18</cp:revision>
  <dcterms:created xsi:type="dcterms:W3CDTF">2012-10-11T15:43:00Z</dcterms:created>
  <dcterms:modified xsi:type="dcterms:W3CDTF">2012-10-13T04:10:28Z</dcterms:modified>
</cp:coreProperties>
</file>