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25" r:id="rId2"/>
    <p:sldId id="324" r:id="rId3"/>
    <p:sldId id="320" r:id="rId4"/>
    <p:sldId id="280" r:id="rId5"/>
    <p:sldId id="3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69547"/>
  </p:normalViewPr>
  <p:slideViewPr>
    <p:cSldViewPr snapToGrid="0" snapToObjects="1">
      <p:cViewPr varScale="1">
        <p:scale>
          <a:sx n="86" d="100"/>
          <a:sy n="86" d="100"/>
        </p:scale>
        <p:origin x="2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A222-914E-2C4E-8F46-833A5FF237B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338B-1041-6740-AEAF-37A681B4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questions:</a:t>
            </a:r>
          </a:p>
          <a:p>
            <a:endParaRPr lang="en-US" dirty="0"/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What made these people stick out so that ”they were called Christians”?</a:t>
            </a:r>
          </a:p>
          <a:p>
            <a:pPr marL="228600" indent="-228600">
              <a:buFont typeface="+mj-lt"/>
              <a:buAutoNum type="arabicParenR"/>
            </a:pPr>
            <a:r>
              <a:rPr lang="en-US" dirty="0"/>
              <a:t>How can we cultivate the same kind of culture?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8338B-1041-6740-AEAF-37A681B4B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Outreach – Missionary journeys, aim to go to new places, movement toward Gentiles</a:t>
            </a:r>
          </a:p>
          <a:p>
            <a:endParaRPr lang="en-US" dirty="0"/>
          </a:p>
          <a:p>
            <a:r>
              <a:rPr lang="en-US" dirty="0"/>
              <a:t>Co-Operation – John Mark, Silas, Timothy; Lydia, Aquila &amp; Priscila</a:t>
            </a:r>
          </a:p>
          <a:p>
            <a:endParaRPr lang="en-US" dirty="0"/>
          </a:p>
          <a:p>
            <a:r>
              <a:rPr lang="en-US" dirty="0"/>
              <a:t>Reconciliation – Pagans and Jews (esp. in Ephesus); Philippian Jailer</a:t>
            </a:r>
          </a:p>
          <a:p>
            <a:endParaRPr lang="en-US" dirty="0"/>
          </a:p>
          <a:p>
            <a:r>
              <a:rPr lang="en-US" dirty="0"/>
              <a:t>Generous – mission to Jerusalem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8338B-1041-6740-AEAF-37A681B4B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6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Corinthians 13:1-3</a:t>
            </a:r>
          </a:p>
          <a:p>
            <a:endParaRPr lang="en-US" dirty="0"/>
          </a:p>
          <a:p>
            <a:r>
              <a:rPr lang="en-US" dirty="0"/>
              <a:t>1 Timothy 1:5</a:t>
            </a:r>
          </a:p>
          <a:p>
            <a:endParaRPr lang="en-US" dirty="0"/>
          </a:p>
          <a:p>
            <a:r>
              <a:rPr lang="en-US" dirty="0"/>
              <a:t>1 Peter 1:22-2:3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8338B-1041-6740-AEAF-37A681B4B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7220" indent="-617220">
              <a:buFont typeface="+mj-lt"/>
              <a:buAutoNum type="arabicPeriod"/>
            </a:pPr>
            <a:r>
              <a:rPr lang="en-US" sz="3360" b="1" dirty="0"/>
              <a:t>Made Sacrifices for the good of others</a:t>
            </a:r>
          </a:p>
          <a:p>
            <a:pPr marL="1028700" lvl="1" indent="-617220">
              <a:buFont typeface="Arial" panose="020B0604020202020204" pitchFamily="34" charset="0"/>
              <a:buChar char="•"/>
            </a:pPr>
            <a:r>
              <a:rPr lang="en-US" sz="318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Sold land and gave it for the needy saints</a:t>
            </a:r>
          </a:p>
          <a:p>
            <a:pPr marL="1028700" lvl="1" indent="-617220">
              <a:buFont typeface="Arial" panose="020B0604020202020204" pitchFamily="34" charset="0"/>
              <a:buChar char="•"/>
            </a:pPr>
            <a:r>
              <a:rPr lang="en-US" sz="318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Chosen and Willing to be Sent out to Serve</a:t>
            </a:r>
          </a:p>
          <a:p>
            <a:pPr marL="617220" indent="-617220">
              <a:buFont typeface="+mj-lt"/>
              <a:buAutoNum type="arabicPeriod"/>
            </a:pPr>
            <a:r>
              <a:rPr lang="en-US" sz="3360" b="1" dirty="0"/>
              <a:t>Saw and Sought the best of others </a:t>
            </a:r>
          </a:p>
          <a:p>
            <a:pPr marL="1028700" lvl="1" indent="-617220">
              <a:buFont typeface="Arial" panose="020B0604020202020204" pitchFamily="34" charset="0"/>
              <a:buChar char="•"/>
            </a:pPr>
            <a:r>
              <a:rPr lang="en-US" sz="318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Was a “Son of Encouragement”</a:t>
            </a:r>
          </a:p>
          <a:p>
            <a:pPr marL="1028700" lvl="1" indent="-617220">
              <a:buFont typeface="Arial" panose="020B0604020202020204" pitchFamily="34" charset="0"/>
              <a:buChar char="•"/>
            </a:pPr>
            <a:r>
              <a:rPr lang="en-US" sz="318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Found Joy in the godliness of others</a:t>
            </a:r>
          </a:p>
          <a:p>
            <a:pPr marL="1028700" lvl="1" indent="-617220">
              <a:buFont typeface="Arial" panose="020B0604020202020204" pitchFamily="34" charset="0"/>
              <a:buChar char="•"/>
            </a:pPr>
            <a:r>
              <a:rPr lang="en-US" sz="318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Exhorted and Taught Faithfulness to the Lord</a:t>
            </a:r>
          </a:p>
          <a:p>
            <a:pPr marL="1028700" lvl="1" indent="-617220">
              <a:buFont typeface="Arial" panose="020B0604020202020204" pitchFamily="34" charset="0"/>
              <a:buChar char="•"/>
            </a:pPr>
            <a:r>
              <a:rPr lang="en-US" sz="318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Included (and Elevated) Others to Work</a:t>
            </a:r>
          </a:p>
          <a:p>
            <a:pPr marL="617220" indent="-617220">
              <a:buFont typeface="+mj-lt"/>
              <a:buAutoNum type="arabicPeriod"/>
            </a:pPr>
            <a:r>
              <a:rPr lang="en-US" sz="3360" b="1" dirty="0"/>
              <a:t>Was There … for the Long Haul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sz="10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6560B-F062-4250-8C5A-05182581C7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65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8338B-1041-6740-AEAF-37A681B4B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609601"/>
            <a:ext cx="8676223" cy="3200400"/>
          </a:xfrm>
        </p:spPr>
        <p:txBody>
          <a:bodyPr anchor="b">
            <a:normAutofit/>
          </a:bodyPr>
          <a:lstStyle>
            <a:lvl1pPr algn="ctr">
              <a:defRPr sz="432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76223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4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2"/>
            <a:ext cx="9905999" cy="3124199"/>
          </a:xfrm>
        </p:spPr>
        <p:txBody>
          <a:bodyPr anchor="ctr">
            <a:normAutofit/>
          </a:bodyPr>
          <a:lstStyle>
            <a:lvl1pPr algn="l">
              <a:defRPr sz="288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5"/>
            <a:ext cx="60960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609602"/>
            <a:ext cx="9296399" cy="2743199"/>
          </a:xfrm>
        </p:spPr>
        <p:txBody>
          <a:bodyPr anchor="ctr">
            <a:normAutofit/>
          </a:bodyPr>
          <a:lstStyle>
            <a:lvl1pPr algn="l">
              <a:defRPr sz="288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95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288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5"/>
            <a:ext cx="60960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609602"/>
            <a:ext cx="9296399" cy="2743199"/>
          </a:xfrm>
        </p:spPr>
        <p:txBody>
          <a:bodyPr anchor="ctr">
            <a:normAutofit/>
          </a:bodyPr>
          <a:lstStyle>
            <a:lvl1pPr algn="l">
              <a:defRPr sz="288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6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3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2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52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5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7" y="609601"/>
            <a:ext cx="2210515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3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8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7001"/>
            <a:ext cx="4876800" cy="3124201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1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4"/>
            <a:ext cx="4876800" cy="2547937"/>
          </a:xfrm>
        </p:spPr>
        <p:txBody>
          <a:bodyPr anchor="t"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3243264"/>
            <a:ext cx="4876801" cy="2547937"/>
          </a:xfrm>
        </p:spPr>
        <p:txBody>
          <a:bodyPr anchor="t"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9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3" y="609601"/>
            <a:ext cx="5943601" cy="51816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0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4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7"/>
            <a:ext cx="914400" cy="365125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7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4" y="5883277"/>
            <a:ext cx="322567" cy="365125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667001"/>
            <a:ext cx="99059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7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01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11480" rtl="0" eaLnBrk="1" latinLnBrk="0" hangingPunct="1">
        <a:spcBef>
          <a:spcPct val="0"/>
        </a:spcBef>
        <a:buNone/>
        <a:defRPr sz="288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6" indent="-257176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668656" indent="-257176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62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080136" indent="-257176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44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388746" indent="-154306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26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00226" indent="-154306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26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08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08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08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spcAft>
          <a:spcPts val="540"/>
        </a:spcAft>
        <a:buClr>
          <a:schemeClr val="accent1"/>
        </a:buClr>
        <a:buSzPct val="100000"/>
        <a:buFont typeface="Arial"/>
        <a:buChar char="•"/>
        <a:defRPr sz="108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36" y="1397833"/>
            <a:ext cx="10777928" cy="4062333"/>
          </a:xfrm>
        </p:spPr>
        <p:txBody>
          <a:bodyPr/>
          <a:lstStyle/>
          <a:p>
            <a:pPr marL="0" indent="0">
              <a:buNone/>
            </a:pPr>
            <a:r>
              <a:rPr lang="en-US" sz="4500" dirty="0">
                <a:effectLst/>
              </a:rPr>
              <a:t>Now it was in Antioch that </a:t>
            </a:r>
            <a:r>
              <a:rPr lang="en-US" sz="4500" b="1" dirty="0">
                <a:solidFill>
                  <a:schemeClr val="accent2"/>
                </a:solidFill>
                <a:effectLst/>
              </a:rPr>
              <a:t>the disciples were first called Christians</a:t>
            </a:r>
            <a:r>
              <a:rPr lang="en-US" sz="4500" dirty="0">
                <a:effectLst/>
              </a:rPr>
              <a:t>.</a:t>
            </a:r>
          </a:p>
          <a:p>
            <a:pPr marL="0" indent="0" algn="r">
              <a:buNone/>
            </a:pPr>
            <a:r>
              <a:rPr lang="en-US" sz="2500" dirty="0"/>
              <a:t>John 13:34-35</a:t>
            </a:r>
          </a:p>
        </p:txBody>
      </p:sp>
    </p:spTree>
    <p:extLst>
      <p:ext uri="{BB962C8B-B14F-4D97-AF65-F5344CB8AC3E}">
        <p14:creationId xmlns:p14="http://schemas.microsoft.com/office/powerpoint/2010/main" val="114457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C648979-F907-7A40-B88D-90C78B147CD8}"/>
              </a:ext>
            </a:extLst>
          </p:cNvPr>
          <p:cNvSpPr/>
          <p:nvPr/>
        </p:nvSpPr>
        <p:spPr>
          <a:xfrm>
            <a:off x="4148207" y="1903190"/>
            <a:ext cx="3778912" cy="2987399"/>
          </a:xfrm>
          <a:custGeom>
            <a:avLst/>
            <a:gdLst>
              <a:gd name="connsiteX0" fmla="*/ 0 w 3778912"/>
              <a:gd name="connsiteY0" fmla="*/ 1493700 h 2987399"/>
              <a:gd name="connsiteX1" fmla="*/ 1889456 w 3778912"/>
              <a:gd name="connsiteY1" fmla="*/ 0 h 2987399"/>
              <a:gd name="connsiteX2" fmla="*/ 3778912 w 3778912"/>
              <a:gd name="connsiteY2" fmla="*/ 1493700 h 2987399"/>
              <a:gd name="connsiteX3" fmla="*/ 1889456 w 3778912"/>
              <a:gd name="connsiteY3" fmla="*/ 2987400 h 2987399"/>
              <a:gd name="connsiteX4" fmla="*/ 0 w 3778912"/>
              <a:gd name="connsiteY4" fmla="*/ 1493700 h 298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912" h="2987399">
                <a:moveTo>
                  <a:pt x="0" y="1493700"/>
                </a:moveTo>
                <a:cubicBezTo>
                  <a:pt x="0" y="668752"/>
                  <a:pt x="845938" y="0"/>
                  <a:pt x="1889456" y="0"/>
                </a:cubicBezTo>
                <a:cubicBezTo>
                  <a:pt x="2932974" y="0"/>
                  <a:pt x="3778912" y="668752"/>
                  <a:pt x="3778912" y="1493700"/>
                </a:cubicBezTo>
                <a:cubicBezTo>
                  <a:pt x="3778912" y="2318648"/>
                  <a:pt x="2932974" y="2987400"/>
                  <a:pt x="1889456" y="2987400"/>
                </a:cubicBezTo>
                <a:cubicBezTo>
                  <a:pt x="845938" y="2987400"/>
                  <a:pt x="0" y="2318648"/>
                  <a:pt x="0" y="1493700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35959" tIns="520044" rIns="635959" bIns="520044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500" b="1" kern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Love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57FD8E-BB09-BE48-BEFA-52835E9FF693}"/>
              </a:ext>
            </a:extLst>
          </p:cNvPr>
          <p:cNvSpPr/>
          <p:nvPr/>
        </p:nvSpPr>
        <p:spPr>
          <a:xfrm>
            <a:off x="4124475" y="219184"/>
            <a:ext cx="3826375" cy="1893549"/>
          </a:xfrm>
          <a:custGeom>
            <a:avLst/>
            <a:gdLst>
              <a:gd name="connsiteX0" fmla="*/ 0 w 3826375"/>
              <a:gd name="connsiteY0" fmla="*/ 946775 h 1893549"/>
              <a:gd name="connsiteX1" fmla="*/ 1913188 w 3826375"/>
              <a:gd name="connsiteY1" fmla="*/ 0 h 1893549"/>
              <a:gd name="connsiteX2" fmla="*/ 3826376 w 3826375"/>
              <a:gd name="connsiteY2" fmla="*/ 946775 h 1893549"/>
              <a:gd name="connsiteX3" fmla="*/ 1913188 w 3826375"/>
              <a:gd name="connsiteY3" fmla="*/ 1893550 h 1893549"/>
              <a:gd name="connsiteX4" fmla="*/ 0 w 3826375"/>
              <a:gd name="connsiteY4" fmla="*/ 946775 h 189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375" h="1893549">
                <a:moveTo>
                  <a:pt x="0" y="946775"/>
                </a:moveTo>
                <a:cubicBezTo>
                  <a:pt x="0" y="423886"/>
                  <a:pt x="856563" y="0"/>
                  <a:pt x="1913188" y="0"/>
                </a:cubicBezTo>
                <a:cubicBezTo>
                  <a:pt x="2969813" y="0"/>
                  <a:pt x="3826376" y="423886"/>
                  <a:pt x="3826376" y="946775"/>
                </a:cubicBezTo>
                <a:cubicBezTo>
                  <a:pt x="3826376" y="1469664"/>
                  <a:pt x="2969813" y="1893550"/>
                  <a:pt x="1913188" y="1893550"/>
                </a:cubicBezTo>
                <a:cubicBezTo>
                  <a:pt x="856563" y="1893550"/>
                  <a:pt x="0" y="1469664"/>
                  <a:pt x="0" y="946775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4810" tIns="321754" rIns="604810" bIns="321754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b="1" kern="1200" dirty="0"/>
              <a:t>Outreach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ABFFD-A163-4946-8786-737293BB0EC9}"/>
              </a:ext>
            </a:extLst>
          </p:cNvPr>
          <p:cNvSpPr/>
          <p:nvPr/>
        </p:nvSpPr>
        <p:spPr>
          <a:xfrm>
            <a:off x="7576007" y="2420866"/>
            <a:ext cx="3122784" cy="2016224"/>
          </a:xfrm>
          <a:custGeom>
            <a:avLst/>
            <a:gdLst>
              <a:gd name="connsiteX0" fmla="*/ 0 w 3122784"/>
              <a:gd name="connsiteY0" fmla="*/ 1008112 h 2016224"/>
              <a:gd name="connsiteX1" fmla="*/ 1561392 w 3122784"/>
              <a:gd name="connsiteY1" fmla="*/ 0 h 2016224"/>
              <a:gd name="connsiteX2" fmla="*/ 3122784 w 3122784"/>
              <a:gd name="connsiteY2" fmla="*/ 1008112 h 2016224"/>
              <a:gd name="connsiteX3" fmla="*/ 1561392 w 3122784"/>
              <a:gd name="connsiteY3" fmla="*/ 2016224 h 2016224"/>
              <a:gd name="connsiteX4" fmla="*/ 0 w 3122784"/>
              <a:gd name="connsiteY4" fmla="*/ 1008112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2784" h="2016224">
                <a:moveTo>
                  <a:pt x="0" y="1008112"/>
                </a:moveTo>
                <a:cubicBezTo>
                  <a:pt x="0" y="451347"/>
                  <a:pt x="699059" y="0"/>
                  <a:pt x="1561392" y="0"/>
                </a:cubicBezTo>
                <a:cubicBezTo>
                  <a:pt x="2423725" y="0"/>
                  <a:pt x="3122784" y="451347"/>
                  <a:pt x="3122784" y="1008112"/>
                </a:cubicBezTo>
                <a:cubicBezTo>
                  <a:pt x="3122784" y="1564877"/>
                  <a:pt x="2423725" y="2016224"/>
                  <a:pt x="1561392" y="2016224"/>
                </a:cubicBezTo>
                <a:cubicBezTo>
                  <a:pt x="699059" y="2016224"/>
                  <a:pt x="0" y="1564877"/>
                  <a:pt x="0" y="1008112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97961" tIns="335909" rIns="497961" bIns="33590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Co-Operation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16AB866-AE84-144B-913D-CF01A46D003E}"/>
              </a:ext>
            </a:extLst>
          </p:cNvPr>
          <p:cNvSpPr/>
          <p:nvPr/>
        </p:nvSpPr>
        <p:spPr>
          <a:xfrm>
            <a:off x="4050771" y="4639313"/>
            <a:ext cx="3973784" cy="1977017"/>
          </a:xfrm>
          <a:custGeom>
            <a:avLst/>
            <a:gdLst>
              <a:gd name="connsiteX0" fmla="*/ 0 w 3973784"/>
              <a:gd name="connsiteY0" fmla="*/ 988509 h 1977017"/>
              <a:gd name="connsiteX1" fmla="*/ 1986892 w 3973784"/>
              <a:gd name="connsiteY1" fmla="*/ 0 h 1977017"/>
              <a:gd name="connsiteX2" fmla="*/ 3973784 w 3973784"/>
              <a:gd name="connsiteY2" fmla="*/ 988509 h 1977017"/>
              <a:gd name="connsiteX3" fmla="*/ 1986892 w 3973784"/>
              <a:gd name="connsiteY3" fmla="*/ 1977018 h 1977017"/>
              <a:gd name="connsiteX4" fmla="*/ 0 w 3973784"/>
              <a:gd name="connsiteY4" fmla="*/ 988509 h 197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784" h="1977017">
                <a:moveTo>
                  <a:pt x="0" y="988509"/>
                </a:moveTo>
                <a:cubicBezTo>
                  <a:pt x="0" y="442571"/>
                  <a:pt x="889562" y="0"/>
                  <a:pt x="1986892" y="0"/>
                </a:cubicBezTo>
                <a:cubicBezTo>
                  <a:pt x="3084222" y="0"/>
                  <a:pt x="3973784" y="442571"/>
                  <a:pt x="3973784" y="988509"/>
                </a:cubicBezTo>
                <a:cubicBezTo>
                  <a:pt x="3973784" y="1534447"/>
                  <a:pt x="3084222" y="1977018"/>
                  <a:pt x="1986892" y="1977018"/>
                </a:cubicBezTo>
                <a:cubicBezTo>
                  <a:pt x="889562" y="1977018"/>
                  <a:pt x="0" y="1534447"/>
                  <a:pt x="0" y="988509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0047" tIns="327627" rIns="620047" bIns="327627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100" b="1" kern="1200" dirty="0"/>
              <a:t>Reconciliation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28BD294-9983-0349-A8CE-1301B4670C4F}"/>
              </a:ext>
            </a:extLst>
          </p:cNvPr>
          <p:cNvSpPr/>
          <p:nvPr/>
        </p:nvSpPr>
        <p:spPr>
          <a:xfrm>
            <a:off x="1416075" y="2360934"/>
            <a:ext cx="3079311" cy="2136108"/>
          </a:xfrm>
          <a:custGeom>
            <a:avLst/>
            <a:gdLst>
              <a:gd name="connsiteX0" fmla="*/ 0 w 3079311"/>
              <a:gd name="connsiteY0" fmla="*/ 1068054 h 2136108"/>
              <a:gd name="connsiteX1" fmla="*/ 1539656 w 3079311"/>
              <a:gd name="connsiteY1" fmla="*/ 0 h 2136108"/>
              <a:gd name="connsiteX2" fmla="*/ 3079312 w 3079311"/>
              <a:gd name="connsiteY2" fmla="*/ 1068054 h 2136108"/>
              <a:gd name="connsiteX3" fmla="*/ 1539656 w 3079311"/>
              <a:gd name="connsiteY3" fmla="*/ 2136108 h 2136108"/>
              <a:gd name="connsiteX4" fmla="*/ 0 w 3079311"/>
              <a:gd name="connsiteY4" fmla="*/ 1068054 h 213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311" h="2136108">
                <a:moveTo>
                  <a:pt x="0" y="1068054"/>
                </a:moveTo>
                <a:cubicBezTo>
                  <a:pt x="0" y="478184"/>
                  <a:pt x="689327" y="0"/>
                  <a:pt x="1539656" y="0"/>
                </a:cubicBezTo>
                <a:cubicBezTo>
                  <a:pt x="2389985" y="0"/>
                  <a:pt x="3079312" y="478184"/>
                  <a:pt x="3079312" y="1068054"/>
                </a:cubicBezTo>
                <a:cubicBezTo>
                  <a:pt x="3079312" y="1657924"/>
                  <a:pt x="2389985" y="2136108"/>
                  <a:pt x="1539656" y="2136108"/>
                </a:cubicBezTo>
                <a:cubicBezTo>
                  <a:pt x="689327" y="2136108"/>
                  <a:pt x="0" y="1657924"/>
                  <a:pt x="0" y="1068054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92865" tIns="354736" rIns="492865" bIns="354736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/>
              <a:t>Generous</a:t>
            </a:r>
          </a:p>
        </p:txBody>
      </p:sp>
    </p:spTree>
    <p:extLst>
      <p:ext uri="{BB962C8B-B14F-4D97-AF65-F5344CB8AC3E}">
        <p14:creationId xmlns:p14="http://schemas.microsoft.com/office/powerpoint/2010/main" val="345288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36" y="1397833"/>
            <a:ext cx="10777928" cy="4062333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>
                <a:effectLst/>
              </a:rPr>
              <a:t>“A new command I give you: </a:t>
            </a:r>
            <a:r>
              <a:rPr lang="en-US" sz="3500" b="1" dirty="0">
                <a:solidFill>
                  <a:schemeClr val="accent2"/>
                </a:solidFill>
                <a:effectLst/>
              </a:rPr>
              <a:t>Love one another</a:t>
            </a:r>
            <a:r>
              <a:rPr lang="en-US" sz="3500" dirty="0">
                <a:effectLst/>
              </a:rPr>
              <a:t>. As I have loved you, so you must love one another. </a:t>
            </a:r>
            <a:r>
              <a:rPr lang="en-US" sz="3500" b="1" baseline="30000" dirty="0">
                <a:effectLst/>
              </a:rPr>
              <a:t>35 </a:t>
            </a:r>
            <a:r>
              <a:rPr lang="en-US" sz="3500" b="1" dirty="0">
                <a:solidFill>
                  <a:schemeClr val="accent2"/>
                </a:solidFill>
                <a:effectLst/>
              </a:rPr>
              <a:t>By this everyone will know that you are my disciples</a:t>
            </a:r>
            <a:r>
              <a:rPr lang="en-US" sz="3500" dirty="0">
                <a:effectLst/>
              </a:rPr>
              <a:t>, if you love one another.”</a:t>
            </a:r>
          </a:p>
          <a:p>
            <a:pPr marL="0" indent="0" algn="r">
              <a:buNone/>
            </a:pPr>
            <a:r>
              <a:rPr lang="en-US" sz="2500" dirty="0"/>
              <a:t>John 13:34-35</a:t>
            </a:r>
          </a:p>
        </p:txBody>
      </p:sp>
    </p:spTree>
    <p:extLst>
      <p:ext uri="{BB962C8B-B14F-4D97-AF65-F5344CB8AC3E}">
        <p14:creationId xmlns:p14="http://schemas.microsoft.com/office/powerpoint/2010/main" val="93732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30" y="827181"/>
            <a:ext cx="10331314" cy="877824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Barnabas, Leader in Love</a:t>
            </a:r>
            <a:endParaRPr lang="en-US" sz="4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630" y="1705005"/>
            <a:ext cx="10331314" cy="38481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/>
              <a:t>Made Sacrifices for the good of others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/>
              <a:t>Saw and Sought the best in others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/>
              <a:t>Was There for Others</a:t>
            </a:r>
          </a:p>
        </p:txBody>
      </p:sp>
    </p:spTree>
    <p:extLst>
      <p:ext uri="{BB962C8B-B14F-4D97-AF65-F5344CB8AC3E}">
        <p14:creationId xmlns:p14="http://schemas.microsoft.com/office/powerpoint/2010/main" val="25439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962" y="1838325"/>
            <a:ext cx="8220075" cy="3181350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>
                <a:effectLst/>
              </a:rPr>
              <a:t>When he came and </a:t>
            </a:r>
            <a:r>
              <a:rPr lang="en-US" sz="5000" b="1" dirty="0">
                <a:solidFill>
                  <a:schemeClr val="accent2"/>
                </a:solidFill>
                <a:effectLst/>
              </a:rPr>
              <a:t>saw the grace of God</a:t>
            </a:r>
            <a:r>
              <a:rPr lang="en-US" sz="5000" dirty="0">
                <a:effectLst/>
              </a:rPr>
              <a:t>…</a:t>
            </a:r>
          </a:p>
          <a:p>
            <a:pPr marL="0" indent="0" algn="r">
              <a:buNone/>
            </a:pPr>
            <a:r>
              <a:rPr lang="en-US" sz="2500" dirty="0"/>
              <a:t>Acts 11:23a</a:t>
            </a:r>
          </a:p>
        </p:txBody>
      </p:sp>
    </p:spTree>
    <p:extLst>
      <p:ext uri="{BB962C8B-B14F-4D97-AF65-F5344CB8AC3E}">
        <p14:creationId xmlns:p14="http://schemas.microsoft.com/office/powerpoint/2010/main" val="3051748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215</Words>
  <Application>Microsoft Macintosh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  <vt:lpstr>Barnabas, Leader in Love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Hall</dc:creator>
  <cp:lastModifiedBy>Ben Hall</cp:lastModifiedBy>
  <cp:revision>27</cp:revision>
  <dcterms:created xsi:type="dcterms:W3CDTF">2019-04-22T14:55:21Z</dcterms:created>
  <dcterms:modified xsi:type="dcterms:W3CDTF">2019-04-23T20:32:32Z</dcterms:modified>
</cp:coreProperties>
</file>