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74" r:id="rId2"/>
    <p:sldId id="27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8"/>
    <p:restoredTop sz="80384"/>
  </p:normalViewPr>
  <p:slideViewPr>
    <p:cSldViewPr snapToGrid="0" snapToObjects="1">
      <p:cViewPr varScale="1">
        <p:scale>
          <a:sx n="101" d="100"/>
          <a:sy n="101" d="100"/>
        </p:scale>
        <p:origin x="1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FA526-B872-5D40-B5F7-03C3934EB1F3}" type="datetimeFigureOut">
              <a:rPr lang="en-US" smtClean="0"/>
              <a:t>4/20/19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A1BEA-7DDD-314F-93B7-DB22374CF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4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b="1" dirty="0"/>
              <a:t>Introduce theme of series by showing Kingdom emphasis throughout Acts</a:t>
            </a:r>
          </a:p>
          <a:p>
            <a:pPr marL="342900" lvl="1" indent="0">
              <a:buFont typeface="+mj-lt"/>
              <a:buNone/>
            </a:pPr>
            <a:r>
              <a:rPr lang="en-US" b="1" dirty="0"/>
              <a:t>1.1-3</a:t>
            </a:r>
          </a:p>
          <a:p>
            <a:pPr marL="342900" lvl="1" indent="0">
              <a:buFont typeface="+mj-lt"/>
              <a:buNone/>
            </a:pPr>
            <a:r>
              <a:rPr lang="en-US" b="1" dirty="0"/>
              <a:t>28.30-31</a:t>
            </a:r>
          </a:p>
          <a:p>
            <a:endParaRPr lang="en-US" dirty="0"/>
          </a:p>
          <a:p>
            <a:r>
              <a:rPr lang="en-US" dirty="0"/>
              <a:t>Different ways to study Acts</a:t>
            </a:r>
          </a:p>
          <a:p>
            <a:pPr lvl="1"/>
            <a:r>
              <a:rPr lang="en-US" dirty="0"/>
              <a:t>Apologetics textbook proving Jesus as the Risen &amp; Ascended Christ</a:t>
            </a:r>
          </a:p>
          <a:p>
            <a:pPr lvl="1"/>
            <a:r>
              <a:rPr lang="en-US" dirty="0"/>
              <a:t>Salvation explained and demonstrated through teachings and examples</a:t>
            </a:r>
          </a:p>
          <a:p>
            <a:pPr lvl="1"/>
            <a:r>
              <a:rPr lang="en-US" dirty="0"/>
              <a:t>Church is shown throughout book—what it is, how it works, etc.</a:t>
            </a:r>
          </a:p>
          <a:p>
            <a:pPr lvl="1"/>
            <a:r>
              <a:rPr lang="en-US" dirty="0"/>
              <a:t>Evangelism tactics shown through sermons and life of church</a:t>
            </a:r>
          </a:p>
          <a:p>
            <a:endParaRPr lang="en-US" dirty="0"/>
          </a:p>
          <a:p>
            <a:r>
              <a:rPr lang="en-US" dirty="0"/>
              <a:t>But the main focus on the book of Acts is on The Kingdom</a:t>
            </a:r>
          </a:p>
          <a:p>
            <a:pPr lvl="1"/>
            <a:r>
              <a:rPr lang="en-US" dirty="0"/>
              <a:t>1:3 – [Jesus] … spoke about the Kingdom of God</a:t>
            </a:r>
          </a:p>
          <a:p>
            <a:pPr lvl="1"/>
            <a:r>
              <a:rPr lang="en-US" dirty="0"/>
              <a:t>1:6 – …restore the Kingdom to Israel?</a:t>
            </a:r>
          </a:p>
          <a:p>
            <a:pPr lvl="1"/>
            <a:r>
              <a:rPr lang="en-US" dirty="0"/>
              <a:t>8:12 – they believed Philip as he proclaimed the good news of the Kingdom</a:t>
            </a:r>
          </a:p>
          <a:p>
            <a:pPr lvl="1"/>
            <a:r>
              <a:rPr lang="en-US" dirty="0"/>
              <a:t>14:22 – We must go through many hardships to enter the Kingdom</a:t>
            </a:r>
          </a:p>
          <a:p>
            <a:pPr lvl="1"/>
            <a:r>
              <a:rPr lang="en-US" dirty="0"/>
              <a:t>19:8 – Paul … spoke boldly … arguing persuasively about the Kingdom</a:t>
            </a:r>
          </a:p>
          <a:p>
            <a:pPr lvl="1"/>
            <a:r>
              <a:rPr lang="en-US" dirty="0"/>
              <a:t>20:25 – I have gone about preaching the Kingdom</a:t>
            </a:r>
          </a:p>
          <a:p>
            <a:pPr lvl="1"/>
            <a:r>
              <a:rPr lang="en-US" dirty="0"/>
              <a:t>28:23 – He witnessed to them … explaining the Kingdom</a:t>
            </a:r>
          </a:p>
          <a:p>
            <a:pPr lvl="1"/>
            <a:r>
              <a:rPr lang="en-US" dirty="0"/>
              <a:t>28:31 – He proclaimed the kingdom … without hindrance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6560B-F062-4250-8C5A-05182581C7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05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kind of king is this?</a:t>
            </a:r>
          </a:p>
          <a:p>
            <a:endParaRPr lang="en-US" dirty="0"/>
          </a:p>
          <a:p>
            <a:r>
              <a:rPr lang="en-US" dirty="0"/>
              <a:t>Why should I believe he is king?</a:t>
            </a:r>
          </a:p>
          <a:p>
            <a:endParaRPr lang="en-US" dirty="0"/>
          </a:p>
          <a:p>
            <a:r>
              <a:rPr lang="en-US" dirty="0"/>
              <a:t>How must I respond to his rule?</a:t>
            </a:r>
          </a:p>
          <a:p>
            <a:endParaRPr lang="en-US" dirty="0"/>
          </a:p>
          <a:p>
            <a:r>
              <a:rPr lang="en-US" dirty="0"/>
              <a:t>What will the king’s rule change in my life?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A1BEA-7DDD-314F-93B7-DB22374CF3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3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3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3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2" indent="0">
              <a:buNone/>
              <a:defRPr sz="1600"/>
            </a:lvl2pPr>
            <a:lvl3pPr marL="914364" indent="0">
              <a:buNone/>
              <a:defRPr sz="1600"/>
            </a:lvl3pPr>
            <a:lvl4pPr marL="1371545" indent="0">
              <a:buNone/>
              <a:defRPr sz="1600"/>
            </a:lvl4pPr>
            <a:lvl5pPr marL="1828727" indent="0">
              <a:buNone/>
              <a:defRPr sz="1600"/>
            </a:lvl5pPr>
            <a:lvl6pPr marL="2285909" indent="0">
              <a:buNone/>
              <a:defRPr sz="1600"/>
            </a:lvl6pPr>
            <a:lvl7pPr marL="2743091" indent="0">
              <a:buNone/>
              <a:defRPr sz="1600"/>
            </a:lvl7pPr>
            <a:lvl8pPr marL="3200272" indent="0">
              <a:buNone/>
              <a:defRPr sz="1600"/>
            </a:lvl8pPr>
            <a:lvl9pPr marL="3657454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4" y="5299604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2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2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85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9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9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2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82" indent="0">
              <a:buFontTx/>
              <a:buNone/>
              <a:defRPr/>
            </a:lvl2pPr>
            <a:lvl3pPr marL="914364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26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01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9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9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2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25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2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24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83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9" y="609601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8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1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4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7001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1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1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4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4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3243264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3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36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1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3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2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4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2" indent="0">
              <a:buNone/>
              <a:defRPr sz="1600"/>
            </a:lvl2pPr>
            <a:lvl3pPr marL="914364" indent="0">
              <a:buNone/>
              <a:defRPr sz="1600"/>
            </a:lvl3pPr>
            <a:lvl4pPr marL="1371545" indent="0">
              <a:buNone/>
              <a:defRPr sz="1600"/>
            </a:lvl4pPr>
            <a:lvl5pPr marL="1828727" indent="0">
              <a:buNone/>
              <a:defRPr sz="1600"/>
            </a:lvl5pPr>
            <a:lvl6pPr marL="2285909" indent="0">
              <a:buNone/>
              <a:defRPr sz="1600"/>
            </a:lvl6pPr>
            <a:lvl7pPr marL="2743091" indent="0">
              <a:buNone/>
              <a:defRPr sz="1600"/>
            </a:lvl7pPr>
            <a:lvl8pPr marL="3200272" indent="0">
              <a:buNone/>
              <a:defRPr sz="1600"/>
            </a:lvl8pPr>
            <a:lvl9pPr marL="3657454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7"/>
            <a:ext cx="914400" cy="365125"/>
          </a:xfrm>
        </p:spPr>
        <p:txBody>
          <a:bodyPr/>
          <a:lstStyle/>
          <a:p>
            <a:fld id="{CEFED72B-0ACD-4FC1-8F00-029F54EAB09F}" type="datetimeFigureOut">
              <a:rPr lang="en-US" smtClean="0"/>
              <a:t>4/20/19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7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3" y="5883277"/>
            <a:ext cx="322567" cy="365125"/>
          </a:xfrm>
        </p:spPr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4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7001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7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EFED72B-0ACD-4FC1-8F00-029F54EAB09F}" type="datetimeFigureOut">
              <a:rPr lang="en-US" smtClean="0"/>
              <a:t>4/20/19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7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42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182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8" indent="-285738" algn="l" defTabSz="457182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02" indent="-285738" algn="l" defTabSz="457182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2989" indent="-171443" algn="l" defTabSz="457182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170" indent="-171443" algn="l" defTabSz="457182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7247" y="-22551"/>
            <a:ext cx="488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en-US" sz="6000" b="1" dirty="0">
                <a:solidFill>
                  <a:prstClr val="white"/>
                </a:solidFill>
                <a:latin typeface="High Tower Text" panose="02040502050506030303" pitchFamily="18" charset="0"/>
              </a:rPr>
              <a:t>Continuing The Kingdom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1734" y="4529670"/>
            <a:ext cx="10352904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defTabSz="548640"/>
            <a:r>
              <a:rPr lang="en-US" sz="6000" b="1" dirty="0">
                <a:solidFill>
                  <a:srgbClr val="A9E023"/>
                </a:solidFill>
                <a:effectLst>
                  <a:outerShdw blurRad="1270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entury Gothic" panose="020B0502020202020204"/>
              </a:rPr>
              <a:t>Knowing The King</a:t>
            </a:r>
          </a:p>
          <a:p>
            <a:pPr algn="r" defTabSz="548640"/>
            <a:r>
              <a:rPr lang="en-US" sz="6000" b="1" dirty="0">
                <a:solidFill>
                  <a:srgbClr val="A9E023"/>
                </a:solidFill>
                <a:effectLst>
                  <a:outerShdw blurRad="1270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entury Gothic" panose="020B0502020202020204"/>
              </a:rPr>
              <a:t>(Acts 2)</a:t>
            </a:r>
          </a:p>
        </p:txBody>
      </p:sp>
    </p:spTree>
    <p:extLst>
      <p:ext uri="{BB962C8B-B14F-4D97-AF65-F5344CB8AC3E}">
        <p14:creationId xmlns:p14="http://schemas.microsoft.com/office/powerpoint/2010/main" val="81482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BBEBCA-2009-C14F-B912-1C5549C71608}"/>
              </a:ext>
            </a:extLst>
          </p:cNvPr>
          <p:cNvSpPr txBox="1"/>
          <p:nvPr/>
        </p:nvSpPr>
        <p:spPr>
          <a:xfrm>
            <a:off x="1955030" y="1783411"/>
            <a:ext cx="2616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All proven by the </a:t>
            </a:r>
            <a:r>
              <a:rPr lang="en-US" sz="2200" b="1" dirty="0">
                <a:solidFill>
                  <a:schemeClr val="accent1"/>
                </a:solidFill>
              </a:rPr>
              <a:t>Resurrection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255328-CAFF-8249-90C1-BCE717B01FB2}"/>
              </a:ext>
            </a:extLst>
          </p:cNvPr>
          <p:cNvSpPr txBox="1"/>
          <p:nvPr/>
        </p:nvSpPr>
        <p:spPr>
          <a:xfrm>
            <a:off x="7355387" y="1787853"/>
            <a:ext cx="3237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All compose nature of his </a:t>
            </a:r>
            <a:r>
              <a:rPr lang="en-US" sz="2200" b="1" dirty="0">
                <a:solidFill>
                  <a:schemeClr val="accent1"/>
                </a:solidFill>
              </a:rPr>
              <a:t>Reign</a:t>
            </a:r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C7D1A323-2186-F145-987E-39C584E94110}"/>
              </a:ext>
            </a:extLst>
          </p:cNvPr>
          <p:cNvSpPr/>
          <p:nvPr/>
        </p:nvSpPr>
        <p:spPr>
          <a:xfrm>
            <a:off x="4927457" y="1904459"/>
            <a:ext cx="2072473" cy="39235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0ACD3D-AF18-7345-BF31-5BF7F69D75FC}"/>
              </a:ext>
            </a:extLst>
          </p:cNvPr>
          <p:cNvSpPr txBox="1"/>
          <p:nvPr/>
        </p:nvSpPr>
        <p:spPr>
          <a:xfrm>
            <a:off x="2483686" y="3032806"/>
            <a:ext cx="13866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Believe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DC58BE-D958-4A4B-8A56-C57722DAD7D5}"/>
              </a:ext>
            </a:extLst>
          </p:cNvPr>
          <p:cNvSpPr txBox="1"/>
          <p:nvPr/>
        </p:nvSpPr>
        <p:spPr>
          <a:xfrm>
            <a:off x="8321641" y="3032806"/>
            <a:ext cx="13866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Bow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B894F3-7D24-3746-A164-1C89455E057E}"/>
              </a:ext>
            </a:extLst>
          </p:cNvPr>
          <p:cNvSpPr txBox="1"/>
          <p:nvPr/>
        </p:nvSpPr>
        <p:spPr>
          <a:xfrm>
            <a:off x="5172376" y="3795660"/>
            <a:ext cx="1582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Baptism</a:t>
            </a:r>
          </a:p>
        </p:txBody>
      </p:sp>
      <p:sp>
        <p:nvSpPr>
          <p:cNvPr id="15" name="Curved Left Arrow 14">
            <a:extLst>
              <a:ext uri="{FF2B5EF4-FFF2-40B4-BE49-F238E27FC236}">
                <a16:creationId xmlns:a16="http://schemas.microsoft.com/office/drawing/2014/main" id="{AD1EF103-85E0-0845-8070-440C8D779500}"/>
              </a:ext>
            </a:extLst>
          </p:cNvPr>
          <p:cNvSpPr/>
          <p:nvPr/>
        </p:nvSpPr>
        <p:spPr>
          <a:xfrm>
            <a:off x="10409255" y="2255076"/>
            <a:ext cx="773723" cy="1343729"/>
          </a:xfrm>
          <a:prstGeom prst="curved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>
            <a:extLst>
              <a:ext uri="{FF2B5EF4-FFF2-40B4-BE49-F238E27FC236}">
                <a16:creationId xmlns:a16="http://schemas.microsoft.com/office/drawing/2014/main" id="{3F14FA8C-BF36-C046-8E5F-6573A89BC3F9}"/>
              </a:ext>
            </a:extLst>
          </p:cNvPr>
          <p:cNvSpPr/>
          <p:nvPr/>
        </p:nvSpPr>
        <p:spPr>
          <a:xfrm>
            <a:off x="1236786" y="2255076"/>
            <a:ext cx="684542" cy="1225130"/>
          </a:xfrm>
          <a:prstGeom prst="curv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BF269B-21E2-E74A-B4CD-B192258B1AE5}"/>
              </a:ext>
            </a:extLst>
          </p:cNvPr>
          <p:cNvCxnSpPr>
            <a:cxnSpLocks/>
          </p:cNvCxnSpPr>
          <p:nvPr/>
        </p:nvCxnSpPr>
        <p:spPr>
          <a:xfrm>
            <a:off x="3870359" y="3513989"/>
            <a:ext cx="903481" cy="412543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F44BD3D-1E0F-4D46-A871-2680B48FB677}"/>
              </a:ext>
            </a:extLst>
          </p:cNvPr>
          <p:cNvSpPr/>
          <p:nvPr/>
        </p:nvSpPr>
        <p:spPr>
          <a:xfrm>
            <a:off x="1386673" y="366344"/>
            <a:ext cx="2029767" cy="878879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True Human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AC9D4B-7EC5-884D-83CE-EB8F415C105A}"/>
              </a:ext>
            </a:extLst>
          </p:cNvPr>
          <p:cNvSpPr/>
          <p:nvPr/>
        </p:nvSpPr>
        <p:spPr>
          <a:xfrm>
            <a:off x="4606748" y="4978117"/>
            <a:ext cx="2713893" cy="12065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Forgiveness of Sins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B28275-C74A-E045-985E-B17C8ED489F3}"/>
              </a:ext>
            </a:extLst>
          </p:cNvPr>
          <p:cNvSpPr/>
          <p:nvPr/>
        </p:nvSpPr>
        <p:spPr>
          <a:xfrm>
            <a:off x="1386672" y="4978116"/>
            <a:ext cx="2029767" cy="1206501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Family Belonging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8DB25B-7BC0-9B47-8004-80C3035B7741}"/>
              </a:ext>
            </a:extLst>
          </p:cNvPr>
          <p:cNvSpPr/>
          <p:nvPr/>
        </p:nvSpPr>
        <p:spPr>
          <a:xfrm>
            <a:off x="8379487" y="4977899"/>
            <a:ext cx="2029767" cy="12065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Renewed Life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23302D-AE5B-264A-9554-3CD2AB23709F}"/>
              </a:ext>
            </a:extLst>
          </p:cNvPr>
          <p:cNvSpPr/>
          <p:nvPr/>
        </p:nvSpPr>
        <p:spPr>
          <a:xfrm>
            <a:off x="4606748" y="366344"/>
            <a:ext cx="2713893" cy="878879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Faithful Love of God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7B648B-5D50-8E47-949C-A1AEE43F276D}"/>
              </a:ext>
            </a:extLst>
          </p:cNvPr>
          <p:cNvSpPr/>
          <p:nvPr/>
        </p:nvSpPr>
        <p:spPr>
          <a:xfrm>
            <a:off x="8379488" y="366344"/>
            <a:ext cx="2029767" cy="878879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All-Powerful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DC01842-F68C-6B48-8286-C5738166A164}"/>
              </a:ext>
            </a:extLst>
          </p:cNvPr>
          <p:cNvCxnSpPr>
            <a:cxnSpLocks/>
          </p:cNvCxnSpPr>
          <p:nvPr/>
        </p:nvCxnSpPr>
        <p:spPr>
          <a:xfrm flipV="1">
            <a:off x="7025330" y="3544072"/>
            <a:ext cx="886770" cy="395161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13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/>
      <p:bldP spid="13" grpId="0"/>
      <p:bldP spid="14" grpId="0"/>
      <p:bldP spid="15" grpId="0" animBg="1"/>
      <p:bldP spid="16" grpId="0" animBg="1"/>
      <p:bldP spid="2" grpId="0" animBg="1"/>
      <p:bldP spid="20" grpId="0" animBg="1"/>
      <p:bldP spid="21" grpId="0" animBg="1"/>
      <p:bldP spid="25" grpId="0" animBg="1"/>
      <p:bldP spid="26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233</Words>
  <Application>Microsoft Macintosh PowerPoint</Application>
  <PresentationFormat>Widescreen</PresentationFormat>
  <Paragraphs>42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High Tower Text</vt:lpstr>
      <vt:lpstr>Mesh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Hall</dc:creator>
  <cp:lastModifiedBy>Ben Hall</cp:lastModifiedBy>
  <cp:revision>16</cp:revision>
  <dcterms:created xsi:type="dcterms:W3CDTF">2019-04-17T21:25:08Z</dcterms:created>
  <dcterms:modified xsi:type="dcterms:W3CDTF">2019-04-21T05:10:33Z</dcterms:modified>
</cp:coreProperties>
</file>