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83" r:id="rId2"/>
    <p:sldId id="338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3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5C19692-E837-4DEF-AD4B-F52D9B6764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7BC8739-D5C4-4154-890C-0D9A500B1C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5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19692-E837-4DEF-AD4B-F52D9B67648F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C8739-D5C4-4154-890C-0D9A500B1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1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CB8AE0-F0B9-490C-8924-F46B71179F5E}"/>
              </a:ext>
            </a:extLst>
          </p:cNvPr>
          <p:cNvSpPr txBox="1"/>
          <p:nvPr/>
        </p:nvSpPr>
        <p:spPr>
          <a:xfrm>
            <a:off x="197513" y="2"/>
            <a:ext cx="60228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US" sz="440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</a:rPr>
              <a:t>Pressing on to Maturity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2EA61B-D019-4571-9577-62EDED694B5E}"/>
              </a:ext>
            </a:extLst>
          </p:cNvPr>
          <p:cNvSpPr txBox="1"/>
          <p:nvPr/>
        </p:nvSpPr>
        <p:spPr>
          <a:xfrm>
            <a:off x="551099" y="1574583"/>
            <a:ext cx="8041802" cy="4524315"/>
          </a:xfrm>
          <a:prstGeom prst="rect">
            <a:avLst/>
          </a:prstGeom>
          <a:solidFill>
            <a:srgbClr val="853337">
              <a:alpha val="40000"/>
            </a:srgbClr>
          </a:solidFill>
        </p:spPr>
        <p:txBody>
          <a:bodyPr wrap="square" numCol="1" rtlCol="0">
            <a:spAutoFit/>
          </a:bodyPr>
          <a:lstStyle/>
          <a:p>
            <a:pPr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January – 	God’s Interest In Our Perfection</a:t>
            </a:r>
          </a:p>
          <a:p>
            <a:pPr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February – 	Beware of Dogs</a:t>
            </a:r>
          </a:p>
          <a:p>
            <a:pPr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March – 	Counting Gain As Loss</a:t>
            </a:r>
          </a:p>
          <a:p>
            <a:pPr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April – 	Comprehending Righteousness</a:t>
            </a:r>
          </a:p>
          <a:p>
            <a:pPr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May – 	Knowing Him and His Power</a:t>
            </a:r>
          </a:p>
          <a:p>
            <a:pPr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June – 	Having Fellowship in His Suffering</a:t>
            </a:r>
          </a:p>
          <a:p>
            <a:pPr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July – 		The Humility to Press On</a:t>
            </a:r>
          </a:p>
          <a:p>
            <a:pPr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August – 	Forgetting and Reaching Forward</a:t>
            </a:r>
          </a:p>
          <a:p>
            <a:pPr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September – 	The Prize of the Upward Call</a:t>
            </a:r>
          </a:p>
          <a:p>
            <a:pPr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October – 	God Will Reveal That to You</a:t>
            </a:r>
          </a:p>
          <a:p>
            <a:pPr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November – 	Discerning Right Patterns</a:t>
            </a:r>
          </a:p>
          <a:p>
            <a:pPr>
              <a:defRPr/>
            </a:pPr>
            <a:r>
              <a:rPr lang="en-US" sz="24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December – 	A Heavenly Citizen In A Humble State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BB6D7-2F04-46E8-A64E-B7DD87108C04}"/>
              </a:ext>
            </a:extLst>
          </p:cNvPr>
          <p:cNvSpPr txBox="1"/>
          <p:nvPr/>
        </p:nvSpPr>
        <p:spPr>
          <a:xfrm>
            <a:off x="702259" y="718235"/>
            <a:ext cx="6683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US" i="1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Berlin Sans FB Demi" panose="020E0802020502020306" pitchFamily="34" charset="0"/>
              </a:rPr>
              <a:t>“As many as are perfect, have this attitude…” </a:t>
            </a:r>
            <a:r>
              <a:rPr lang="en-US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Berlin Sans FB Demi" panose="020E0802020502020306" pitchFamily="34" charset="0"/>
              </a:rPr>
              <a:t>(Philippians 3:15)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  <a:latin typeface="Berlin Sans FB Demi" panose="020E0802020502020306" pitchFamily="34" charset="0"/>
              </a:rPr>
              <a:t>			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894C39-8881-4F86-B4C7-AA9453B5A421}"/>
              </a:ext>
            </a:extLst>
          </p:cNvPr>
          <p:cNvSpPr txBox="1"/>
          <p:nvPr/>
        </p:nvSpPr>
        <p:spPr>
          <a:xfrm>
            <a:off x="5570485" y="6367293"/>
            <a:ext cx="3128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i="1" dirty="0">
                <a:solidFill>
                  <a:prstClr val="black"/>
                </a:solidFill>
                <a:latin typeface="Berlin Sans FB Demi" panose="020E0802020502020306" pitchFamily="34" charset="0"/>
              </a:rPr>
              <a:t>* Lessons from Philippians 3</a:t>
            </a:r>
            <a:r>
              <a:rPr lang="en-US" dirty="0">
                <a:solidFill>
                  <a:prstClr val="black"/>
                </a:solidFill>
                <a:latin typeface="Berlin Sans FB Demi" panose="020E0802020502020306" pitchFamily="34" charset="0"/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20942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CB8AE0-F0B9-490C-8924-F46B71179F5E}"/>
              </a:ext>
            </a:extLst>
          </p:cNvPr>
          <p:cNvSpPr txBox="1"/>
          <p:nvPr/>
        </p:nvSpPr>
        <p:spPr>
          <a:xfrm>
            <a:off x="90640" y="6334780"/>
            <a:ext cx="3903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US" sz="280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</a:rPr>
              <a:t>Pressing on to Maturity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2EA61B-D019-4571-9577-62EDED694B5E}"/>
              </a:ext>
            </a:extLst>
          </p:cNvPr>
          <p:cNvSpPr txBox="1"/>
          <p:nvPr/>
        </p:nvSpPr>
        <p:spPr>
          <a:xfrm>
            <a:off x="190361" y="35671"/>
            <a:ext cx="8041802" cy="76944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defRPr/>
            </a:pPr>
            <a:r>
              <a:rPr lang="en-US" sz="4400" kern="0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The Prize of the Upward Call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CBB6D7-2F04-46E8-A64E-B7DD87108C04}"/>
              </a:ext>
            </a:extLst>
          </p:cNvPr>
          <p:cNvSpPr txBox="1"/>
          <p:nvPr/>
        </p:nvSpPr>
        <p:spPr>
          <a:xfrm>
            <a:off x="4991903" y="6527136"/>
            <a:ext cx="41520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US" sz="1100" i="1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Berlin Sans FB Demi" panose="020E0802020502020306" pitchFamily="34" charset="0"/>
              </a:rPr>
              <a:t>“As many as are perfect, have this attitude…” </a:t>
            </a:r>
            <a:r>
              <a:rPr lang="en-US" sz="1100" dirty="0">
                <a:ln w="3175"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latin typeface="Berlin Sans FB Demi" panose="020E0802020502020306" pitchFamily="34" charset="0"/>
              </a:rPr>
              <a:t>(Philippians 3:15)</a:t>
            </a:r>
          </a:p>
          <a:p>
            <a:pPr defTabSz="457200">
              <a:defRPr/>
            </a:pPr>
            <a:r>
              <a:rPr lang="en-US" sz="1100" dirty="0">
                <a:solidFill>
                  <a:prstClr val="black"/>
                </a:solidFill>
                <a:latin typeface="Berlin Sans FB Demi" panose="020E0802020502020306" pitchFamily="34" charset="0"/>
              </a:rPr>
              <a:t>				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3AC34C-7F1F-4B12-AADB-4C04EFE35857}"/>
              </a:ext>
            </a:extLst>
          </p:cNvPr>
          <p:cNvSpPr txBox="1"/>
          <p:nvPr/>
        </p:nvSpPr>
        <p:spPr>
          <a:xfrm>
            <a:off x="190361" y="1183159"/>
            <a:ext cx="8812962" cy="492443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>
              <a:defRPr/>
            </a:pPr>
            <a:r>
              <a:rPr lang="en-US" sz="26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1) Maturity distinguishes which “Call” to hear and answer: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48384D-32B8-4F2D-8946-A54E6B2A3541}"/>
              </a:ext>
            </a:extLst>
          </p:cNvPr>
          <p:cNvSpPr txBox="1"/>
          <p:nvPr/>
        </p:nvSpPr>
        <p:spPr>
          <a:xfrm>
            <a:off x="190361" y="2725525"/>
            <a:ext cx="8812962" cy="492443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>
              <a:defRPr/>
            </a:pPr>
            <a:r>
              <a:rPr lang="en-US" sz="26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2) Maturity is inclined “Upward”: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F5B37E-4716-45C1-9AF9-5558B4281D02}"/>
              </a:ext>
            </a:extLst>
          </p:cNvPr>
          <p:cNvSpPr txBox="1"/>
          <p:nvPr/>
        </p:nvSpPr>
        <p:spPr>
          <a:xfrm>
            <a:off x="190361" y="4267891"/>
            <a:ext cx="8812962" cy="492443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numCol="1" rtlCol="0">
            <a:spAutoFit/>
          </a:bodyPr>
          <a:lstStyle/>
          <a:p>
            <a:pPr>
              <a:defRPr/>
            </a:pPr>
            <a:r>
              <a:rPr lang="en-US" sz="2600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3) Maturity thinks often of the “Prize” ahead: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9B2149-F5A4-4C05-9356-99ADB89FD34F}"/>
              </a:ext>
            </a:extLst>
          </p:cNvPr>
          <p:cNvSpPr txBox="1"/>
          <p:nvPr/>
        </p:nvSpPr>
        <p:spPr>
          <a:xfrm>
            <a:off x="7523148" y="350420"/>
            <a:ext cx="1480177" cy="307777"/>
          </a:xfrm>
          <a:prstGeom prst="rect">
            <a:avLst/>
          </a:prstGeom>
          <a:solidFill>
            <a:srgbClr val="860303">
              <a:alpha val="40000"/>
            </a:srgbClr>
          </a:solidFill>
        </p:spPr>
        <p:txBody>
          <a:bodyPr wrap="square" numCol="1" rtlCol="0">
            <a:spAutoFit/>
          </a:bodyPr>
          <a:lstStyle/>
          <a:p>
            <a:pPr>
              <a:defRPr/>
            </a:pPr>
            <a:r>
              <a:rPr lang="en-US" sz="1400" kern="0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Philippians 3:14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D4DB19-2E34-409E-9BE3-EA3E30D431B2}"/>
              </a:ext>
            </a:extLst>
          </p:cNvPr>
          <p:cNvSpPr txBox="1"/>
          <p:nvPr/>
        </p:nvSpPr>
        <p:spPr>
          <a:xfrm>
            <a:off x="395653" y="1820338"/>
            <a:ext cx="2558562" cy="646331"/>
          </a:xfrm>
          <a:prstGeom prst="rect">
            <a:avLst/>
          </a:prstGeom>
          <a:solidFill>
            <a:srgbClr val="860303">
              <a:alpha val="40000"/>
            </a:srgbClr>
          </a:solidFill>
        </p:spPr>
        <p:txBody>
          <a:bodyPr wrap="square" numCol="1" rtlCol="0">
            <a:spAutoFit/>
          </a:bodyPr>
          <a:lstStyle/>
          <a:p>
            <a:pPr algn="ctr">
              <a:defRPr/>
            </a:pPr>
            <a:r>
              <a:rPr lang="en-US" kern="0" cap="small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The world is noisy </a:t>
            </a: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(Proverbs 1:20-33)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4CF57B-2CC5-4E1E-A189-E11DC3B7497B}"/>
              </a:ext>
            </a:extLst>
          </p:cNvPr>
          <p:cNvSpPr txBox="1"/>
          <p:nvPr/>
        </p:nvSpPr>
        <p:spPr>
          <a:xfrm>
            <a:off x="3097822" y="1816494"/>
            <a:ext cx="2558562" cy="646331"/>
          </a:xfrm>
          <a:prstGeom prst="rect">
            <a:avLst/>
          </a:prstGeom>
          <a:solidFill>
            <a:srgbClr val="860303">
              <a:alpha val="40000"/>
            </a:srgbClr>
          </a:solidFill>
        </p:spPr>
        <p:txBody>
          <a:bodyPr wrap="square" numCol="1" rtlCol="0">
            <a:spAutoFit/>
          </a:bodyPr>
          <a:lstStyle/>
          <a:p>
            <a:pPr algn="ctr">
              <a:defRPr/>
            </a:pPr>
            <a:r>
              <a:rPr lang="en-US" kern="0" cap="small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Many calls tempt us</a:t>
            </a:r>
          </a:p>
          <a:p>
            <a:pPr algn="ctr">
              <a:defRPr/>
            </a:pP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(1 Corinthians 1:18-31)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5D9AD0-BF36-4D1F-9F88-F79FB9A43633}"/>
              </a:ext>
            </a:extLst>
          </p:cNvPr>
          <p:cNvSpPr txBox="1"/>
          <p:nvPr/>
        </p:nvSpPr>
        <p:spPr>
          <a:xfrm>
            <a:off x="5799991" y="1816493"/>
            <a:ext cx="2558562" cy="646331"/>
          </a:xfrm>
          <a:prstGeom prst="rect">
            <a:avLst/>
          </a:prstGeom>
          <a:solidFill>
            <a:srgbClr val="860303">
              <a:alpha val="40000"/>
            </a:srgbClr>
          </a:solidFill>
        </p:spPr>
        <p:txBody>
          <a:bodyPr wrap="square" numCol="1" rtlCol="0">
            <a:spAutoFit/>
          </a:bodyPr>
          <a:lstStyle/>
          <a:p>
            <a:pPr algn="ctr">
              <a:defRPr/>
            </a:pPr>
            <a:r>
              <a:rPr lang="en-US" kern="0" cap="small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Remember Demas</a:t>
            </a:r>
          </a:p>
          <a:p>
            <a:pPr algn="ctr">
              <a:defRPr/>
            </a:pP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(2 Timothy 4:9)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64523B-D110-4103-B343-E5B0CF3EE345}"/>
              </a:ext>
            </a:extLst>
          </p:cNvPr>
          <p:cNvSpPr txBox="1"/>
          <p:nvPr/>
        </p:nvSpPr>
        <p:spPr>
          <a:xfrm>
            <a:off x="190363" y="3358860"/>
            <a:ext cx="4627823" cy="646331"/>
          </a:xfrm>
          <a:prstGeom prst="rect">
            <a:avLst/>
          </a:prstGeom>
          <a:solidFill>
            <a:srgbClr val="860303">
              <a:alpha val="40000"/>
            </a:srgbClr>
          </a:solidFill>
        </p:spPr>
        <p:txBody>
          <a:bodyPr wrap="square" numCol="1" rtlCol="0">
            <a:spAutoFit/>
          </a:bodyPr>
          <a:lstStyle/>
          <a:p>
            <a:pPr algn="ctr">
              <a:defRPr/>
            </a:pPr>
            <a:r>
              <a:rPr lang="en-US" kern="0" cap="small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Our heart moves toward what we treasure</a:t>
            </a: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</a:t>
            </a: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(Matthew 6:19-24)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58630B-FC55-4652-966C-3BB79EBBB7E8}"/>
              </a:ext>
            </a:extLst>
          </p:cNvPr>
          <p:cNvSpPr txBox="1"/>
          <p:nvPr/>
        </p:nvSpPr>
        <p:spPr>
          <a:xfrm>
            <a:off x="4926623" y="3361987"/>
            <a:ext cx="3856892" cy="646331"/>
          </a:xfrm>
          <a:prstGeom prst="rect">
            <a:avLst/>
          </a:prstGeom>
          <a:solidFill>
            <a:srgbClr val="860303">
              <a:alpha val="40000"/>
            </a:srgbClr>
          </a:solidFill>
        </p:spPr>
        <p:txBody>
          <a:bodyPr wrap="square" numCol="1" rtlCol="0">
            <a:spAutoFit/>
          </a:bodyPr>
          <a:lstStyle/>
          <a:p>
            <a:pPr algn="ctr">
              <a:defRPr/>
            </a:pPr>
            <a:r>
              <a:rPr lang="en-US" kern="0" cap="small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Raised people raise their eyes </a:t>
            </a: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(Colossians 3:1-4)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AA4265-1F2B-4AB4-9E2A-24F1FA52BB3D}"/>
              </a:ext>
            </a:extLst>
          </p:cNvPr>
          <p:cNvSpPr txBox="1"/>
          <p:nvPr/>
        </p:nvSpPr>
        <p:spPr>
          <a:xfrm>
            <a:off x="743320" y="4857452"/>
            <a:ext cx="3334847" cy="1477328"/>
          </a:xfrm>
          <a:prstGeom prst="rect">
            <a:avLst/>
          </a:prstGeom>
          <a:solidFill>
            <a:srgbClr val="860303">
              <a:alpha val="40000"/>
            </a:srgbClr>
          </a:solidFill>
        </p:spPr>
        <p:txBody>
          <a:bodyPr wrap="square" numCol="1" rtlCol="0">
            <a:spAutoFit/>
          </a:bodyPr>
          <a:lstStyle/>
          <a:p>
            <a:pPr algn="ctr">
              <a:defRPr/>
            </a:pPr>
            <a:r>
              <a:rPr lang="en-US" kern="0" cap="small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The prize is multifaceted</a:t>
            </a:r>
          </a:p>
          <a:p>
            <a:pPr algn="ctr">
              <a:defRPr/>
            </a:pP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 (Philippians 1:9) Love</a:t>
            </a:r>
          </a:p>
          <a:p>
            <a:pPr algn="ctr">
              <a:defRPr/>
            </a:pP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(</a:t>
            </a:r>
            <a:r>
              <a:rPr lang="en-US" kern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Philippians 1:21</a:t>
            </a: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) Gain</a:t>
            </a:r>
          </a:p>
          <a:p>
            <a:pPr algn="ctr">
              <a:defRPr/>
            </a:pP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(Philippians 3:11) Resurrection</a:t>
            </a:r>
          </a:p>
          <a:p>
            <a:pPr algn="ctr">
              <a:defRPr/>
            </a:pP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(Philippians 4:17) Profit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F7F5EA-3A03-4FED-BCD8-487A71E4AD3F}"/>
              </a:ext>
            </a:extLst>
          </p:cNvPr>
          <p:cNvSpPr txBox="1"/>
          <p:nvPr/>
        </p:nvSpPr>
        <p:spPr>
          <a:xfrm>
            <a:off x="4467961" y="4892936"/>
            <a:ext cx="4152098" cy="1200329"/>
          </a:xfrm>
          <a:prstGeom prst="rect">
            <a:avLst/>
          </a:prstGeom>
          <a:solidFill>
            <a:srgbClr val="860303">
              <a:alpha val="40000"/>
            </a:srgbClr>
          </a:solidFill>
        </p:spPr>
        <p:txBody>
          <a:bodyPr wrap="square" numCol="1" rtlCol="0">
            <a:spAutoFit/>
          </a:bodyPr>
          <a:lstStyle/>
          <a:p>
            <a:pPr algn="ctr">
              <a:defRPr/>
            </a:pPr>
            <a:r>
              <a:rPr lang="en-US" b="1" kern="0" cap="small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Only heavenly prizes are imperishable </a:t>
            </a: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(1 Corinthians 9:24-27)</a:t>
            </a:r>
          </a:p>
          <a:p>
            <a:pPr algn="ctr">
              <a:defRPr/>
            </a:pP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(Hebrews 11:13-16)</a:t>
            </a:r>
          </a:p>
          <a:p>
            <a:pPr algn="ctr">
              <a:defRPr/>
            </a:pPr>
            <a:r>
              <a:rPr lang="en-US" kern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  <a:ea typeface="Meiryo" panose="020B0604030504040204" pitchFamily="34" charset="-128"/>
                <a:cs typeface="Meiryo" panose="020B0604030504040204" pitchFamily="34" charset="-128"/>
              </a:rPr>
              <a:t>(Hebrews 13:13-14)</a:t>
            </a:r>
          </a:p>
        </p:txBody>
      </p:sp>
    </p:spTree>
    <p:extLst>
      <p:ext uri="{BB962C8B-B14F-4D97-AF65-F5344CB8AC3E}">
        <p14:creationId xmlns:p14="http://schemas.microsoft.com/office/powerpoint/2010/main" val="285974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173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Meiryo</vt:lpstr>
      <vt:lpstr>Arial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Cantrell</dc:creator>
  <cp:lastModifiedBy>acantrell</cp:lastModifiedBy>
  <cp:revision>2</cp:revision>
  <dcterms:created xsi:type="dcterms:W3CDTF">2018-09-01T17:32:40Z</dcterms:created>
  <dcterms:modified xsi:type="dcterms:W3CDTF">2018-09-02T22:25:48Z</dcterms:modified>
</cp:coreProperties>
</file>