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73" r:id="rId1"/>
    <p:sldMasterId id="2147483775" r:id="rId2"/>
    <p:sldMasterId id="2147483777" r:id="rId3"/>
    <p:sldMasterId id="2147483794" r:id="rId4"/>
    <p:sldMasterId id="2147484016" r:id="rId5"/>
    <p:sldMasterId id="2147484187" r:id="rId6"/>
    <p:sldMasterId id="2147484189" r:id="rId7"/>
    <p:sldMasterId id="2147484191" r:id="rId8"/>
    <p:sldMasterId id="2147484193" r:id="rId9"/>
    <p:sldMasterId id="2147484195" r:id="rId10"/>
    <p:sldMasterId id="2147484199" r:id="rId11"/>
    <p:sldMasterId id="2147484211" r:id="rId12"/>
    <p:sldMasterId id="2147484237" r:id="rId13"/>
  </p:sldMasterIdLst>
  <p:notesMasterIdLst>
    <p:notesMasterId r:id="rId39"/>
  </p:notesMasterIdLst>
  <p:handoutMasterIdLst>
    <p:handoutMasterId r:id="rId40"/>
  </p:handoutMasterIdLst>
  <p:sldIdLst>
    <p:sldId id="12503" r:id="rId14"/>
    <p:sldId id="12504" r:id="rId15"/>
    <p:sldId id="12505" r:id="rId16"/>
    <p:sldId id="12506" r:id="rId17"/>
    <p:sldId id="12507" r:id="rId18"/>
    <p:sldId id="12508" r:id="rId19"/>
    <p:sldId id="12509" r:id="rId20"/>
    <p:sldId id="12510" r:id="rId21"/>
    <p:sldId id="12511" r:id="rId22"/>
    <p:sldId id="12512" r:id="rId23"/>
    <p:sldId id="12513" r:id="rId24"/>
    <p:sldId id="12514" r:id="rId25"/>
    <p:sldId id="12515" r:id="rId26"/>
    <p:sldId id="12516" r:id="rId27"/>
    <p:sldId id="12517" r:id="rId28"/>
    <p:sldId id="12518" r:id="rId29"/>
    <p:sldId id="12519" r:id="rId30"/>
    <p:sldId id="12520" r:id="rId31"/>
    <p:sldId id="12521" r:id="rId32"/>
    <p:sldId id="12522" r:id="rId33"/>
    <p:sldId id="12523" r:id="rId34"/>
    <p:sldId id="12524" r:id="rId35"/>
    <p:sldId id="12525" r:id="rId36"/>
    <p:sldId id="12526" r:id="rId37"/>
    <p:sldId id="12527" r:id="rId38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77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955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433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91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38954" algn="l" defTabSz="129557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86740" algn="l" defTabSz="129557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34525" algn="l" defTabSz="129557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82296" algn="l" defTabSz="129557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3333FF"/>
    <a:srgbClr val="A50021"/>
    <a:srgbClr val="FFFFFF"/>
    <a:srgbClr val="178BCB"/>
    <a:srgbClr val="52C2E7"/>
    <a:srgbClr val="66FF66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709" autoAdjust="0"/>
  </p:normalViewPr>
  <p:slideViewPr>
    <p:cSldViewPr>
      <p:cViewPr varScale="1">
        <p:scale>
          <a:sx n="114" d="100"/>
          <a:sy n="114" d="100"/>
        </p:scale>
        <p:origin x="-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0"/>
    </p:cViewPr>
  </p:sorterViewPr>
  <p:notesViewPr>
    <p:cSldViewPr>
      <p:cViewPr varScale="1">
        <p:scale>
          <a:sx n="52" d="100"/>
          <a:sy n="52" d="100"/>
        </p:scale>
        <p:origin x="-1926" y="-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148" Type="http://schemas.microsoft.com/office/2015/10/relationships/revisionInfo" Target="revisionInfo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3" y="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3" y="883047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399ADA2C-9F2D-4D59-823B-74FEE157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3" y="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240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3" y="883047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6EA8DB03-FC57-4165-9A7A-DDBD72494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47759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9557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4337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9115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38954" algn="l" defTabSz="129557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6740" algn="l" defTabSz="129557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4525" algn="l" defTabSz="129557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2296" algn="l" defTabSz="129557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51E60-8CF4-4D04-9671-CAD564054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577B5-259D-4863-9E9F-60216EBA4F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30085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2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7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3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75E5C-518C-4959-AB16-A24A0B7B7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DE95-2453-442D-8397-D90BF3E3E5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D47F-FAD0-4CC4-ABE4-82BC9FDD1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DE95-2453-442D-8397-D90BF3E3E5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D47F-FAD0-4CC4-ABE4-82BC9FDD1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theme" Target="../theme/theme12.xml"/><Relationship Id="rId2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4.xml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8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955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1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204"/>
            <a:ext cx="4118187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8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629D329E-C101-494A-99E6-36632730DD1F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647759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6pPr>
      <a:lvl7pPr marL="12955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7pPr>
      <a:lvl8pPr marL="19433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8pPr>
      <a:lvl9pPr marL="2591155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9pPr>
    </p:titleStyle>
    <p:bodyStyle>
      <a:lvl1pPr marL="485863" indent="-48586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52651" indent="-404909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-128"/>
        </a:defRPr>
      </a:lvl2pPr>
      <a:lvl3pPr marL="1619478" indent="-32387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267258" indent="-3238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915058" indent="-32387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3562858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10625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58422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06181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59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5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3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15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95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74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52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6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7" t="4819" r="3712" b="3639"/>
          <a:stretch>
            <a:fillRect/>
          </a:stretch>
        </p:blipFill>
        <p:spPr bwMode="auto">
          <a:xfrm>
            <a:off x="8632825" y="927100"/>
            <a:ext cx="150813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4819" r="30287" b="3639"/>
          <a:stretch>
            <a:fillRect/>
          </a:stretch>
        </p:blipFill>
        <p:spPr bwMode="auto">
          <a:xfrm>
            <a:off x="3027363" y="927100"/>
            <a:ext cx="5467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4819" r="69807" b="3639"/>
          <a:stretch>
            <a:fillRect/>
          </a:stretch>
        </p:blipFill>
        <p:spPr bwMode="auto">
          <a:xfrm>
            <a:off x="244475" y="917575"/>
            <a:ext cx="5013325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9" descr="first pursuit_std_t_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40015" r="24162" b="50433"/>
          <a:stretch>
            <a:fillRect/>
          </a:stretch>
        </p:blipFill>
        <p:spPr bwMode="auto">
          <a:xfrm>
            <a:off x="277813" y="228600"/>
            <a:ext cx="8610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4819" r="4164" b="3639"/>
          <a:stretch>
            <a:fillRect/>
          </a:stretch>
        </p:blipFill>
        <p:spPr bwMode="auto">
          <a:xfrm>
            <a:off x="8458200" y="927100"/>
            <a:ext cx="3619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77813" y="927100"/>
            <a:ext cx="8610600" cy="0"/>
          </a:xfrm>
          <a:prstGeom prst="line">
            <a:avLst/>
          </a:prstGeom>
          <a:ln w="12700">
            <a:solidFill>
              <a:srgbClr val="CC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9857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A8A2D7-BEE1-4936-9F88-D646CC41F49B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103" name="Picture 69" descr="enduring love_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22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97651"/>
      </p:ext>
    </p:extLst>
  </p:cSld>
  <p:clrMap bg1="dk1" tx1="lt1" bg2="dk2" tx2="lt2" accent1="accent1" accent2="accent2" accent3="accent3" accent4="accent4" accent5="accent5" accent6="accent6" hlink="hlink" folHlink="folHlink"/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DE95-2453-442D-8397-D90BF3E3E5A2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D47F-FAD0-4CC4-ABE4-82BC9FDD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8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3067" y="2275955"/>
            <a:ext cx="8561493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1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204"/>
            <a:ext cx="4118187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8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6AC07096-63E9-4407-8A70-91C01D6512D3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647759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6pPr>
      <a:lvl7pPr marL="12955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7pPr>
      <a:lvl8pPr marL="19433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8pPr>
      <a:lvl9pPr marL="2591155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9pPr>
    </p:titleStyle>
    <p:bodyStyle>
      <a:lvl1pPr marL="485863" indent="-48586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52651" indent="-404909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-128"/>
        </a:defRPr>
      </a:lvl2pPr>
      <a:lvl3pPr marL="1619478" indent="-32387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267258" indent="-3238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915058" indent="-32387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3562858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10625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58422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06181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59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5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3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15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95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74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52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6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8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955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1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204"/>
            <a:ext cx="4118187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8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5ED47BDE-534E-4E8D-85D7-E06D2FEFF1D2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647759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6pPr>
      <a:lvl7pPr marL="12955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7pPr>
      <a:lvl8pPr marL="1943374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8pPr>
      <a:lvl9pPr marL="2591155" algn="ctr" rtl="0" fontAlgn="base">
        <a:spcBef>
          <a:spcPct val="0"/>
        </a:spcBef>
        <a:spcAft>
          <a:spcPct val="0"/>
        </a:spcAft>
        <a:defRPr sz="5700" b="1" i="1">
          <a:solidFill>
            <a:schemeClr val="tx2"/>
          </a:solidFill>
          <a:latin typeface="Georgia" pitchFamily="18" charset="0"/>
        </a:defRPr>
      </a:lvl9pPr>
    </p:titleStyle>
    <p:bodyStyle>
      <a:lvl1pPr marL="485863" indent="-48586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52651" indent="-404909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-128"/>
        </a:defRPr>
      </a:lvl2pPr>
      <a:lvl3pPr marL="1619478" indent="-32387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267258" indent="-3238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915058" indent="-32387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3562858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10625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58422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06181" indent="-32387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59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5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3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15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95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74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52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6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BD0830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19664"/>
            <a:ext cx="13004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955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7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1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l">
              <a:defRPr sz="17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204"/>
            <a:ext cx="4118187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8" y="8882204"/>
            <a:ext cx="3034453" cy="6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389C89A-B4A2-46AB-8862-D02AA186F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telesco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05998" y="8545839"/>
            <a:ext cx="968586" cy="9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5pPr>
      <a:lvl6pPr marL="647759" algn="ctr" rtl="0" fontAlgn="base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6pPr>
      <a:lvl7pPr marL="1295574" algn="ctr" rtl="0" fontAlgn="base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7pPr>
      <a:lvl8pPr marL="1943374" algn="ctr" rtl="0" fontAlgn="base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8pPr>
      <a:lvl9pPr marL="2591155" algn="ctr" rtl="0" fontAlgn="base">
        <a:lnSpc>
          <a:spcPct val="95000"/>
        </a:lnSpc>
        <a:spcBef>
          <a:spcPct val="0"/>
        </a:spcBef>
        <a:spcAft>
          <a:spcPct val="0"/>
        </a:spcAft>
        <a:defRPr sz="8500">
          <a:solidFill>
            <a:schemeClr val="tx2"/>
          </a:solidFill>
          <a:latin typeface="Eras Medium ITC" pitchFamily="34" charset="0"/>
          <a:cs typeface="Arial" charset="0"/>
        </a:defRPr>
      </a:lvl9pPr>
    </p:titleStyle>
    <p:bodyStyle>
      <a:lvl1pPr marL="485863" indent="-4858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2651" indent="-4049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000">
          <a:solidFill>
            <a:schemeClr val="tx1"/>
          </a:solidFill>
          <a:latin typeface="+mj-lt"/>
          <a:cs typeface="+mn-cs"/>
        </a:defRPr>
      </a:lvl2pPr>
      <a:lvl3pPr marL="1619478" indent="-323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400">
          <a:solidFill>
            <a:schemeClr val="tx1"/>
          </a:solidFill>
          <a:latin typeface="+mj-lt"/>
          <a:cs typeface="+mn-cs"/>
        </a:defRPr>
      </a:lvl3pPr>
      <a:lvl4pPr marL="2267258" indent="-323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Eras Light ITC" pitchFamily="34" charset="0"/>
          <a:cs typeface="+mn-cs"/>
        </a:defRPr>
      </a:lvl4pPr>
      <a:lvl5pPr marL="2915058" indent="-323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Eras Light ITC" pitchFamily="34" charset="0"/>
          <a:cs typeface="+mn-cs"/>
        </a:defRPr>
      </a:lvl5pPr>
      <a:lvl6pPr marL="3562858" indent="-323875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Eras Light ITC" pitchFamily="34" charset="0"/>
          <a:cs typeface="+mn-cs"/>
        </a:defRPr>
      </a:lvl6pPr>
      <a:lvl7pPr marL="4210625" indent="-323875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Eras Light ITC" pitchFamily="34" charset="0"/>
          <a:cs typeface="+mn-cs"/>
        </a:defRPr>
      </a:lvl7pPr>
      <a:lvl8pPr marL="4858422" indent="-323875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Eras Light ITC" pitchFamily="34" charset="0"/>
          <a:cs typeface="+mn-cs"/>
        </a:defRPr>
      </a:lvl8pPr>
      <a:lvl9pPr marL="5506181" indent="-323875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Eras Light ITC" pitchFamily="34" charset="0"/>
          <a:cs typeface="+mn-cs"/>
        </a:defRPr>
      </a:lvl9pPr>
    </p:bodyStyle>
    <p:otherStyle>
      <a:defPPr>
        <a:defRPr lang="en-US"/>
      </a:defPPr>
      <a:lvl1pPr marL="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59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5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3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15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95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74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52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6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493" y="216750"/>
            <a:ext cx="11704320" cy="119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733975"/>
            <a:ext cx="11487573" cy="73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51" tIns="64778" rIns="129551" bIns="64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2953209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57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5pPr>
      <a:lvl6pPr marL="647759"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6pPr>
      <a:lvl7pPr marL="1295574"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7pPr>
      <a:lvl8pPr marL="1943374"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8pPr>
      <a:lvl9pPr marL="2591155" algn="l" rtl="0" eaLnBrk="1" fontAlgn="base" hangingPunct="1">
        <a:spcBef>
          <a:spcPct val="0"/>
        </a:spcBef>
        <a:spcAft>
          <a:spcPct val="0"/>
        </a:spcAft>
        <a:defRPr sz="5700">
          <a:solidFill>
            <a:srgbClr val="800000"/>
          </a:solidFill>
          <a:latin typeface="Impact" pitchFamily="34" charset="0"/>
        </a:defRPr>
      </a:lvl9pPr>
    </p:titleStyle>
    <p:bodyStyle>
      <a:lvl1pPr marL="485863" indent="-485863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bg1"/>
          </a:solidFill>
          <a:latin typeface="+mn-lt"/>
          <a:ea typeface="+mn-ea"/>
          <a:cs typeface="+mn-cs"/>
        </a:defRPr>
      </a:lvl1pPr>
      <a:lvl2pPr marL="1052651" indent="-404909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Arial" charset="0"/>
        </a:defRPr>
      </a:lvl2pPr>
      <a:lvl3pPr marL="1619478" indent="-323875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Arial" charset="0"/>
        </a:defRPr>
      </a:lvl3pPr>
      <a:lvl4pPr marL="2267258" indent="-32387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4pPr>
      <a:lvl5pPr marL="2915058" indent="-32387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5pPr>
      <a:lvl6pPr marL="3562858" indent="-32387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210625" indent="-32387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858422" indent="-32387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506181" indent="-32387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59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5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37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15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954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740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525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96" algn="l" defTabSz="12955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EEB46D-681E-44A9-B2EC-93DE9484E684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362200" y="4752975"/>
            <a:ext cx="52578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0" spc="600" dirty="0">
                <a:solidFill>
                  <a:srgbClr val="FFFF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oudita Light SF" pitchFamily="2" charset="0"/>
                <a:cs typeface="EucrosiaUPC" panose="02020603050405020304" pitchFamily="18" charset="-34"/>
              </a:rPr>
              <a:t>GOD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8513" y="6311900"/>
            <a:ext cx="78486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spc="1000" dirty="0">
                <a:solidFill>
                  <a:srgbClr val="FFFF99"/>
                </a:solidFill>
                <a:latin typeface="GriffonLight" pitchFamily="2" charset="0"/>
              </a:rPr>
              <a:t>WORSHIP</a:t>
            </a:r>
          </a:p>
        </p:txBody>
      </p:sp>
      <p:pic>
        <p:nvPicPr>
          <p:cNvPr id="2058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4" t="80568" r="35828" b="13040"/>
          <a:stretch>
            <a:fillRect/>
          </a:stretch>
        </p:blipFill>
        <p:spPr bwMode="auto">
          <a:xfrm>
            <a:off x="3505200" y="5486400"/>
            <a:ext cx="2435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33600" y="5486400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300" dirty="0">
                <a:solidFill>
                  <a:srgbClr val="FFFFFF"/>
                </a:solidFill>
                <a:latin typeface="Goudita Light SF" pitchFamily="2" charset="0"/>
              </a:rPr>
              <a:t>CENTERED </a:t>
            </a:r>
          </a:p>
        </p:txBody>
      </p:sp>
    </p:spTree>
    <p:extLst>
      <p:ext uri="{BB962C8B-B14F-4D97-AF65-F5344CB8AC3E}">
        <p14:creationId xmlns:p14="http://schemas.microsoft.com/office/powerpoint/2010/main" val="3763032360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EEB46D-681E-44A9-B2EC-93DE9484E684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362200" y="4752975"/>
            <a:ext cx="52578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0" spc="600" dirty="0">
                <a:solidFill>
                  <a:srgbClr val="FFFF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oudita Light SF" pitchFamily="2" charset="0"/>
                <a:cs typeface="EucrosiaUPC" panose="02020603050405020304" pitchFamily="18" charset="-34"/>
              </a:rPr>
              <a:t>GOD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8513" y="6311900"/>
            <a:ext cx="78486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spc="1000" dirty="0">
                <a:solidFill>
                  <a:srgbClr val="FFFF99"/>
                </a:solidFill>
                <a:latin typeface="GriffonLight" pitchFamily="2" charset="0"/>
              </a:rPr>
              <a:t>WORSHIP</a:t>
            </a:r>
          </a:p>
        </p:txBody>
      </p:sp>
      <p:pic>
        <p:nvPicPr>
          <p:cNvPr id="2058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4" t="80568" r="35828" b="13040"/>
          <a:stretch>
            <a:fillRect/>
          </a:stretch>
        </p:blipFill>
        <p:spPr bwMode="auto">
          <a:xfrm>
            <a:off x="3505200" y="5486400"/>
            <a:ext cx="2435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33600" y="5486400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300" dirty="0">
                <a:solidFill>
                  <a:srgbClr val="FFFFFF"/>
                </a:solidFill>
                <a:latin typeface="Goudita Light SF" pitchFamily="2" charset="0"/>
              </a:rPr>
              <a:t>CENTERED </a:t>
            </a:r>
          </a:p>
        </p:txBody>
      </p:sp>
    </p:spTree>
    <p:extLst>
      <p:ext uri="{BB962C8B-B14F-4D97-AF65-F5344CB8AC3E}">
        <p14:creationId xmlns:p14="http://schemas.microsoft.com/office/powerpoint/2010/main" val="777750677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EEB46D-681E-44A9-B2EC-93DE9484E684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362200" y="4752975"/>
            <a:ext cx="52578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0" spc="600" dirty="0">
                <a:solidFill>
                  <a:srgbClr val="FFFF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oudita Light SF" pitchFamily="2" charset="0"/>
                <a:cs typeface="EucrosiaUPC" panose="02020603050405020304" pitchFamily="18" charset="-34"/>
              </a:rPr>
              <a:t>GOD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8513" y="6311900"/>
            <a:ext cx="78486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spc="1000" dirty="0">
                <a:solidFill>
                  <a:srgbClr val="FFFF99"/>
                </a:solidFill>
                <a:latin typeface="GriffonLight" pitchFamily="2" charset="0"/>
              </a:rPr>
              <a:t>WORSHIP</a:t>
            </a:r>
          </a:p>
        </p:txBody>
      </p:sp>
      <p:pic>
        <p:nvPicPr>
          <p:cNvPr id="2058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4" t="80568" r="35828" b="13040"/>
          <a:stretch>
            <a:fillRect/>
          </a:stretch>
        </p:blipFill>
        <p:spPr bwMode="auto">
          <a:xfrm>
            <a:off x="3505200" y="5486400"/>
            <a:ext cx="2435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33600" y="5486400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300" dirty="0">
                <a:solidFill>
                  <a:srgbClr val="FFFFFF"/>
                </a:solidFill>
                <a:latin typeface="Goudita Light SF" pitchFamily="2" charset="0"/>
              </a:rPr>
              <a:t>CENTERED </a:t>
            </a:r>
          </a:p>
        </p:txBody>
      </p:sp>
    </p:spTree>
    <p:extLst>
      <p:ext uri="{BB962C8B-B14F-4D97-AF65-F5344CB8AC3E}">
        <p14:creationId xmlns:p14="http://schemas.microsoft.com/office/powerpoint/2010/main" val="196203192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EEB46D-681E-44A9-B2EC-93DE9484E684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362200" y="4752975"/>
            <a:ext cx="52578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0" spc="600" dirty="0">
                <a:solidFill>
                  <a:srgbClr val="FFFF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oudita Light SF" pitchFamily="2" charset="0"/>
                <a:cs typeface="EucrosiaUPC" panose="02020603050405020304" pitchFamily="18" charset="-34"/>
              </a:rPr>
              <a:t>GOD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8513" y="6311900"/>
            <a:ext cx="78486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spc="1000" dirty="0">
                <a:solidFill>
                  <a:srgbClr val="FFFF99"/>
                </a:solidFill>
                <a:latin typeface="GriffonLight" pitchFamily="2" charset="0"/>
              </a:rPr>
              <a:t>WORSHIP</a:t>
            </a:r>
          </a:p>
        </p:txBody>
      </p:sp>
      <p:pic>
        <p:nvPicPr>
          <p:cNvPr id="2058" name="Picture 122" descr="first pursuit_std_c_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4" t="80568" r="35828" b="13040"/>
          <a:stretch>
            <a:fillRect/>
          </a:stretch>
        </p:blipFill>
        <p:spPr bwMode="auto">
          <a:xfrm>
            <a:off x="3505200" y="5486400"/>
            <a:ext cx="2435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33600" y="5486400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300" dirty="0">
                <a:solidFill>
                  <a:srgbClr val="FFFFFF"/>
                </a:solidFill>
                <a:latin typeface="Goudita Light SF" pitchFamily="2" charset="0"/>
              </a:rPr>
              <a:t>CENTERED </a:t>
            </a:r>
          </a:p>
        </p:txBody>
      </p:sp>
    </p:spTree>
    <p:extLst>
      <p:ext uri="{BB962C8B-B14F-4D97-AF65-F5344CB8AC3E}">
        <p14:creationId xmlns:p14="http://schemas.microsoft.com/office/powerpoint/2010/main" val="96180011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753B2D9C-1FC4-4D68-912D-8D2E47E0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374749"/>
            <a:ext cx="4915159" cy="411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FBBB4-AB51-44DC-94AD-1EDCF53C6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77" y="762455"/>
            <a:ext cx="2743200" cy="288757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Leaders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Imitate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Faith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F6D7E9-E7C8-428F-8FF6-C53CF6D63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77" y="4170501"/>
            <a:ext cx="2743200" cy="152559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A Study Of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Hebrews 13:1-8</a:t>
            </a:r>
          </a:p>
        </p:txBody>
      </p:sp>
    </p:spTree>
    <p:extLst>
      <p:ext uri="{BB962C8B-B14F-4D97-AF65-F5344CB8AC3E}">
        <p14:creationId xmlns:p14="http://schemas.microsoft.com/office/powerpoint/2010/main" val="19026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1" y="3012570"/>
            <a:ext cx="6049108" cy="36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 to Persecuted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Romans 12:14-15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712306" y="3583093"/>
            <a:ext cx="3813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3 Remember the prisoners as if chained with them -- those who are mistreated -- since you yourselves are in the body also.</a:t>
            </a:r>
          </a:p>
        </p:txBody>
      </p:sp>
    </p:spTree>
    <p:extLst>
      <p:ext uri="{BB962C8B-B14F-4D97-AF65-F5344CB8AC3E}">
        <p14:creationId xmlns:p14="http://schemas.microsoft.com/office/powerpoint/2010/main" val="137896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1" y="3012570"/>
            <a:ext cx="6049108" cy="36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Marriage Honored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Corinthians 7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Ephesians 5:22-33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712306" y="3583093"/>
            <a:ext cx="3813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4 Marriage is honorable among all, and the bed undefiled; but fornicators and adulterers God will judge.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1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4" y="2773334"/>
            <a:ext cx="6424247" cy="39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Content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Timothy 6:6-10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Philippians 4:11-13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899875" y="3084848"/>
            <a:ext cx="3813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5 Let your conduct be without covetousness; be content with such things as you have. For He Himself has said, "I will never leave you nor forsake you.“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6 So we may boldly say: "The LORD is my helper; I will not fear. What can man do to me?"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9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4" y="2610338"/>
            <a:ext cx="6691555" cy="40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829538" y="3084848"/>
            <a:ext cx="4265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7 Remember those who rule over you, who have spoken the word of God to you, whose faith follow, considering the outcome of their conduct.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NKJV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67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4" y="2665046"/>
            <a:ext cx="6601836" cy="4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837354" y="3084848"/>
            <a:ext cx="4257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Remember those who led you,  who spoke the word of God to you, and considering the result of their conduct, imitate their faith.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NASB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7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4" y="2665046"/>
            <a:ext cx="6601836" cy="4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837354" y="3084848"/>
            <a:ext cx="4257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Remember your leaders who have spoken God’s word to you.  As you carefully observe the outcome of their lives, imitate their faith.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HCSB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6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4" y="2665046"/>
            <a:ext cx="6601836" cy="4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837354" y="3084848"/>
            <a:ext cx="42575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Remember your former leaders –  it was they who brought you God’s message.  Bear in mind how they ended their lives, and imitate their faith.”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Weymouth N.T.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2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Ephesians 2:19-20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494161" y="2249597"/>
            <a:ext cx="4478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Ephesians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19 Now, therefore, you are no longer strangers and foreigners, but fellow citizens with the saints and members of the household of God,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20 having been built on the foundation of the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apostles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rophets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 Jesus Christ Himself being the chief cornerstone.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5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Right Leaders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Ephesians 4:11-12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87945" y="2415298"/>
            <a:ext cx="4485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Ephesians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11 And He Himself gave some to be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apostles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 some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prophets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 some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evangelists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 and some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pastors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teachers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12 for the equipping of the saints for the work of ministry, for the edifying of the body of Christ</a:t>
            </a:r>
          </a:p>
        </p:txBody>
      </p:sp>
    </p:spTree>
    <p:extLst>
      <p:ext uri="{BB962C8B-B14F-4D97-AF65-F5344CB8AC3E}">
        <p14:creationId xmlns:p14="http://schemas.microsoft.com/office/powerpoint/2010/main" val="338987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Leader’s Martyrs Faith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Apostles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603575" y="2110498"/>
            <a:ext cx="44853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Acts 12:2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Then he killed James the brother of John with the sword.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John 21:19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This He spoke, signifying by what death 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(Peter)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would glorify God.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2 Timothy 4:6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For I am already being poured out as a drink offering, and the time of my departure is at hand.</a:t>
            </a:r>
          </a:p>
        </p:txBody>
      </p:sp>
    </p:spTree>
    <p:extLst>
      <p:ext uri="{BB962C8B-B14F-4D97-AF65-F5344CB8AC3E}">
        <p14:creationId xmlns:p14="http://schemas.microsoft.com/office/powerpoint/2010/main" val="258722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2" descr="Image result for Open Bible image">
            <a:extLst>
              <a:ext uri="{FF2B5EF4-FFF2-40B4-BE49-F238E27FC236}">
                <a16:creationId xmlns:a16="http://schemas.microsoft.com/office/drawing/2014/main" xmlns="" id="{A7FB355B-2F1F-4DC7-868F-A0D702728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97" y="476738"/>
            <a:ext cx="7606972" cy="59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F68198-4E21-4356-AEBF-58B56677C8D4}"/>
              </a:ext>
            </a:extLst>
          </p:cNvPr>
          <p:cNvSpPr/>
          <p:nvPr/>
        </p:nvSpPr>
        <p:spPr>
          <a:xfrm>
            <a:off x="3145691" y="1510329"/>
            <a:ext cx="4841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1 Let brotherly love continue.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2 Do not forget to entertain strangers, for by so doing some have unwittingly entertained angels.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3 Remember the prisoners as if chained with them--those who are mistreated--since you yourselves are in the body also.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507FCD5-9FEF-4B23-AE7B-A24C4F686949}"/>
              </a:ext>
            </a:extLst>
          </p:cNvPr>
          <p:cNvSpPr txBox="1">
            <a:spLocks/>
          </p:cNvSpPr>
          <p:nvPr/>
        </p:nvSpPr>
        <p:spPr>
          <a:xfrm>
            <a:off x="269045" y="1926181"/>
            <a:ext cx="2328985" cy="30056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Text: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Hebrews 13:1-8</a:t>
            </a:r>
          </a:p>
        </p:txBody>
      </p:sp>
    </p:spTree>
    <p:extLst>
      <p:ext uri="{BB962C8B-B14F-4D97-AF65-F5344CB8AC3E}">
        <p14:creationId xmlns:p14="http://schemas.microsoft.com/office/powerpoint/2010/main" val="1171556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Their Faith !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Mimic – Copy – Reproduce – Emulate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Duplicate – Replicate - Impersonate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95760" y="2290252"/>
            <a:ext cx="4485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10:32-39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32  But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recall the former days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in which, after you were illuminated, you endured a great struggle with sufferings…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34  … knowing that you have a better and an enduring possession for yourselves in heaven.</a:t>
            </a:r>
          </a:p>
        </p:txBody>
      </p:sp>
    </p:spTree>
    <p:extLst>
      <p:ext uri="{BB962C8B-B14F-4D97-AF65-F5344CB8AC3E}">
        <p14:creationId xmlns:p14="http://schemas.microsoft.com/office/powerpoint/2010/main" val="12984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Their Faith !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Mimic – Copy – Reproduce – Emulate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Duplicate – Replicate - Impersonate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80129" y="2133944"/>
            <a:ext cx="44853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10:32-39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35  Therefore, do not cast away your confidence, which has great reward. 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36  For you have need of endurance…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38  Now the just shall live by faith;  but if anyone draws back, My soul has no pleasure in him.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39  But we are not of those who draw back to perdition, but of those who believe to the saving of the soul.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9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42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Their Faith !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Mimic – Copy – Reproduce – Emulate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Duplicate – Replicate - Impersonate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80129" y="2133944"/>
            <a:ext cx="4485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6:11-12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11 And we desire that each one of you show the same diligence to the full assurance of hope until the end,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12 that you do not become sluggish, but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imitate those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who faith and patience inherit the promises.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11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8"/>
            <a:ext cx="7042346" cy="50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Follow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</a:t>
            </a:r>
            <a:endParaRPr lang="en-US" sz="3600" b="1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Their Faith !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Mimic – Copy – Reproduce – Emulate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Duplicate – Replicate - Impersonate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494161" y="2133944"/>
            <a:ext cx="4571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I Peter 5:1-3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The elders who are among you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I exhort, I who am a fellow elder and a witness of the sufferings of Christ, and also a partaker of the glory that will be revealed: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2 Shepherd the flock of God which is among you, serving as overseers, not by compulsion but willingly, not for dishonest gain but eagerly;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3 nor as being lords over those entrusted to you,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but being examples to the flock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4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39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Follow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</a:t>
            </a:r>
            <a:endParaRPr lang="en-US" sz="3600" b="1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 Must Have Followers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80131" y="2623184"/>
            <a:ext cx="4399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17  Obey those who rule over you, and be submissive,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for they watch out for your souls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, as those who must give account. Let them do so with joy and not with grief, for that would be unprofitable for you.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44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5" y="1810659"/>
            <a:ext cx="7042346" cy="39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Follow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i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</a:t>
            </a:r>
            <a:endParaRPr lang="en-US" sz="3600" b="1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5181600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Imitate Me, As I Imitate Christ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600" b="1" i="1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580131" y="2623184"/>
            <a:ext cx="4399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8  Jesus Christ, the same yesterday, today, and forever.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3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2" descr="Image result for Open Bible image">
            <a:extLst>
              <a:ext uri="{FF2B5EF4-FFF2-40B4-BE49-F238E27FC236}">
                <a16:creationId xmlns:a16="http://schemas.microsoft.com/office/drawing/2014/main" xmlns="" id="{A7FB355B-2F1F-4DC7-868F-A0D702728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97" y="476738"/>
            <a:ext cx="7606972" cy="59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F68198-4E21-4356-AEBF-58B56677C8D4}"/>
              </a:ext>
            </a:extLst>
          </p:cNvPr>
          <p:cNvSpPr/>
          <p:nvPr/>
        </p:nvSpPr>
        <p:spPr>
          <a:xfrm>
            <a:off x="3130061" y="971069"/>
            <a:ext cx="47556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4 Marriage is honorable among all, and the bed undefiled; but fornicators and adulterers God will judge.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5 Let your conduct be without covetousness; be content with such things as you have. For He Himself has said, "I will never leave you nor forsake you.“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6 So we may boldly say: "The LORD is my helper; I will not fear. What can man do to me?"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444D104-1BEE-453A-866F-008809C8A899}"/>
              </a:ext>
            </a:extLst>
          </p:cNvPr>
          <p:cNvSpPr txBox="1">
            <a:spLocks/>
          </p:cNvSpPr>
          <p:nvPr/>
        </p:nvSpPr>
        <p:spPr>
          <a:xfrm>
            <a:off x="238284" y="1959396"/>
            <a:ext cx="2328985" cy="30056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Text: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Hebrews 13:1-8</a:t>
            </a:r>
          </a:p>
        </p:txBody>
      </p:sp>
    </p:spTree>
    <p:extLst>
      <p:ext uri="{BB962C8B-B14F-4D97-AF65-F5344CB8AC3E}">
        <p14:creationId xmlns:p14="http://schemas.microsoft.com/office/powerpoint/2010/main" val="30427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2" descr="Image result for Open Bible image">
            <a:extLst>
              <a:ext uri="{FF2B5EF4-FFF2-40B4-BE49-F238E27FC236}">
                <a16:creationId xmlns:a16="http://schemas.microsoft.com/office/drawing/2014/main" xmlns="" id="{A7FB355B-2F1F-4DC7-868F-A0D702728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97" y="476738"/>
            <a:ext cx="7606972" cy="59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2152517"/>
            <a:ext cx="2328985" cy="30056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</a:t>
            </a:r>
            <a:b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32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Text:</a:t>
            </a:r>
            <a:r>
              <a:rPr lang="en-US" sz="32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Hebrews 13:1-8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F68198-4E21-4356-AEBF-58B56677C8D4}"/>
              </a:ext>
            </a:extLst>
          </p:cNvPr>
          <p:cNvSpPr/>
          <p:nvPr/>
        </p:nvSpPr>
        <p:spPr>
          <a:xfrm>
            <a:off x="3192584" y="135402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7 Remember those who rule over you, who have spoken the word of God to you, whose faith follow, considering the outcome of their conduct.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8 Jesus Christ is the same yesterday, today, and forever.</a:t>
            </a:r>
          </a:p>
        </p:txBody>
      </p:sp>
    </p:spTree>
    <p:extLst>
      <p:ext uri="{BB962C8B-B14F-4D97-AF65-F5344CB8AC3E}">
        <p14:creationId xmlns:p14="http://schemas.microsoft.com/office/powerpoint/2010/main" val="378112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177002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7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6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Context:</a:t>
            </a: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Who Are You Going To Follow?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DAD7C6A-5E8A-46B1-ABB2-ABF98F0F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3" y="1246554"/>
            <a:ext cx="3698840" cy="5604669"/>
          </a:xfrm>
        </p:spPr>
        <p:txBody>
          <a:bodyPr>
            <a:normAutofit/>
          </a:bodyPr>
          <a:lstStyle/>
          <a:p>
            <a:r>
              <a:rPr lang="en-US" u="sng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</a:rPr>
              <a:t>Judaism</a:t>
            </a:r>
          </a:p>
          <a:p>
            <a:pPr marL="0" indent="0" algn="ctr">
              <a:buNone/>
            </a:pP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</a:t>
            </a: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</a:rPr>
              <a:t/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 (HP)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Levites (P)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(M)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(OT)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Anim. Sacrifices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Offerings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 (rest)</a:t>
            </a:r>
            <a:b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(temp)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5423876" y="1260107"/>
            <a:ext cx="3430954" cy="55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Christianit</a:t>
            </a: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of Mel.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Holy Priesthood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Son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Gospel (NT)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Lamb of God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Eternal Offering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Heaven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Body of Christ</a:t>
            </a:r>
          </a:p>
        </p:txBody>
      </p:sp>
    </p:spTree>
    <p:extLst>
      <p:ext uri="{BB962C8B-B14F-4D97-AF65-F5344CB8AC3E}">
        <p14:creationId xmlns:p14="http://schemas.microsoft.com/office/powerpoint/2010/main" val="121847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177002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7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6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Climax:</a:t>
            </a: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Decision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DAD7C6A-5E8A-46B1-ABB2-ABF98F0F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3" y="1246554"/>
            <a:ext cx="3698840" cy="5604669"/>
          </a:xfrm>
        </p:spPr>
        <p:txBody>
          <a:bodyPr>
            <a:normAutofit/>
          </a:bodyPr>
          <a:lstStyle/>
          <a:p>
            <a:r>
              <a:rPr lang="en-US" u="sng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Judaism</a:t>
            </a:r>
          </a:p>
          <a:p>
            <a:pPr marL="0" indent="0" algn="ctr">
              <a:buNone/>
            </a:pP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Buyers remorse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5423876" y="1260107"/>
            <a:ext cx="3430954" cy="55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Christianit</a:t>
            </a: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Stay the course</a:t>
            </a:r>
          </a:p>
        </p:txBody>
      </p:sp>
    </p:spTree>
    <p:extLst>
      <p:ext uri="{BB962C8B-B14F-4D97-AF65-F5344CB8AC3E}">
        <p14:creationId xmlns:p14="http://schemas.microsoft.com/office/powerpoint/2010/main" val="415908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38" y="2680985"/>
            <a:ext cx="6049108" cy="36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7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1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Conclusion</a:t>
            </a:r>
            <a:r>
              <a:rPr lang="en-US" sz="36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Which</a:t>
            </a:r>
            <a:b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DAD7C6A-5E8A-46B1-ABB2-ABF98F0F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3" y="1246554"/>
            <a:ext cx="3698840" cy="5604669"/>
          </a:xfrm>
        </p:spPr>
        <p:txBody>
          <a:bodyPr>
            <a:normAutofit/>
          </a:bodyPr>
          <a:lstStyle/>
          <a:p>
            <a:r>
              <a:rPr lang="en-US" u="sng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Judaism</a:t>
            </a:r>
          </a:p>
          <a:p>
            <a:pPr marL="0" indent="0" algn="ctr">
              <a:buNone/>
            </a:pPr>
            <a:r>
              <a:rPr lang="en-US" sz="3600" b="1" i="1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Shakable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5423876" y="1260107"/>
            <a:ext cx="3430954" cy="55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Christianit</a:t>
            </a: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Unshakable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783128" y="3012570"/>
            <a:ext cx="38139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28 Therefore, since we are receiving a kingdom which cannot be shaken, let us have grace, by which we may serve God acceptably with reverence and godly fear.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29 For our God is a consuming fire.</a:t>
            </a:r>
          </a:p>
        </p:txBody>
      </p:sp>
    </p:spTree>
    <p:extLst>
      <p:ext uri="{BB962C8B-B14F-4D97-AF65-F5344CB8AC3E}">
        <p14:creationId xmlns:p14="http://schemas.microsoft.com/office/powerpoint/2010/main" val="3292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1" y="3012570"/>
            <a:ext cx="6049108" cy="36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Brotherly Love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John 13:35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John 4:20-21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Galatians 3:26-29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712306" y="3583093"/>
            <a:ext cx="3813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1 Let brotherly love continue.</a:t>
            </a:r>
          </a:p>
        </p:txBody>
      </p:sp>
    </p:spTree>
    <p:extLst>
      <p:ext uri="{BB962C8B-B14F-4D97-AF65-F5344CB8AC3E}">
        <p14:creationId xmlns:p14="http://schemas.microsoft.com/office/powerpoint/2010/main" val="307675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Open Bible image">
            <a:extLst>
              <a:ext uri="{FF2B5EF4-FFF2-40B4-BE49-F238E27FC236}">
                <a16:creationId xmlns:a16="http://schemas.microsoft.com/office/drawing/2014/main" xmlns="" id="{59B6A0BB-D624-4679-81F7-F154D3F8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1" y="3012570"/>
            <a:ext cx="6049108" cy="36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C579E-95BF-4288-A340-99E0188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8" y="1793009"/>
            <a:ext cx="2596390" cy="31384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Kingdom I.D.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Things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920C1E44-CED9-4773-9F89-1FC7456DE931}"/>
              </a:ext>
            </a:extLst>
          </p:cNvPr>
          <p:cNvSpPr txBox="1">
            <a:spLocks/>
          </p:cNvSpPr>
          <p:nvPr/>
        </p:nvSpPr>
        <p:spPr>
          <a:xfrm>
            <a:off x="2797908" y="508000"/>
            <a:ext cx="4345352" cy="559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Hospitality to Strangers</a:t>
            </a:r>
            <a:endParaRPr kumimoji="0" lang="en-US" sz="28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Genesis 18:1-15</a:t>
            </a:r>
            <a:b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Matthew 25:40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5EBEC-F8B2-4C0B-BC5D-E6488B015DEB}"/>
              </a:ext>
            </a:extLst>
          </p:cNvPr>
          <p:cNvSpPr/>
          <p:nvPr/>
        </p:nvSpPr>
        <p:spPr>
          <a:xfrm>
            <a:off x="3712306" y="3583093"/>
            <a:ext cx="3813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Hebrews 13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2 Do not forget to entertain strangers, for by so doing some have unwittingly entertained angels.</a:t>
            </a:r>
          </a:p>
        </p:txBody>
      </p:sp>
    </p:spTree>
    <p:extLst>
      <p:ext uri="{BB962C8B-B14F-4D97-AF65-F5344CB8AC3E}">
        <p14:creationId xmlns:p14="http://schemas.microsoft.com/office/powerpoint/2010/main" val="30001832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Eras Medium ITC"/>
        <a:ea typeface=""/>
        <a:cs typeface="Arial"/>
      </a:majorFont>
      <a:minorFont>
        <a:latin typeface="Eras Demi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lnDef>
  </a:objectDefaults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C10336794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57025</TotalTime>
  <Words>806</Words>
  <Application>Microsoft Macintosh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61" baseType="lpstr">
      <vt:lpstr>Eras Medium ITC</vt:lpstr>
      <vt:lpstr>Eras Light ITC</vt:lpstr>
      <vt:lpstr>Amery</vt:lpstr>
      <vt:lpstr>Calisto MT</vt:lpstr>
      <vt:lpstr>Goudita Light SF</vt:lpstr>
      <vt:lpstr>Century Gothic</vt:lpstr>
      <vt:lpstr>Mirror Condensed</vt:lpstr>
      <vt:lpstr>MS PGothic</vt:lpstr>
      <vt:lpstr>Candara</vt:lpstr>
      <vt:lpstr>Georgia</vt:lpstr>
      <vt:lpstr>EucrosiaUPC</vt:lpstr>
      <vt:lpstr>Calibri Light</vt:lpstr>
      <vt:lpstr>Arial Narrow</vt:lpstr>
      <vt:lpstr>Poor Richard</vt:lpstr>
      <vt:lpstr>High Tower Text</vt:lpstr>
      <vt:lpstr>Impact</vt:lpstr>
      <vt:lpstr>Eras Demi ITC</vt:lpstr>
      <vt:lpstr>Verdana</vt:lpstr>
      <vt:lpstr>Galant</vt:lpstr>
      <vt:lpstr>Cooper Black</vt:lpstr>
      <vt:lpstr>Papyrus</vt:lpstr>
      <vt:lpstr>Calibri</vt:lpstr>
      <vt:lpstr>1_Office Theme</vt:lpstr>
      <vt:lpstr>2_Office Theme</vt:lpstr>
      <vt:lpstr>3_Office Theme</vt:lpstr>
      <vt:lpstr>B</vt:lpstr>
      <vt:lpstr>TC103367949990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Blue Segoe 4-3 template-template_April-17-2007</vt:lpstr>
      <vt:lpstr>Office Theme</vt:lpstr>
      <vt:lpstr>Remember Your Leaders * Imitate Their Faith </vt:lpstr>
      <vt:lpstr>PowerPoint Presentation</vt:lpstr>
      <vt:lpstr>PowerPoint Presentation</vt:lpstr>
      <vt:lpstr>The Text:    Hebrews 13:1-8</vt:lpstr>
      <vt:lpstr>The Context:    Who Are You Going To Follow?</vt:lpstr>
      <vt:lpstr>The Climax:    The Decision</vt:lpstr>
      <vt:lpstr>The Conclusion:    Which Kingdom?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Kingdom I.D.    Six Things</vt:lpstr>
      <vt:lpstr>Follow The Leader</vt:lpstr>
      <vt:lpstr>Follow The Leader</vt:lpstr>
      <vt:lpstr>Follow THE Leader</vt:lpstr>
      <vt:lpstr>Custom Show 1</vt:lpstr>
    </vt:vector>
  </TitlesOfParts>
  <Company>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4748</cp:revision>
  <cp:lastPrinted>2017-05-14T11:34:26Z</cp:lastPrinted>
  <dcterms:created xsi:type="dcterms:W3CDTF">2006-11-24T19:22:25Z</dcterms:created>
  <dcterms:modified xsi:type="dcterms:W3CDTF">2018-01-14T23:39:34Z</dcterms:modified>
</cp:coreProperties>
</file>