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handoutMasterIdLst>
    <p:handoutMasterId r:id="rId22"/>
  </p:handoutMasterIdLst>
  <p:sldIdLst>
    <p:sldId id="256" r:id="rId2"/>
    <p:sldId id="258" r:id="rId3"/>
    <p:sldId id="273" r:id="rId4"/>
    <p:sldId id="257" r:id="rId5"/>
    <p:sldId id="271" r:id="rId6"/>
    <p:sldId id="275" r:id="rId7"/>
    <p:sldId id="274" r:id="rId8"/>
    <p:sldId id="270" r:id="rId9"/>
    <p:sldId id="259" r:id="rId10"/>
    <p:sldId id="260" r:id="rId11"/>
    <p:sldId id="261" r:id="rId12"/>
    <p:sldId id="265" r:id="rId13"/>
    <p:sldId id="262" r:id="rId14"/>
    <p:sldId id="263" r:id="rId15"/>
    <p:sldId id="264" r:id="rId16"/>
    <p:sldId id="266" r:id="rId17"/>
    <p:sldId id="267" r:id="rId18"/>
    <p:sldId id="268" r:id="rId19"/>
    <p:sldId id="269" r:id="rId20"/>
    <p:sldId id="272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1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9F555F6-1BE7-4691-B471-A747C77DCB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AAAC3-2E8C-4390-A423-1C7A3D11A6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AFE1C8-DA2F-4B89-85F3-A1E1CE1A5677}" type="datetimeFigureOut">
              <a:rPr lang="en-US" smtClean="0"/>
              <a:t>10/7/2017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BA81F5-A1A0-4A7C-8825-EA51B391EC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9AE3D7-36CF-4E77-828C-9E68E25B5C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6AAD00-7F2B-4C66-99CD-045BF5B35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59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3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4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71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57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8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5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51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91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3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4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10/7/2017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096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09AFF-FC4F-45E3-9F71-BACC021E8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323" y="2264506"/>
            <a:ext cx="5073591" cy="2268559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 The Man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887C77-AD5B-4781-B9CE-4A1CFF24C162}"/>
              </a:ext>
            </a:extLst>
          </p:cNvPr>
          <p:cNvSpPr/>
          <p:nvPr/>
        </p:nvSpPr>
        <p:spPr>
          <a:xfrm>
            <a:off x="1667522" y="3864006"/>
            <a:ext cx="4615687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Fathers &amp; Sons</a:t>
            </a:r>
            <a:br>
              <a:rPr lang="en-US" sz="28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endParaRPr lang="en-US" sz="2800" b="1" i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2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Raising Boys </a:t>
            </a:r>
            <a:r>
              <a:rPr lang="en-US" sz="2000" b="1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To Become God’s Men</a:t>
            </a:r>
            <a:endParaRPr lang="en-US" sz="2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4687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126236" y="823822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Great Anticipation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56676" y="1622702"/>
            <a:ext cx="690098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I John 3:2</a:t>
            </a:r>
          </a:p>
          <a:p>
            <a:r>
              <a:rPr lang="en-US" sz="2400" dirty="0"/>
              <a:t>   Beloved, now we are children of God; and it has not yet been revealed what we shall be, but we know that when He is revealed, 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we shall be like Him</a:t>
            </a:r>
            <a:r>
              <a:rPr lang="en-US" sz="2400" dirty="0"/>
              <a:t>, for we shall see Him as He is.</a:t>
            </a:r>
          </a:p>
        </p:txBody>
      </p:sp>
    </p:spTree>
    <p:extLst>
      <p:ext uri="{BB962C8B-B14F-4D97-AF65-F5344CB8AC3E}">
        <p14:creationId xmlns:p14="http://schemas.microsoft.com/office/powerpoint/2010/main" val="367935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126236" y="823822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Behold, The Man!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56676" y="1622702"/>
            <a:ext cx="690098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John 19:5</a:t>
            </a:r>
          </a:p>
          <a:p>
            <a:r>
              <a:rPr lang="en-US" sz="2400" dirty="0"/>
              <a:t>   Then Jesus came out, wearing the crown of thorns and the purple robe.  And Pilate said to them, ‘</a:t>
            </a:r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Behold, the Man</a:t>
            </a:r>
            <a:r>
              <a:rPr lang="en-US" sz="2400" dirty="0"/>
              <a:t>!’”</a:t>
            </a:r>
          </a:p>
        </p:txBody>
      </p:sp>
    </p:spTree>
    <p:extLst>
      <p:ext uri="{BB962C8B-B14F-4D97-AF65-F5344CB8AC3E}">
        <p14:creationId xmlns:p14="http://schemas.microsoft.com/office/powerpoint/2010/main" val="3516485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126236" y="823822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Man Among Men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56676" y="1622702"/>
            <a:ext cx="690098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I Timothy 2:5</a:t>
            </a:r>
          </a:p>
          <a:p>
            <a:r>
              <a:rPr lang="en-US" sz="2400" dirty="0"/>
              <a:t>       “For there is one God and one Mediator between God and men, 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Man</a:t>
            </a:r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- Christ Jesus”</a:t>
            </a:r>
            <a:br>
              <a:rPr lang="en-US" sz="2400" dirty="0"/>
            </a:br>
            <a:endParaRPr lang="en-US" sz="2400" dirty="0"/>
          </a:p>
          <a:p>
            <a:endParaRPr lang="en-US" sz="2400" dirty="0"/>
          </a:p>
          <a:p>
            <a:r>
              <a:rPr lang="en-US" sz="3200" b="1" u="sng" dirty="0"/>
              <a:t>Acts 17:30-31</a:t>
            </a:r>
          </a:p>
          <a:p>
            <a:r>
              <a:rPr lang="en-US" sz="2400" dirty="0"/>
              <a:t>      “Truly, these times of ignorance God over-looked, but now commands all men everywhere to repent, because He has appointed a day on which He will judge the world in righteousness by 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Man</a:t>
            </a:r>
            <a:r>
              <a:rPr lang="en-US" sz="2400" dirty="0"/>
              <a:t> whom He has ordained.</a:t>
            </a:r>
          </a:p>
        </p:txBody>
      </p:sp>
    </p:spTree>
    <p:extLst>
      <p:ext uri="{BB962C8B-B14F-4D97-AF65-F5344CB8AC3E}">
        <p14:creationId xmlns:p14="http://schemas.microsoft.com/office/powerpoint/2010/main" val="2011658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126236" y="823822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Who Is Your Role Model 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56676" y="1622702"/>
            <a:ext cx="690098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I Corinthians 4:15-16</a:t>
            </a:r>
          </a:p>
          <a:p>
            <a:r>
              <a:rPr lang="en-US" sz="2400" dirty="0"/>
              <a:t>   For though you might have ten thousand instructors in Christ, yet you do not have many fathers; for in Christ Jesus I have begotten you through the gospel.  </a:t>
            </a:r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Therefore I urge you, 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imitate me</a:t>
            </a:r>
            <a:r>
              <a:rPr lang="en-US" sz="2400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7F8F77-3E54-4FF8-A425-44695CF84406}"/>
              </a:ext>
            </a:extLst>
          </p:cNvPr>
          <p:cNvSpPr/>
          <p:nvPr/>
        </p:nvSpPr>
        <p:spPr>
          <a:xfrm>
            <a:off x="1156676" y="4449598"/>
            <a:ext cx="6822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Philippians 4:9</a:t>
            </a:r>
          </a:p>
          <a:p>
            <a:r>
              <a:rPr lang="en-US" sz="2400" dirty="0"/>
              <a:t> The things which you learned and received and heard and saw in me, 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these do</a:t>
            </a:r>
            <a:r>
              <a:rPr lang="en-US" sz="2400" dirty="0"/>
              <a:t>, and the God of peace will be with you.</a:t>
            </a:r>
          </a:p>
        </p:txBody>
      </p:sp>
    </p:spTree>
    <p:extLst>
      <p:ext uri="{BB962C8B-B14F-4D97-AF65-F5344CB8AC3E}">
        <p14:creationId xmlns:p14="http://schemas.microsoft.com/office/powerpoint/2010/main" val="3481205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610790" y="347754"/>
            <a:ext cx="571309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Our Standard:</a:t>
            </a:r>
            <a:b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Perfect Man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56676" y="1622702"/>
            <a:ext cx="690098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Ephesians 4:13</a:t>
            </a:r>
          </a:p>
          <a:p>
            <a:r>
              <a:rPr lang="en-US" sz="2400" dirty="0"/>
              <a:t>        “till we all come to the unity of the faith and of the knowledge of the Son of God, 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to a perfect man</a:t>
            </a:r>
            <a:r>
              <a:rPr lang="en-US" sz="2400" dirty="0"/>
              <a:t>, to the measure of the stature of the fullness of Christ”</a:t>
            </a:r>
          </a:p>
        </p:txBody>
      </p:sp>
    </p:spTree>
    <p:extLst>
      <p:ext uri="{BB962C8B-B14F-4D97-AF65-F5344CB8AC3E}">
        <p14:creationId xmlns:p14="http://schemas.microsoft.com/office/powerpoint/2010/main" val="1422764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610790" y="347754"/>
            <a:ext cx="571309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Our Failure:</a:t>
            </a:r>
            <a:b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Perfect Man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56676" y="1622702"/>
            <a:ext cx="690098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James 3:2</a:t>
            </a:r>
          </a:p>
          <a:p>
            <a:r>
              <a:rPr lang="en-US" sz="2400" dirty="0"/>
              <a:t>        “For </a:t>
            </a:r>
            <a:r>
              <a:rPr lang="en-US" sz="2400" u="sng" dirty="0"/>
              <a:t>we all stumble</a:t>
            </a:r>
            <a:r>
              <a:rPr lang="en-US" sz="2400" dirty="0"/>
              <a:t> in many things. If anyone does not stumble in word, he is a   </a:t>
            </a:r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erfect man</a:t>
            </a:r>
            <a:r>
              <a:rPr lang="en-US" sz="2400" dirty="0"/>
              <a:t>, able also to bridle the whole body.</a:t>
            </a:r>
          </a:p>
        </p:txBody>
      </p:sp>
    </p:spTree>
    <p:extLst>
      <p:ext uri="{BB962C8B-B14F-4D97-AF65-F5344CB8AC3E}">
        <p14:creationId xmlns:p14="http://schemas.microsoft.com/office/powerpoint/2010/main" val="1370556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610790" y="347754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Act Like A Man 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56676" y="1052179"/>
            <a:ext cx="716720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I Corinthians 16:13</a:t>
            </a:r>
          </a:p>
          <a:p>
            <a:r>
              <a:rPr lang="en-US" sz="2400" dirty="0"/>
              <a:t>“Watch, stand fast in the faith, </a:t>
            </a:r>
            <a:r>
              <a:rPr lang="en-US" sz="2400" b="1" i="1" dirty="0">
                <a:solidFill>
                  <a:schemeClr val="tx2"/>
                </a:solidFill>
              </a:rPr>
              <a:t>q</a:t>
            </a:r>
            <a:r>
              <a:rPr lang="en-US" sz="2400" b="1" i="1" u="sng" dirty="0">
                <a:solidFill>
                  <a:schemeClr val="tx2"/>
                </a:solidFill>
              </a:rPr>
              <a:t>uit </a:t>
            </a:r>
            <a:r>
              <a:rPr lang="en-US" sz="2400" b="1" i="1" dirty="0">
                <a:solidFill>
                  <a:schemeClr val="tx2"/>
                </a:solidFill>
              </a:rPr>
              <a:t>y</a:t>
            </a:r>
            <a:r>
              <a:rPr lang="en-US" sz="2400" b="1" i="1" u="sng" dirty="0">
                <a:solidFill>
                  <a:schemeClr val="tx2"/>
                </a:solidFill>
              </a:rPr>
              <a:t>ou like men</a:t>
            </a:r>
            <a:r>
              <a:rPr lang="en-US" sz="2400" dirty="0"/>
              <a:t>, be strong”</a:t>
            </a: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“Watch, stand fast in the faith, </a:t>
            </a:r>
            <a:r>
              <a:rPr lang="en-US" sz="2400" b="1" i="1" u="sng" dirty="0">
                <a:solidFill>
                  <a:schemeClr val="tx2"/>
                </a:solidFill>
              </a:rPr>
              <a:t>be brave</a:t>
            </a:r>
            <a:r>
              <a:rPr lang="en-US" sz="2400" dirty="0"/>
              <a:t>, be strong”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“Watch! Stand fast in …!  </a:t>
            </a:r>
            <a:r>
              <a:rPr lang="en-US" sz="2400" b="1" i="1" u="sng" dirty="0">
                <a:solidFill>
                  <a:schemeClr val="tx2"/>
                </a:solidFill>
              </a:rPr>
              <a:t>Be men</a:t>
            </a:r>
            <a:r>
              <a:rPr lang="en-US" sz="2400" i="1" dirty="0">
                <a:solidFill>
                  <a:schemeClr val="tx2"/>
                </a:solidFill>
              </a:rPr>
              <a:t>!  </a:t>
            </a:r>
            <a:r>
              <a:rPr lang="en-US" sz="2400" dirty="0"/>
              <a:t>Be strong!”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“Be watchful, stand firm …, </a:t>
            </a:r>
            <a:r>
              <a:rPr lang="en-US" sz="2400" b="1" i="1" u="sng" dirty="0">
                <a:solidFill>
                  <a:schemeClr val="tx2"/>
                </a:solidFill>
              </a:rPr>
              <a:t>be manly</a:t>
            </a:r>
            <a:r>
              <a:rPr lang="en-US" sz="2400" dirty="0"/>
              <a:t>, be strong”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“Be watchful, stand firm…, </a:t>
            </a:r>
            <a:r>
              <a:rPr lang="en-US" sz="2400" b="1" i="1" u="sng" dirty="0">
                <a:solidFill>
                  <a:schemeClr val="tx2"/>
                </a:solidFill>
              </a:rPr>
              <a:t>act like men</a:t>
            </a:r>
            <a:r>
              <a:rPr lang="en-US" sz="2400" dirty="0"/>
              <a:t>, be strong” 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“Be alert, stand firm…, </a:t>
            </a:r>
            <a:r>
              <a:rPr lang="en-US" sz="2400" b="1" i="1" u="sng" dirty="0">
                <a:solidFill>
                  <a:schemeClr val="tx2"/>
                </a:solidFill>
              </a:rPr>
              <a:t>act like a man</a:t>
            </a:r>
            <a:r>
              <a:rPr lang="en-US" sz="2400" dirty="0"/>
              <a:t>, be strong”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“Be on your guard; …, </a:t>
            </a:r>
            <a:r>
              <a:rPr lang="en-US" sz="2400" b="1" i="1" u="sng" dirty="0">
                <a:solidFill>
                  <a:schemeClr val="tx2"/>
                </a:solidFill>
              </a:rPr>
              <a:t>be courageous</a:t>
            </a:r>
            <a:r>
              <a:rPr lang="en-US" sz="2400" dirty="0"/>
              <a:t>, be strong”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3EDB26-834C-415A-8DAA-5CDE019A46FC}"/>
              </a:ext>
            </a:extLst>
          </p:cNvPr>
          <p:cNvSpPr/>
          <p:nvPr/>
        </p:nvSpPr>
        <p:spPr>
          <a:xfrm>
            <a:off x="-34465" y="1498042"/>
            <a:ext cx="1040670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KJV</a:t>
            </a:r>
          </a:p>
          <a:p>
            <a:pPr algn="ctr"/>
            <a:endParaRPr lang="en-US" sz="24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NKJV</a:t>
            </a:r>
          </a:p>
          <a:p>
            <a:pPr algn="ctr"/>
            <a:endParaRPr lang="en-US" sz="24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YLT</a:t>
            </a:r>
          </a:p>
          <a:p>
            <a:pPr algn="ctr"/>
            <a:endParaRPr lang="en-US" sz="2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Mont.</a:t>
            </a:r>
          </a:p>
          <a:p>
            <a:pPr algn="ctr"/>
            <a:endParaRPr lang="en-US" sz="2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ESV</a:t>
            </a:r>
          </a:p>
          <a:p>
            <a:pPr algn="ctr"/>
            <a:endParaRPr lang="en-US" sz="2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HCSB</a:t>
            </a:r>
          </a:p>
          <a:p>
            <a:pPr algn="ctr"/>
            <a:endParaRPr lang="en-US" sz="2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NIV</a:t>
            </a:r>
            <a:endParaRPr lang="en-US" sz="2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255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610790" y="347754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ANDRIZOMAI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006205" y="1052179"/>
            <a:ext cx="731767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I Corinthians 16:13</a:t>
            </a:r>
          </a:p>
          <a:p>
            <a:r>
              <a:rPr lang="en-US" sz="2400" b="1" i="1" dirty="0">
                <a:solidFill>
                  <a:schemeClr val="tx2"/>
                </a:solidFill>
              </a:rPr>
              <a:t>q</a:t>
            </a:r>
            <a:r>
              <a:rPr lang="en-US" sz="2400" b="1" i="1" u="sng" dirty="0">
                <a:solidFill>
                  <a:schemeClr val="tx2"/>
                </a:solidFill>
              </a:rPr>
              <a:t>uit </a:t>
            </a:r>
            <a:r>
              <a:rPr lang="en-US" sz="2400" b="1" i="1" dirty="0">
                <a:solidFill>
                  <a:schemeClr val="tx2"/>
                </a:solidFill>
              </a:rPr>
              <a:t>y</a:t>
            </a:r>
            <a:r>
              <a:rPr lang="en-US" sz="2400" b="1" i="1" u="sng" dirty="0">
                <a:solidFill>
                  <a:schemeClr val="tx2"/>
                </a:solidFill>
              </a:rPr>
              <a:t>ou like men</a:t>
            </a:r>
            <a:r>
              <a:rPr lang="en-US" sz="2400" dirty="0"/>
              <a:t>, be strong”</a:t>
            </a:r>
            <a:br>
              <a:rPr lang="en-US" sz="2400" dirty="0"/>
            </a:b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b="1" i="1" u="sng" dirty="0">
                <a:solidFill>
                  <a:schemeClr val="tx2"/>
                </a:solidFill>
              </a:rPr>
              <a:t>be brave</a:t>
            </a:r>
            <a:r>
              <a:rPr lang="en-US" sz="2400" dirty="0"/>
              <a:t>, be strong”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i="1" u="sng" dirty="0">
                <a:solidFill>
                  <a:schemeClr val="tx2"/>
                </a:solidFill>
              </a:rPr>
              <a:t>Be men</a:t>
            </a:r>
            <a:r>
              <a:rPr lang="en-US" sz="2400" i="1" dirty="0">
                <a:solidFill>
                  <a:schemeClr val="tx2"/>
                </a:solidFill>
              </a:rPr>
              <a:t>!  </a:t>
            </a:r>
            <a:r>
              <a:rPr lang="en-US" sz="2400" dirty="0"/>
              <a:t>Be strong!”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i="1" u="sng" dirty="0">
                <a:solidFill>
                  <a:schemeClr val="tx2"/>
                </a:solidFill>
              </a:rPr>
              <a:t>be manly</a:t>
            </a:r>
            <a:r>
              <a:rPr lang="en-US" sz="2400" dirty="0"/>
              <a:t>, be strong”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i="1" u="sng" dirty="0">
                <a:solidFill>
                  <a:schemeClr val="tx2"/>
                </a:solidFill>
              </a:rPr>
              <a:t>act like men</a:t>
            </a:r>
            <a:r>
              <a:rPr lang="en-US" sz="2400" dirty="0"/>
              <a:t>, be strong” 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i="1" u="sng" dirty="0">
                <a:solidFill>
                  <a:schemeClr val="tx2"/>
                </a:solidFill>
              </a:rPr>
              <a:t>act like a man</a:t>
            </a:r>
            <a:r>
              <a:rPr lang="en-US" sz="2400" dirty="0"/>
              <a:t>, be strong”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i="1" u="sng" dirty="0">
                <a:solidFill>
                  <a:schemeClr val="tx2"/>
                </a:solidFill>
              </a:rPr>
              <a:t>be courageous</a:t>
            </a:r>
            <a:r>
              <a:rPr lang="en-US" sz="2400" dirty="0"/>
              <a:t>, be strong”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3EDB26-834C-415A-8DAA-5CDE019A46FC}"/>
              </a:ext>
            </a:extLst>
          </p:cNvPr>
          <p:cNvSpPr/>
          <p:nvPr/>
        </p:nvSpPr>
        <p:spPr>
          <a:xfrm>
            <a:off x="-34465" y="1498042"/>
            <a:ext cx="1040670" cy="48936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KJV</a:t>
            </a:r>
            <a:endParaRPr lang="en-US" sz="24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24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b="0" cap="none" spc="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NKJV</a:t>
            </a:r>
          </a:p>
          <a:p>
            <a:pPr algn="ctr"/>
            <a:endParaRPr lang="en-US" sz="240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YLT</a:t>
            </a:r>
          </a:p>
          <a:p>
            <a:pPr algn="ctr"/>
            <a:endParaRPr lang="en-US" sz="2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Mont.</a:t>
            </a:r>
          </a:p>
          <a:p>
            <a:pPr algn="ctr"/>
            <a:endParaRPr lang="en-US" sz="2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ESV</a:t>
            </a:r>
          </a:p>
          <a:p>
            <a:pPr algn="ctr"/>
            <a:endParaRPr lang="en-US" sz="2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HCSB</a:t>
            </a:r>
          </a:p>
          <a:p>
            <a:pPr algn="ctr"/>
            <a:endParaRPr lang="en-US" sz="2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24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NIV</a:t>
            </a:r>
            <a:endParaRPr lang="en-US" sz="2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011249-4696-4B7A-8298-CB96184E7849}"/>
              </a:ext>
            </a:extLst>
          </p:cNvPr>
          <p:cNvSpPr txBox="1"/>
          <p:nvPr/>
        </p:nvSpPr>
        <p:spPr>
          <a:xfrm>
            <a:off x="5259752" y="870127"/>
            <a:ext cx="3016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“To make a man of, or to make brave; to show one’s self a man; to act manly”</a:t>
            </a:r>
          </a:p>
        </p:txBody>
      </p:sp>
      <p:pic>
        <p:nvPicPr>
          <p:cNvPr id="1026" name="Picture 2" descr="Image result for charging into battle images">
            <a:extLst>
              <a:ext uri="{FF2B5EF4-FFF2-40B4-BE49-F238E27FC236}">
                <a16:creationId xmlns:a16="http://schemas.microsoft.com/office/drawing/2014/main" id="{8A3D925A-B817-488A-BFB4-17AAEE2FE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12" y="2078891"/>
            <a:ext cx="3675523" cy="2153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DFAA56-FB3D-4AD1-9E71-E4EFBCAC21B7}"/>
              </a:ext>
            </a:extLst>
          </p:cNvPr>
          <p:cNvSpPr txBox="1"/>
          <p:nvPr/>
        </p:nvSpPr>
        <p:spPr>
          <a:xfrm>
            <a:off x="5259752" y="4210176"/>
            <a:ext cx="24696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Col. Joshua Chamberlain</a:t>
            </a:r>
          </a:p>
          <a:p>
            <a:pPr algn="ctr"/>
            <a:r>
              <a:rPr lang="en-US" sz="1100" dirty="0"/>
              <a:t>Sgt. Andrew </a:t>
            </a:r>
            <a:r>
              <a:rPr lang="en-US" sz="1100" dirty="0" err="1"/>
              <a:t>Tozier</a:t>
            </a:r>
            <a:r>
              <a:rPr lang="en-US" sz="1100" dirty="0"/>
              <a:t> (flag bearer)</a:t>
            </a:r>
          </a:p>
          <a:p>
            <a:pPr algn="ctr"/>
            <a:r>
              <a:rPr lang="en-US" sz="1100" dirty="0"/>
              <a:t>Little Round Top</a:t>
            </a:r>
          </a:p>
          <a:p>
            <a:pPr algn="ctr"/>
            <a:r>
              <a:rPr lang="en-US" sz="1100" dirty="0"/>
              <a:t>Gettysburg, July 2, 1863</a:t>
            </a:r>
          </a:p>
        </p:txBody>
      </p:sp>
    </p:spTree>
    <p:extLst>
      <p:ext uri="{BB962C8B-B14F-4D97-AF65-F5344CB8AC3E}">
        <p14:creationId xmlns:p14="http://schemas.microsoft.com/office/powerpoint/2010/main" val="70900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1480992" y="467404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Girly Men  vs  Manly Men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006205" y="1052179"/>
            <a:ext cx="73176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tx2"/>
                </a:solidFill>
              </a:rPr>
              <a:t> 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609BFF-D885-40E4-A452-CA098405B053}"/>
              </a:ext>
            </a:extLst>
          </p:cNvPr>
          <p:cNvSpPr/>
          <p:nvPr/>
        </p:nvSpPr>
        <p:spPr>
          <a:xfrm>
            <a:off x="4235938" y="1283011"/>
            <a:ext cx="203200" cy="5297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EF41F-DCA5-4D4A-8B6D-D429DB9CC8F8}"/>
              </a:ext>
            </a:extLst>
          </p:cNvPr>
          <p:cNvSpPr/>
          <p:nvPr/>
        </p:nvSpPr>
        <p:spPr>
          <a:xfrm>
            <a:off x="2123646" y="1250836"/>
            <a:ext cx="9541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Ahab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1FA5D2-3BC4-47BF-9EEE-5D758F572E97}"/>
              </a:ext>
            </a:extLst>
          </p:cNvPr>
          <p:cNvSpPr/>
          <p:nvPr/>
        </p:nvSpPr>
        <p:spPr>
          <a:xfrm>
            <a:off x="5690455" y="1216133"/>
            <a:ext cx="9541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Noah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F986DA-C948-4E38-BCFE-2DCF52382DB3}"/>
              </a:ext>
            </a:extLst>
          </p:cNvPr>
          <p:cNvSpPr/>
          <p:nvPr/>
        </p:nvSpPr>
        <p:spPr>
          <a:xfrm>
            <a:off x="2035480" y="1712501"/>
            <a:ext cx="104227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Barak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306DB7-11B2-46B3-AD11-D47130D7A677}"/>
              </a:ext>
            </a:extLst>
          </p:cNvPr>
          <p:cNvSpPr/>
          <p:nvPr/>
        </p:nvSpPr>
        <p:spPr>
          <a:xfrm>
            <a:off x="1730794" y="2736744"/>
            <a:ext cx="177484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Rehoboam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41987C-B022-4308-AED9-2618D9E42864}"/>
              </a:ext>
            </a:extLst>
          </p:cNvPr>
          <p:cNvSpPr/>
          <p:nvPr/>
        </p:nvSpPr>
        <p:spPr>
          <a:xfrm>
            <a:off x="2139674" y="2209861"/>
            <a:ext cx="8338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Saul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408EA6-3CF7-4102-A209-63720DFBA858}"/>
              </a:ext>
            </a:extLst>
          </p:cNvPr>
          <p:cNvSpPr/>
          <p:nvPr/>
        </p:nvSpPr>
        <p:spPr>
          <a:xfrm>
            <a:off x="5602781" y="1686203"/>
            <a:ext cx="114326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Moses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4617B9-D794-4F00-8D09-4BBCEA2820A5}"/>
              </a:ext>
            </a:extLst>
          </p:cNvPr>
          <p:cNvSpPr/>
          <p:nvPr/>
        </p:nvSpPr>
        <p:spPr>
          <a:xfrm>
            <a:off x="5032731" y="2209861"/>
            <a:ext cx="24929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Joshua &amp; Caleb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1A554D-482F-439B-ADFC-C27A424317F3}"/>
              </a:ext>
            </a:extLst>
          </p:cNvPr>
          <p:cNvSpPr/>
          <p:nvPr/>
        </p:nvSpPr>
        <p:spPr>
          <a:xfrm>
            <a:off x="4761872" y="3320522"/>
            <a:ext cx="310694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/>
              </a:rPr>
              <a:t>David &amp; Mighty Men</a:t>
            </a:r>
            <a:endParaRPr lang="en-US" sz="2400" b="1" cap="none" spc="0" dirty="0">
              <a:ln/>
              <a:effectLst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B3A1ED-1A5E-46C0-801E-028EC6432305}"/>
              </a:ext>
            </a:extLst>
          </p:cNvPr>
          <p:cNvSpPr/>
          <p:nvPr/>
        </p:nvSpPr>
        <p:spPr>
          <a:xfrm>
            <a:off x="4481085" y="2741470"/>
            <a:ext cx="380084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Jonathan &amp; Armorbearer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94A8A7-0AEF-458A-B049-BCA9E6C16EF6}"/>
              </a:ext>
            </a:extLst>
          </p:cNvPr>
          <p:cNvSpPr/>
          <p:nvPr/>
        </p:nvSpPr>
        <p:spPr>
          <a:xfrm>
            <a:off x="4982239" y="3901940"/>
            <a:ext cx="25939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/>
              </a:rPr>
              <a:t>John the Baptist</a:t>
            </a:r>
            <a:endParaRPr lang="en-US" sz="2400" b="1" cap="none" spc="0" dirty="0">
              <a:ln/>
              <a:effectLst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36391F-591C-4E1E-B35D-624EDA299455}"/>
              </a:ext>
            </a:extLst>
          </p:cNvPr>
          <p:cNvSpPr/>
          <p:nvPr/>
        </p:nvSpPr>
        <p:spPr>
          <a:xfrm>
            <a:off x="5589466" y="4444999"/>
            <a:ext cx="13981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Stephen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4FADD1D-5BEF-4D13-93DE-6A3C2C53041F}"/>
              </a:ext>
            </a:extLst>
          </p:cNvPr>
          <p:cNvSpPr/>
          <p:nvPr/>
        </p:nvSpPr>
        <p:spPr>
          <a:xfrm>
            <a:off x="5605497" y="4988058"/>
            <a:ext cx="138210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Ananias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5271A5-DDE7-4F45-ABF9-3D84FDB1AF8B}"/>
              </a:ext>
            </a:extLst>
          </p:cNvPr>
          <p:cNvSpPr/>
          <p:nvPr/>
        </p:nvSpPr>
        <p:spPr>
          <a:xfrm>
            <a:off x="2020135" y="3318833"/>
            <a:ext cx="11961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Demas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60754A-B3C9-4879-829C-F2A1F9992115}"/>
              </a:ext>
            </a:extLst>
          </p:cNvPr>
          <p:cNvSpPr/>
          <p:nvPr/>
        </p:nvSpPr>
        <p:spPr>
          <a:xfrm>
            <a:off x="1721976" y="3906381"/>
            <a:ext cx="17924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Diotrephes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578E26-37F7-482E-85CD-A8C7A1EC4479}"/>
              </a:ext>
            </a:extLst>
          </p:cNvPr>
          <p:cNvSpPr/>
          <p:nvPr/>
        </p:nvSpPr>
        <p:spPr>
          <a:xfrm>
            <a:off x="1673342" y="4443636"/>
            <a:ext cx="17411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err="1">
                <a:ln/>
                <a:effectLst/>
              </a:rPr>
              <a:t>Thyatirans</a:t>
            </a:r>
            <a:endParaRPr lang="en-US" sz="2400" b="1" cap="none" spc="0" dirty="0">
              <a:ln/>
              <a:effectLst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5234B48-604D-41A8-8061-D989F1F65C7A}"/>
              </a:ext>
            </a:extLst>
          </p:cNvPr>
          <p:cNvSpPr/>
          <p:nvPr/>
        </p:nvSpPr>
        <p:spPr>
          <a:xfrm>
            <a:off x="1605218" y="4988058"/>
            <a:ext cx="18774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Laodiceans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EB8C315-1E47-4551-AFA4-5C482E4F5E59}"/>
              </a:ext>
            </a:extLst>
          </p:cNvPr>
          <p:cNvSpPr/>
          <p:nvPr/>
        </p:nvSpPr>
        <p:spPr>
          <a:xfrm>
            <a:off x="5734539" y="5531117"/>
            <a:ext cx="11240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>
                <a:ln/>
                <a:effectLst/>
              </a:rPr>
              <a:t>Aquila</a:t>
            </a:r>
          </a:p>
        </p:txBody>
      </p:sp>
    </p:spTree>
    <p:extLst>
      <p:ext uri="{BB962C8B-B14F-4D97-AF65-F5344CB8AC3E}">
        <p14:creationId xmlns:p14="http://schemas.microsoft.com/office/powerpoint/2010/main" val="3353516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028069" y="232942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Qualities Of A Real Man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023815" y="817717"/>
            <a:ext cx="3860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I Timothy 3:1-13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Desires leadership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Blameless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Husband (responsibility)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Temperate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Sober-minded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Good behavior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Hospitable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Able to Teach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Gentle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Rules well his family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Good outside testimony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given to wine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violent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greedy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quarrelsome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covetous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novice (experienced)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A01A26-2981-4CD4-AF9E-264A22424BE1}"/>
              </a:ext>
            </a:extLst>
          </p:cNvPr>
          <p:cNvSpPr/>
          <p:nvPr/>
        </p:nvSpPr>
        <p:spPr>
          <a:xfrm>
            <a:off x="4654062" y="817717"/>
            <a:ext cx="3860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Titus 1:5-9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Blameless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Husband (family leader)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Faithful children (leader)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Faithful steward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Hospitable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Lover of good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Sober-minded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Just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Holy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Self-controlled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Holds fast the Word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Able to Exhort &amp; Convince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self-willed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quick-tempered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given to wine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violent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FFFF00"/>
                </a:solidFill>
              </a:rPr>
              <a:t>NOT:  greedy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774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1805354" y="823822"/>
            <a:ext cx="603397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Virtuous (Worthy) Woman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391139" y="2107256"/>
            <a:ext cx="644818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Proverbs 31:10-31</a:t>
            </a:r>
          </a:p>
          <a:p>
            <a:r>
              <a:rPr lang="en-US" sz="2400" dirty="0"/>
              <a:t>    Who can find a virtuous wife? For her worth is far above rubies.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 Her children rise up and call her blessed; Her husband also, and he praises her:   "Many daughters have done well, But you excel them all."</a:t>
            </a:r>
          </a:p>
        </p:txBody>
      </p:sp>
    </p:spTree>
    <p:extLst>
      <p:ext uri="{BB962C8B-B14F-4D97-AF65-F5344CB8AC3E}">
        <p14:creationId xmlns:p14="http://schemas.microsoft.com/office/powerpoint/2010/main" val="405619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1586975" y="582215"/>
            <a:ext cx="571309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Decision Time:</a:t>
            </a:r>
          </a:p>
          <a:p>
            <a:pPr algn="ctr"/>
            <a:r>
              <a:rPr lang="en-US" sz="32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Will You Play The Man?</a:t>
            </a:r>
            <a:endParaRPr lang="en-US" sz="3200" b="1" i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25414" y="1849349"/>
            <a:ext cx="716720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“Be alert, stand firm, </a:t>
            </a:r>
            <a:r>
              <a:rPr lang="en-US" sz="2400" b="1" i="1" u="sng" dirty="0">
                <a:solidFill>
                  <a:srgbClr val="FFFF00"/>
                </a:solidFill>
              </a:rPr>
              <a:t>act like a man</a:t>
            </a:r>
            <a:r>
              <a:rPr lang="en-US" sz="2400" dirty="0"/>
              <a:t>, be strong” </a:t>
            </a:r>
            <a:r>
              <a:rPr lang="en-US" sz="1400" dirty="0"/>
              <a:t>(ESV)</a:t>
            </a:r>
            <a:br>
              <a:rPr lang="en-US" sz="1400" dirty="0"/>
            </a:br>
            <a:endParaRPr lang="en-US" sz="1400" dirty="0"/>
          </a:p>
          <a:p>
            <a:endParaRPr lang="en-US" sz="1400" dirty="0"/>
          </a:p>
          <a:p>
            <a:r>
              <a:rPr lang="en-US" sz="2400" dirty="0"/>
              <a:t>“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of good courage, and </a:t>
            </a:r>
            <a:r>
              <a:rPr lang="en-US" sz="2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4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man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our people”</a:t>
            </a:r>
            <a:r>
              <a:rPr lang="en-US" sz="2400" dirty="0"/>
              <a:t> </a:t>
            </a:r>
            <a:r>
              <a:rPr lang="en-US" sz="1400" dirty="0"/>
              <a:t>(ASV)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2E8C08-5260-4E8C-B5BA-8BE9CB38A414}"/>
              </a:ext>
            </a:extLst>
          </p:cNvPr>
          <p:cNvSpPr txBox="1"/>
          <p:nvPr/>
        </p:nvSpPr>
        <p:spPr>
          <a:xfrm>
            <a:off x="-54708" y="1849349"/>
            <a:ext cx="1414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Corinth. </a:t>
            </a:r>
            <a:br>
              <a:rPr lang="en-US" dirty="0"/>
            </a:br>
            <a:r>
              <a:rPr lang="en-US" dirty="0"/>
              <a:t>    16:13</a:t>
            </a:r>
          </a:p>
          <a:p>
            <a:endParaRPr lang="en-US" dirty="0"/>
          </a:p>
          <a:p>
            <a:r>
              <a:rPr lang="en-US" dirty="0"/>
              <a:t>I Chron. </a:t>
            </a:r>
            <a:br>
              <a:rPr lang="en-US" dirty="0"/>
            </a:br>
            <a:r>
              <a:rPr lang="en-US" dirty="0"/>
              <a:t>    19:13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21F1C3-4020-411C-913F-D93E5B6D2C63}"/>
              </a:ext>
            </a:extLst>
          </p:cNvPr>
          <p:cNvSpPr/>
          <p:nvPr/>
        </p:nvSpPr>
        <p:spPr>
          <a:xfrm>
            <a:off x="1500438" y="3537692"/>
            <a:ext cx="6229590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400" b="1" cap="none" spc="0" dirty="0">
                <a:ln/>
                <a:solidFill>
                  <a:schemeClr val="tx2"/>
                </a:solidFill>
                <a:effectLst/>
              </a:rPr>
              <a:t>When dating a girl</a:t>
            </a:r>
          </a:p>
          <a:p>
            <a:r>
              <a:rPr lang="en-US" sz="2400" b="1" dirty="0">
                <a:ln/>
                <a:solidFill>
                  <a:schemeClr val="tx2"/>
                </a:solidFill>
              </a:rPr>
              <a:t>When on your own (college, </a:t>
            </a:r>
            <a:r>
              <a:rPr lang="en-US" sz="2400" b="1" dirty="0" err="1">
                <a:ln/>
                <a:solidFill>
                  <a:schemeClr val="tx2"/>
                </a:solidFill>
              </a:rPr>
              <a:t>roadtrip</a:t>
            </a:r>
            <a:r>
              <a:rPr lang="en-US" sz="2400" b="1" dirty="0">
                <a:ln/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ln/>
                <a:solidFill>
                  <a:schemeClr val="tx2"/>
                </a:solidFill>
              </a:rPr>
              <a:t>etc</a:t>
            </a:r>
            <a:r>
              <a:rPr lang="en-US" sz="2400" b="1" dirty="0">
                <a:ln/>
                <a:solidFill>
                  <a:schemeClr val="tx2"/>
                </a:solidFill>
              </a:rPr>
              <a:t>)</a:t>
            </a:r>
            <a:endParaRPr lang="en-US" sz="2400" b="1" cap="none" spc="0" dirty="0">
              <a:ln/>
              <a:solidFill>
                <a:schemeClr val="tx2"/>
              </a:solidFill>
              <a:effectLst/>
            </a:endParaRPr>
          </a:p>
          <a:p>
            <a:r>
              <a:rPr lang="en-US" sz="2400" b="1" dirty="0">
                <a:ln/>
                <a:solidFill>
                  <a:schemeClr val="tx2"/>
                </a:solidFill>
              </a:rPr>
              <a:t>When getting married</a:t>
            </a:r>
          </a:p>
          <a:p>
            <a:r>
              <a:rPr lang="en-US" sz="2400" b="1" cap="none" spc="0" dirty="0">
                <a:ln/>
                <a:solidFill>
                  <a:schemeClr val="tx2"/>
                </a:solidFill>
                <a:effectLst/>
              </a:rPr>
              <a:t>When </a:t>
            </a:r>
            <a:r>
              <a:rPr lang="en-US" sz="2400" b="1" dirty="0">
                <a:ln/>
                <a:solidFill>
                  <a:schemeClr val="tx2"/>
                </a:solidFill>
              </a:rPr>
              <a:t>choosing a career</a:t>
            </a:r>
          </a:p>
          <a:p>
            <a:r>
              <a:rPr lang="en-US" sz="2400" b="1" cap="none" spc="0" dirty="0">
                <a:ln/>
                <a:solidFill>
                  <a:schemeClr val="tx2"/>
                </a:solidFill>
                <a:effectLst/>
              </a:rPr>
              <a:t>When leading your family</a:t>
            </a:r>
          </a:p>
          <a:p>
            <a:r>
              <a:rPr lang="en-US" sz="2400" b="1" dirty="0">
                <a:ln/>
                <a:solidFill>
                  <a:schemeClr val="tx2"/>
                </a:solidFill>
              </a:rPr>
              <a:t>When placing membership in the church</a:t>
            </a:r>
          </a:p>
          <a:p>
            <a:r>
              <a:rPr lang="en-US" sz="2400" b="1" cap="none" spc="0" dirty="0">
                <a:ln/>
                <a:solidFill>
                  <a:schemeClr val="tx2"/>
                </a:solidFill>
                <a:effectLst/>
              </a:rPr>
              <a:t>When facing trials and death</a:t>
            </a:r>
          </a:p>
        </p:txBody>
      </p:sp>
    </p:spTree>
    <p:extLst>
      <p:ext uri="{BB962C8B-B14F-4D97-AF65-F5344CB8AC3E}">
        <p14:creationId xmlns:p14="http://schemas.microsoft.com/office/powerpoint/2010/main" val="56170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33E74-CE96-435C-94B3-72A4BA94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AA55A-A47D-4F30-B1A1-5194535C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Play The Man images">
            <a:extLst>
              <a:ext uri="{FF2B5EF4-FFF2-40B4-BE49-F238E27FC236}">
                <a16:creationId xmlns:a16="http://schemas.microsoft.com/office/drawing/2014/main" id="{DC1BD4BD-D34E-4F25-AB69-93CABEAAF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50732">
            <a:off x="532806" y="384669"/>
            <a:ext cx="1981012" cy="3001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F973B1F7-FA6E-4FE0-BDA0-EA8ADD0A0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2276">
            <a:off x="5753899" y="317349"/>
            <a:ext cx="1988142" cy="313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ecx.images-amazon.com/images/I/51-CNyfr8-L.jpg">
            <a:extLst>
              <a:ext uri="{FF2B5EF4-FFF2-40B4-BE49-F238E27FC236}">
                <a16:creationId xmlns:a16="http://schemas.microsoft.com/office/drawing/2014/main" id="{7CCB3819-6BA6-422D-ADF8-A8A4B586A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919" y="1934487"/>
            <a:ext cx="1887049" cy="31139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mages-na.ssl-images-amazon.com/images/I/5134e9Uu3CL._SX331_BO1,204,203,200_.jpg">
            <a:extLst>
              <a:ext uri="{FF2B5EF4-FFF2-40B4-BE49-F238E27FC236}">
                <a16:creationId xmlns:a16="http://schemas.microsoft.com/office/drawing/2014/main" id="{ECEDF717-E00C-460B-9AE5-21ACD5AEE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37651">
            <a:off x="5672468" y="3943140"/>
            <a:ext cx="1811556" cy="271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images-na.ssl-images-amazon.com/images/I/51SXVIC%2BAVL._SX322_BO1,204,203,200_.jpg">
            <a:extLst>
              <a:ext uri="{FF2B5EF4-FFF2-40B4-BE49-F238E27FC236}">
                <a16:creationId xmlns:a16="http://schemas.microsoft.com/office/drawing/2014/main" id="{B7AE4AF3-4EE6-4D4A-A479-8BD4469F2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0426">
            <a:off x="434521" y="3659217"/>
            <a:ext cx="1968041" cy="303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56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1493190" y="534653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Let Us Play The Man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25641" y="1216302"/>
            <a:ext cx="644818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I Chronicles 19</a:t>
            </a:r>
          </a:p>
          <a:p>
            <a:r>
              <a:rPr lang="en-US" sz="2400" dirty="0"/>
              <a:t> </a:t>
            </a:r>
            <a:r>
              <a:rPr lang="en-US" dirty="0"/>
              <a:t>10 When Joab saw that the battle line was against him before and behind, he chose some of Israel's best and put them in battle array against the Syrians.</a:t>
            </a:r>
          </a:p>
          <a:p>
            <a:r>
              <a:rPr lang="en-US" dirty="0"/>
              <a:t> 11 And the rest of the people he put under the command of </a:t>
            </a:r>
            <a:r>
              <a:rPr lang="en-US" dirty="0" err="1"/>
              <a:t>Abishai</a:t>
            </a:r>
            <a:r>
              <a:rPr lang="en-US" dirty="0"/>
              <a:t> his brother, and they set themselves in battle array against the people of Ammon.</a:t>
            </a:r>
          </a:p>
          <a:p>
            <a:r>
              <a:rPr lang="en-US" dirty="0"/>
              <a:t> 12 Then he said, "If the Syrians are too strong for me, then you shall help me; but if the people of Ammon are too strong for you, then I will help you.</a:t>
            </a:r>
          </a:p>
          <a:p>
            <a:r>
              <a:rPr lang="en-US" dirty="0"/>
              <a:t> 13 "Be of good courage, and let us be strong for our people and for the cities of our God. And may the LORD do what is good in His sight."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311EC6-A1DC-4CB8-9D3D-4A5CDAD77C2B}"/>
              </a:ext>
            </a:extLst>
          </p:cNvPr>
          <p:cNvSpPr txBox="1"/>
          <p:nvPr/>
        </p:nvSpPr>
        <p:spPr>
          <a:xfrm>
            <a:off x="1242646" y="5486400"/>
            <a:ext cx="6783754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 of good courage, and 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play the man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our people, and for the cities of our God…” (ASV, RSV)</a:t>
            </a:r>
          </a:p>
        </p:txBody>
      </p:sp>
    </p:spTree>
    <p:extLst>
      <p:ext uri="{BB962C8B-B14F-4D97-AF65-F5344CB8AC3E}">
        <p14:creationId xmlns:p14="http://schemas.microsoft.com/office/powerpoint/2010/main" val="13207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1493190" y="534653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“Some of Israel’s Best”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000370" y="1247563"/>
            <a:ext cx="72136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2 Samuel 23 (David’s Mighty Men)</a:t>
            </a:r>
          </a:p>
          <a:p>
            <a:r>
              <a:rPr lang="en-US" sz="1000" dirty="0"/>
              <a:t>  </a:t>
            </a:r>
            <a:r>
              <a:rPr lang="en-US" sz="1400" dirty="0"/>
              <a:t>8 </a:t>
            </a:r>
            <a:r>
              <a:rPr lang="en-US" sz="1400" dirty="0" err="1"/>
              <a:t>Josheb-Basshebeth</a:t>
            </a:r>
            <a:r>
              <a:rPr lang="en-US" sz="1400" dirty="0"/>
              <a:t> chief among the captains. He was called </a:t>
            </a:r>
            <a:r>
              <a:rPr lang="en-US" sz="1400" dirty="0" err="1"/>
              <a:t>Adino</a:t>
            </a:r>
            <a:r>
              <a:rPr lang="en-US" sz="1400" dirty="0"/>
              <a:t> the </a:t>
            </a:r>
            <a:r>
              <a:rPr lang="en-US" sz="1400" dirty="0" err="1"/>
              <a:t>Eznite</a:t>
            </a:r>
            <a:r>
              <a:rPr lang="en-US" sz="1400" dirty="0"/>
              <a:t>, </a:t>
            </a:r>
          </a:p>
          <a:p>
            <a:r>
              <a:rPr lang="en-US" sz="1400" dirty="0"/>
              <a:t>  9 And after him was </a:t>
            </a:r>
            <a:r>
              <a:rPr lang="en-US" sz="1400" dirty="0" err="1"/>
              <a:t>Eleazar</a:t>
            </a:r>
            <a:r>
              <a:rPr lang="en-US" sz="1400" dirty="0"/>
              <a:t> the son of Dodo, the </a:t>
            </a:r>
            <a:r>
              <a:rPr lang="en-US" sz="1400" dirty="0" err="1"/>
              <a:t>Ahohite</a:t>
            </a:r>
            <a:r>
              <a:rPr lang="en-US" sz="1400" dirty="0"/>
              <a:t>, </a:t>
            </a:r>
          </a:p>
          <a:p>
            <a:r>
              <a:rPr lang="en-US" sz="1400" dirty="0"/>
              <a:t> 11 And after him was Shammah the son of Agee the </a:t>
            </a:r>
            <a:r>
              <a:rPr lang="en-US" sz="1400" dirty="0" err="1"/>
              <a:t>Hararite</a:t>
            </a:r>
            <a:r>
              <a:rPr lang="en-US" sz="1400" dirty="0"/>
              <a:t>. </a:t>
            </a:r>
          </a:p>
          <a:p>
            <a:r>
              <a:rPr lang="en-US" sz="1400" dirty="0"/>
              <a:t> 18 Now </a:t>
            </a:r>
            <a:r>
              <a:rPr lang="en-US" sz="1400" dirty="0" err="1"/>
              <a:t>Abishai</a:t>
            </a:r>
            <a:r>
              <a:rPr lang="en-US" sz="1400" dirty="0"/>
              <a:t> the brother of Joab, the son of </a:t>
            </a:r>
            <a:r>
              <a:rPr lang="en-US" sz="1400" dirty="0" err="1"/>
              <a:t>Zeruiah</a:t>
            </a:r>
            <a:r>
              <a:rPr lang="en-US" sz="1400" dirty="0"/>
              <a:t>. </a:t>
            </a:r>
          </a:p>
          <a:p>
            <a:r>
              <a:rPr lang="en-US" sz="1400" dirty="0"/>
              <a:t> 20 </a:t>
            </a:r>
            <a:r>
              <a:rPr lang="en-US" sz="1400" dirty="0" err="1"/>
              <a:t>Benaiah</a:t>
            </a:r>
            <a:r>
              <a:rPr lang="en-US" sz="1400" dirty="0"/>
              <a:t> was the son of </a:t>
            </a:r>
            <a:r>
              <a:rPr lang="en-US" sz="1400" dirty="0" err="1"/>
              <a:t>Jehoiada</a:t>
            </a:r>
            <a:r>
              <a:rPr lang="en-US" sz="1400" dirty="0"/>
              <a:t>, the son of a valiant man from </a:t>
            </a:r>
            <a:r>
              <a:rPr lang="en-US" sz="1400" dirty="0" err="1"/>
              <a:t>Kabzeel</a:t>
            </a:r>
            <a:r>
              <a:rPr lang="en-US" sz="1400" dirty="0"/>
              <a:t>, </a:t>
            </a:r>
          </a:p>
          <a:p>
            <a:r>
              <a:rPr lang="en-US" sz="1400" dirty="0"/>
              <a:t> 24 Asahel the brother of Joab was one of the thirty; Elhanan the son of Dodo,</a:t>
            </a:r>
          </a:p>
          <a:p>
            <a:r>
              <a:rPr lang="en-US" sz="1400" dirty="0"/>
              <a:t> 25 Shammah the </a:t>
            </a:r>
            <a:r>
              <a:rPr lang="en-US" sz="1400" dirty="0" err="1"/>
              <a:t>Harodite</a:t>
            </a:r>
            <a:r>
              <a:rPr lang="en-US" sz="1400" dirty="0"/>
              <a:t>, </a:t>
            </a:r>
            <a:r>
              <a:rPr lang="en-US" sz="1400" dirty="0" err="1"/>
              <a:t>Elika</a:t>
            </a:r>
            <a:r>
              <a:rPr lang="en-US" sz="1400" dirty="0"/>
              <a:t> the </a:t>
            </a:r>
            <a:r>
              <a:rPr lang="en-US" sz="1400" dirty="0" err="1"/>
              <a:t>Harodite</a:t>
            </a:r>
            <a:r>
              <a:rPr lang="en-US" sz="1400" dirty="0"/>
              <a:t>,</a:t>
            </a:r>
          </a:p>
          <a:p>
            <a:r>
              <a:rPr lang="en-US" sz="1400" dirty="0"/>
              <a:t> 26 </a:t>
            </a:r>
            <a:r>
              <a:rPr lang="en-US" sz="1400" dirty="0" err="1"/>
              <a:t>Helez</a:t>
            </a:r>
            <a:r>
              <a:rPr lang="en-US" sz="1400" dirty="0"/>
              <a:t> the </a:t>
            </a:r>
            <a:r>
              <a:rPr lang="en-US" sz="1400" dirty="0" err="1"/>
              <a:t>Paltite</a:t>
            </a:r>
            <a:r>
              <a:rPr lang="en-US" sz="1400" dirty="0"/>
              <a:t>, Ira the son of </a:t>
            </a:r>
            <a:r>
              <a:rPr lang="en-US" sz="1400" dirty="0" err="1"/>
              <a:t>Ikkesh</a:t>
            </a:r>
            <a:r>
              <a:rPr lang="en-US" sz="1400" dirty="0"/>
              <a:t> the </a:t>
            </a:r>
            <a:r>
              <a:rPr lang="en-US" sz="1400" dirty="0" err="1"/>
              <a:t>Tekoite</a:t>
            </a:r>
            <a:r>
              <a:rPr lang="en-US" sz="1400" dirty="0"/>
              <a:t>,</a:t>
            </a:r>
          </a:p>
          <a:p>
            <a:r>
              <a:rPr lang="en-US" sz="1400" dirty="0"/>
              <a:t> 27 </a:t>
            </a:r>
            <a:r>
              <a:rPr lang="en-US" sz="1400" dirty="0" err="1"/>
              <a:t>Abiezer</a:t>
            </a:r>
            <a:r>
              <a:rPr lang="en-US" sz="1400" dirty="0"/>
              <a:t> the </a:t>
            </a:r>
            <a:r>
              <a:rPr lang="en-US" sz="1400" dirty="0" err="1"/>
              <a:t>Anathothite</a:t>
            </a:r>
            <a:r>
              <a:rPr lang="en-US" sz="1400" dirty="0"/>
              <a:t>, </a:t>
            </a:r>
            <a:r>
              <a:rPr lang="en-US" sz="1400" dirty="0" err="1"/>
              <a:t>Mebunnai</a:t>
            </a:r>
            <a:r>
              <a:rPr lang="en-US" sz="1400" dirty="0"/>
              <a:t> the </a:t>
            </a:r>
            <a:r>
              <a:rPr lang="en-US" sz="1400" dirty="0" err="1"/>
              <a:t>Hushathite</a:t>
            </a:r>
            <a:r>
              <a:rPr lang="en-US" sz="1400" dirty="0"/>
              <a:t>,</a:t>
            </a:r>
          </a:p>
          <a:p>
            <a:r>
              <a:rPr lang="en-US" sz="1400" dirty="0"/>
              <a:t> 28 </a:t>
            </a:r>
            <a:r>
              <a:rPr lang="en-US" sz="1400" dirty="0" err="1"/>
              <a:t>Zalmon</a:t>
            </a:r>
            <a:r>
              <a:rPr lang="en-US" sz="1400" dirty="0"/>
              <a:t> the </a:t>
            </a:r>
            <a:r>
              <a:rPr lang="en-US" sz="1400" dirty="0" err="1"/>
              <a:t>Ahohite</a:t>
            </a:r>
            <a:r>
              <a:rPr lang="en-US" sz="1400" dirty="0"/>
              <a:t>, </a:t>
            </a:r>
            <a:r>
              <a:rPr lang="en-US" sz="1400" dirty="0" err="1"/>
              <a:t>Maharai</a:t>
            </a:r>
            <a:r>
              <a:rPr lang="en-US" sz="1400" dirty="0"/>
              <a:t> the </a:t>
            </a:r>
            <a:r>
              <a:rPr lang="en-US" sz="1400" dirty="0" err="1"/>
              <a:t>Netophathite</a:t>
            </a:r>
            <a:r>
              <a:rPr lang="en-US" sz="1400" dirty="0"/>
              <a:t>,</a:t>
            </a:r>
          </a:p>
          <a:p>
            <a:r>
              <a:rPr lang="en-US" sz="1400" dirty="0"/>
              <a:t> 29 </a:t>
            </a:r>
            <a:r>
              <a:rPr lang="en-US" sz="1400" dirty="0" err="1"/>
              <a:t>Heleb</a:t>
            </a:r>
            <a:r>
              <a:rPr lang="en-US" sz="1400" dirty="0"/>
              <a:t> the son of </a:t>
            </a:r>
            <a:r>
              <a:rPr lang="en-US" sz="1400" dirty="0" err="1"/>
              <a:t>Baanah</a:t>
            </a:r>
            <a:r>
              <a:rPr lang="en-US" sz="1400" dirty="0"/>
              <a:t> (the </a:t>
            </a:r>
            <a:r>
              <a:rPr lang="en-US" sz="1400" dirty="0" err="1"/>
              <a:t>Netophathite</a:t>
            </a:r>
            <a:r>
              <a:rPr lang="en-US" sz="1400" dirty="0"/>
              <a:t>), </a:t>
            </a:r>
            <a:r>
              <a:rPr lang="en-US" sz="1400" dirty="0" err="1"/>
              <a:t>Ittai</a:t>
            </a:r>
            <a:r>
              <a:rPr lang="en-US" sz="1400" dirty="0"/>
              <a:t> the son of </a:t>
            </a:r>
            <a:r>
              <a:rPr lang="en-US" sz="1400" dirty="0" err="1"/>
              <a:t>Ribai</a:t>
            </a:r>
            <a:r>
              <a:rPr lang="en-US" sz="1400" dirty="0"/>
              <a:t> </a:t>
            </a:r>
          </a:p>
          <a:p>
            <a:r>
              <a:rPr lang="en-US" sz="1400" dirty="0"/>
              <a:t> 30 </a:t>
            </a:r>
            <a:r>
              <a:rPr lang="en-US" sz="1400" dirty="0" err="1"/>
              <a:t>Benaiah</a:t>
            </a:r>
            <a:r>
              <a:rPr lang="en-US" sz="1400" dirty="0"/>
              <a:t> a </a:t>
            </a:r>
            <a:r>
              <a:rPr lang="en-US" sz="1400" dirty="0" err="1"/>
              <a:t>Pirathonite</a:t>
            </a:r>
            <a:r>
              <a:rPr lang="en-US" sz="1400" dirty="0"/>
              <a:t>, </a:t>
            </a:r>
            <a:r>
              <a:rPr lang="en-US" sz="1400" dirty="0" err="1"/>
              <a:t>Hiddai</a:t>
            </a:r>
            <a:r>
              <a:rPr lang="en-US" sz="1400" dirty="0"/>
              <a:t> from the brooks of </a:t>
            </a:r>
            <a:r>
              <a:rPr lang="en-US" sz="1400" dirty="0" err="1"/>
              <a:t>Gaash</a:t>
            </a:r>
            <a:r>
              <a:rPr lang="en-US" sz="1400" dirty="0"/>
              <a:t>,</a:t>
            </a:r>
          </a:p>
          <a:p>
            <a:r>
              <a:rPr lang="en-US" sz="1400" dirty="0"/>
              <a:t> 31 Abi-</a:t>
            </a:r>
            <a:r>
              <a:rPr lang="en-US" sz="1400" dirty="0" err="1"/>
              <a:t>Albon</a:t>
            </a:r>
            <a:r>
              <a:rPr lang="en-US" sz="1400" dirty="0"/>
              <a:t> the </a:t>
            </a:r>
            <a:r>
              <a:rPr lang="en-US" sz="1400" dirty="0" err="1"/>
              <a:t>Arbathite</a:t>
            </a:r>
            <a:r>
              <a:rPr lang="en-US" sz="1400" dirty="0"/>
              <a:t>, </a:t>
            </a:r>
            <a:r>
              <a:rPr lang="en-US" sz="1400" dirty="0" err="1"/>
              <a:t>Azmaveth</a:t>
            </a:r>
            <a:r>
              <a:rPr lang="en-US" sz="1400" dirty="0"/>
              <a:t> the </a:t>
            </a:r>
            <a:r>
              <a:rPr lang="en-US" sz="1400" dirty="0" err="1"/>
              <a:t>Barhumite</a:t>
            </a:r>
            <a:r>
              <a:rPr lang="en-US" sz="1400" dirty="0"/>
              <a:t>,</a:t>
            </a:r>
          </a:p>
          <a:p>
            <a:r>
              <a:rPr lang="en-US" sz="1400" dirty="0"/>
              <a:t> 32 </a:t>
            </a:r>
            <a:r>
              <a:rPr lang="en-US" sz="1400" dirty="0" err="1"/>
              <a:t>Eliahba</a:t>
            </a:r>
            <a:r>
              <a:rPr lang="en-US" sz="1400" dirty="0"/>
              <a:t> the </a:t>
            </a:r>
            <a:r>
              <a:rPr lang="en-US" sz="1400" dirty="0" err="1"/>
              <a:t>Shaalbonite</a:t>
            </a:r>
            <a:r>
              <a:rPr lang="en-US" sz="1400" dirty="0"/>
              <a:t> (of the sons of </a:t>
            </a:r>
            <a:r>
              <a:rPr lang="en-US" sz="1400" dirty="0" err="1"/>
              <a:t>Jashen</a:t>
            </a:r>
            <a:r>
              <a:rPr lang="en-US" sz="1400" dirty="0"/>
              <a:t>), Jonathan,</a:t>
            </a:r>
          </a:p>
          <a:p>
            <a:r>
              <a:rPr lang="en-US" sz="1400" dirty="0"/>
              <a:t> 33 Shammah the </a:t>
            </a:r>
            <a:r>
              <a:rPr lang="en-US" sz="1400" dirty="0" err="1"/>
              <a:t>Hararite</a:t>
            </a:r>
            <a:r>
              <a:rPr lang="en-US" sz="1400" dirty="0"/>
              <a:t>, </a:t>
            </a:r>
            <a:r>
              <a:rPr lang="en-US" sz="1400" dirty="0" err="1"/>
              <a:t>Ahiam</a:t>
            </a:r>
            <a:r>
              <a:rPr lang="en-US" sz="1400" dirty="0"/>
              <a:t> the son of </a:t>
            </a:r>
            <a:r>
              <a:rPr lang="en-US" sz="1400" dirty="0" err="1"/>
              <a:t>Sharar</a:t>
            </a:r>
            <a:r>
              <a:rPr lang="en-US" sz="1400" dirty="0"/>
              <a:t> the </a:t>
            </a:r>
            <a:r>
              <a:rPr lang="en-US" sz="1400" dirty="0" err="1"/>
              <a:t>Hararite</a:t>
            </a:r>
            <a:r>
              <a:rPr lang="en-US" sz="1400" dirty="0"/>
              <a:t>,</a:t>
            </a:r>
          </a:p>
          <a:p>
            <a:r>
              <a:rPr lang="en-US" sz="1400" dirty="0"/>
              <a:t> 34 </a:t>
            </a:r>
            <a:r>
              <a:rPr lang="en-US" sz="1400" dirty="0" err="1"/>
              <a:t>Eliphelet</a:t>
            </a:r>
            <a:r>
              <a:rPr lang="en-US" sz="1400" dirty="0"/>
              <a:t> the son of </a:t>
            </a:r>
            <a:r>
              <a:rPr lang="en-US" sz="1400" dirty="0" err="1"/>
              <a:t>Ahasbai</a:t>
            </a:r>
            <a:r>
              <a:rPr lang="en-US" sz="1400" dirty="0"/>
              <a:t>,  </a:t>
            </a:r>
            <a:r>
              <a:rPr lang="en-US" sz="1400" dirty="0" err="1"/>
              <a:t>Eliam</a:t>
            </a:r>
            <a:r>
              <a:rPr lang="en-US" sz="1400" dirty="0"/>
              <a:t> the son of </a:t>
            </a:r>
            <a:r>
              <a:rPr lang="en-US" sz="1400" dirty="0" err="1"/>
              <a:t>Ahithophel</a:t>
            </a:r>
            <a:r>
              <a:rPr lang="en-US" sz="1400" dirty="0"/>
              <a:t>,</a:t>
            </a:r>
          </a:p>
          <a:p>
            <a:r>
              <a:rPr lang="en-US" sz="1400" dirty="0"/>
              <a:t> 35 </a:t>
            </a:r>
            <a:r>
              <a:rPr lang="en-US" sz="1400" dirty="0" err="1"/>
              <a:t>Hezrai</a:t>
            </a:r>
            <a:r>
              <a:rPr lang="en-US" sz="1400" dirty="0"/>
              <a:t> the Carmelite, </a:t>
            </a:r>
            <a:r>
              <a:rPr lang="en-US" sz="1400" dirty="0" err="1"/>
              <a:t>Paarai</a:t>
            </a:r>
            <a:r>
              <a:rPr lang="en-US" sz="1400" dirty="0"/>
              <a:t> the </a:t>
            </a:r>
            <a:r>
              <a:rPr lang="en-US" sz="1400" dirty="0" err="1"/>
              <a:t>Arbite</a:t>
            </a:r>
            <a:r>
              <a:rPr lang="en-US" sz="1400" dirty="0"/>
              <a:t>,</a:t>
            </a:r>
          </a:p>
          <a:p>
            <a:r>
              <a:rPr lang="en-US" sz="1400" dirty="0"/>
              <a:t> 36 </a:t>
            </a:r>
            <a:r>
              <a:rPr lang="en-US" sz="1400" dirty="0" err="1"/>
              <a:t>Igal</a:t>
            </a:r>
            <a:r>
              <a:rPr lang="en-US" sz="1400" dirty="0"/>
              <a:t> the son of Nathan of </a:t>
            </a:r>
            <a:r>
              <a:rPr lang="en-US" sz="1400" dirty="0" err="1"/>
              <a:t>Zobah</a:t>
            </a:r>
            <a:r>
              <a:rPr lang="en-US" sz="1400" dirty="0"/>
              <a:t>, Bani the </a:t>
            </a:r>
            <a:r>
              <a:rPr lang="en-US" sz="1400" dirty="0" err="1"/>
              <a:t>Gadite</a:t>
            </a:r>
            <a:r>
              <a:rPr lang="en-US" sz="1400" dirty="0"/>
              <a:t>,</a:t>
            </a:r>
          </a:p>
          <a:p>
            <a:r>
              <a:rPr lang="en-US" sz="1400" dirty="0"/>
              <a:t> 37 </a:t>
            </a:r>
            <a:r>
              <a:rPr lang="en-US" sz="1400" dirty="0" err="1"/>
              <a:t>Zelek</a:t>
            </a:r>
            <a:r>
              <a:rPr lang="en-US" sz="1400" dirty="0"/>
              <a:t> the Ammonite, </a:t>
            </a:r>
            <a:r>
              <a:rPr lang="en-US" sz="1400" dirty="0" err="1"/>
              <a:t>Naharai</a:t>
            </a:r>
            <a:r>
              <a:rPr lang="en-US" sz="1400" dirty="0"/>
              <a:t> the </a:t>
            </a:r>
            <a:r>
              <a:rPr lang="en-US" sz="1400" dirty="0" err="1"/>
              <a:t>Beerothite</a:t>
            </a:r>
            <a:r>
              <a:rPr lang="en-US" sz="1400" dirty="0"/>
              <a:t> (armorbearer of Joab),</a:t>
            </a:r>
          </a:p>
          <a:p>
            <a:r>
              <a:rPr lang="en-US" sz="1400" dirty="0"/>
              <a:t> 38 Ira the </a:t>
            </a:r>
            <a:r>
              <a:rPr lang="en-US" sz="1400" dirty="0" err="1"/>
              <a:t>Ithrite</a:t>
            </a:r>
            <a:r>
              <a:rPr lang="en-US" sz="1400" dirty="0"/>
              <a:t>, </a:t>
            </a:r>
            <a:r>
              <a:rPr lang="en-US" sz="1400" dirty="0" err="1"/>
              <a:t>Gareb</a:t>
            </a:r>
            <a:r>
              <a:rPr lang="en-US" sz="1400" dirty="0"/>
              <a:t> the </a:t>
            </a:r>
            <a:r>
              <a:rPr lang="en-US" sz="1400" dirty="0" err="1"/>
              <a:t>Ithrite</a:t>
            </a:r>
            <a:r>
              <a:rPr lang="en-US" sz="1400" dirty="0"/>
              <a:t>,</a:t>
            </a:r>
          </a:p>
          <a:p>
            <a:r>
              <a:rPr lang="en-US" sz="1400" dirty="0"/>
              <a:t> 39 and Uriah the Hittite: </a:t>
            </a:r>
            <a:r>
              <a:rPr lang="en-US" b="1" u="sng" dirty="0">
                <a:solidFill>
                  <a:srgbClr val="FFFF00"/>
                </a:solidFill>
              </a:rPr>
              <a:t>thirty-seven</a:t>
            </a:r>
            <a:r>
              <a:rPr lang="en-US" sz="1400" dirty="0"/>
              <a:t> in all.</a:t>
            </a:r>
          </a:p>
        </p:txBody>
      </p:sp>
    </p:spTree>
    <p:extLst>
      <p:ext uri="{BB962C8B-B14F-4D97-AF65-F5344CB8AC3E}">
        <p14:creationId xmlns:p14="http://schemas.microsoft.com/office/powerpoint/2010/main" val="1956162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1493190" y="534653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“Some of Israel’s Best”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000370" y="1247563"/>
            <a:ext cx="72136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2 Samuel 23 (David’s Mighty Men)</a:t>
            </a:r>
          </a:p>
          <a:p>
            <a:r>
              <a:rPr lang="en-US" sz="1000" dirty="0"/>
              <a:t> </a:t>
            </a:r>
          </a:p>
          <a:p>
            <a:r>
              <a:rPr lang="en-US" sz="1000" dirty="0"/>
              <a:t> </a:t>
            </a:r>
            <a:r>
              <a:rPr lang="en-US" sz="2000" dirty="0"/>
              <a:t>20 </a:t>
            </a:r>
            <a:r>
              <a:rPr lang="en-US" sz="2000" b="1" i="1" u="sng" dirty="0" err="1">
                <a:solidFill>
                  <a:srgbClr val="FFFF00"/>
                </a:solidFill>
              </a:rPr>
              <a:t>Benaiah</a:t>
            </a:r>
            <a:r>
              <a:rPr lang="en-US" sz="2000" dirty="0"/>
              <a:t> was the son of </a:t>
            </a:r>
            <a:r>
              <a:rPr lang="en-US" sz="2000" dirty="0" err="1"/>
              <a:t>Jehoiada</a:t>
            </a:r>
            <a:r>
              <a:rPr lang="en-US" sz="2000" dirty="0"/>
              <a:t>, the son of a valiant man from </a:t>
            </a:r>
            <a:r>
              <a:rPr lang="en-US" sz="2000" dirty="0" err="1"/>
              <a:t>Kabzeel</a:t>
            </a:r>
            <a:r>
              <a:rPr lang="en-US" sz="2000" dirty="0"/>
              <a:t>, who had done many deeds. He had killed two lion-like heroes of Moab. He also had gone down and killed a lion in the midst of a pit on a snowy day.</a:t>
            </a:r>
          </a:p>
          <a:p>
            <a:r>
              <a:rPr lang="en-US" sz="2000" dirty="0"/>
              <a:t> 21 And he killed an Egyptian, a spectacular man. The Egyptian had a spear in his hand; so he went down to him with a staff, wrested the spear out of the Egyptian's hand, and killed him with his own spear.</a:t>
            </a:r>
          </a:p>
          <a:p>
            <a:r>
              <a:rPr lang="en-US" sz="2000" dirty="0"/>
              <a:t> 22 These things </a:t>
            </a:r>
            <a:r>
              <a:rPr lang="en-US" sz="2000" dirty="0" err="1"/>
              <a:t>Benaiah</a:t>
            </a:r>
            <a:r>
              <a:rPr lang="en-US" sz="2000" dirty="0"/>
              <a:t> the son of </a:t>
            </a:r>
            <a:r>
              <a:rPr lang="en-US" sz="2000" dirty="0" err="1"/>
              <a:t>Jehoiada</a:t>
            </a:r>
            <a:r>
              <a:rPr lang="en-US" sz="2000" dirty="0"/>
              <a:t> did, and won a name among three mighty men.</a:t>
            </a:r>
          </a:p>
          <a:p>
            <a:r>
              <a:rPr lang="en-US" sz="2000" dirty="0"/>
              <a:t> 23 He was more honored than the thirty, but he did not attain to the first three. And David appointed him over his guard.</a:t>
            </a:r>
          </a:p>
        </p:txBody>
      </p:sp>
    </p:spTree>
    <p:extLst>
      <p:ext uri="{BB962C8B-B14F-4D97-AF65-F5344CB8AC3E}">
        <p14:creationId xmlns:p14="http://schemas.microsoft.com/office/powerpoint/2010/main" val="397044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1493190" y="534653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Let Us Play The Man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25641" y="1497656"/>
            <a:ext cx="644818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I Chronicles 19</a:t>
            </a:r>
          </a:p>
          <a:p>
            <a:r>
              <a:rPr lang="en-US" sz="2400" dirty="0"/>
              <a:t> </a:t>
            </a:r>
            <a:r>
              <a:rPr lang="en-US" sz="2000" dirty="0"/>
              <a:t>14 So Joab and the people who were with him drew near for the battle against the Syrians, and they fled before him.</a:t>
            </a:r>
          </a:p>
          <a:p>
            <a:r>
              <a:rPr lang="en-US" sz="2000" dirty="0"/>
              <a:t> 15 When the people of Ammon saw that the Syrians were fleeing, they also fled before </a:t>
            </a:r>
            <a:r>
              <a:rPr lang="en-US" sz="2000" dirty="0" err="1"/>
              <a:t>Abishai</a:t>
            </a:r>
            <a:r>
              <a:rPr lang="en-US" sz="2000" dirty="0"/>
              <a:t> his brother, and entered the city. So Joab went to Jerusalem.</a:t>
            </a:r>
          </a:p>
        </p:txBody>
      </p:sp>
    </p:spTree>
    <p:extLst>
      <p:ext uri="{BB962C8B-B14F-4D97-AF65-F5344CB8AC3E}">
        <p14:creationId xmlns:p14="http://schemas.microsoft.com/office/powerpoint/2010/main" val="302989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126236" y="823822"/>
            <a:ext cx="571309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Bearing The Image Of</a:t>
            </a:r>
            <a:b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</a:br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Heavenly Man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391139" y="2107256"/>
            <a:ext cx="644818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1 Corinthians 15</a:t>
            </a:r>
          </a:p>
          <a:p>
            <a:r>
              <a:rPr lang="en-US" sz="2400" dirty="0"/>
              <a:t> 47 The first man was of the earth, made of dust; the second Man is the Lord from heaven.</a:t>
            </a:r>
          </a:p>
          <a:p>
            <a:r>
              <a:rPr lang="en-US" sz="2400" dirty="0"/>
              <a:t> 48 As was the man of dust, so also are those who are made of dust; and as is the heavenly Man, so also are those who are heavenly.</a:t>
            </a:r>
          </a:p>
          <a:p>
            <a:r>
              <a:rPr lang="en-US" sz="2400" dirty="0"/>
              <a:t> 49 And as we have borne the image of the man of dust, 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we shall also bear the ima</a:t>
            </a:r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 of the heavenl</a:t>
            </a:r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y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Man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7107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5C66E-71B0-4CB6-B9F4-BE2CC7814FD3}"/>
              </a:ext>
            </a:extLst>
          </p:cNvPr>
          <p:cNvSpPr/>
          <p:nvPr/>
        </p:nvSpPr>
        <p:spPr>
          <a:xfrm>
            <a:off x="2126236" y="823822"/>
            <a:ext cx="571309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The Great Disappointment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DC2066-2315-44D5-8B3A-279B61C2DBCA}"/>
              </a:ext>
            </a:extLst>
          </p:cNvPr>
          <p:cNvSpPr/>
          <p:nvPr/>
        </p:nvSpPr>
        <p:spPr>
          <a:xfrm>
            <a:off x="1156676" y="1622702"/>
            <a:ext cx="690098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/>
              <a:t>Genesis 3</a:t>
            </a:r>
          </a:p>
          <a:p>
            <a:r>
              <a:rPr lang="en-US" sz="2400" dirty="0"/>
              <a:t>  9 Then the LORD God called to Adam and said to him, "Where are you?"</a:t>
            </a:r>
          </a:p>
          <a:p>
            <a:r>
              <a:rPr lang="en-US" sz="2400" dirty="0"/>
              <a:t> 10 So he said, "I heard Your voice in the garden, and I was afraid because I was naked; and I hid myself."</a:t>
            </a:r>
          </a:p>
          <a:p>
            <a:r>
              <a:rPr lang="en-US" sz="2400" dirty="0"/>
              <a:t> 11 And He said, "Who told you that you were naked? Have you eaten from the tree of which I commanded you that you should not eat?"</a:t>
            </a:r>
          </a:p>
          <a:p>
            <a:r>
              <a:rPr lang="en-US" sz="2400" dirty="0"/>
              <a:t> 12 Then the man said, "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woman whom You </a:t>
            </a:r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ave to be with me, she </a:t>
            </a:r>
            <a:r>
              <a:rPr lang="en-US" sz="24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</a:t>
            </a:r>
            <a:r>
              <a:rPr lang="en-US" sz="2400" b="1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ave me of the tree, and I ate</a:t>
            </a:r>
            <a:r>
              <a:rPr lang="en-US" sz="2400" dirty="0"/>
              <a:t>."</a:t>
            </a:r>
          </a:p>
        </p:txBody>
      </p:sp>
    </p:spTree>
    <p:extLst>
      <p:ext uri="{BB962C8B-B14F-4D97-AF65-F5344CB8AC3E}">
        <p14:creationId xmlns:p14="http://schemas.microsoft.com/office/powerpoint/2010/main" val="947160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4119</TotalTime>
  <Words>1509</Words>
  <Application>Microsoft Office PowerPoint</Application>
  <PresentationFormat>On-screen Show (4:3)</PresentationFormat>
  <Paragraphs>196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MS Shell Dlg 2</vt:lpstr>
      <vt:lpstr>Wingdings</vt:lpstr>
      <vt:lpstr>Wingdings 3</vt:lpstr>
      <vt:lpstr>Madison</vt:lpstr>
      <vt:lpstr>Play The Man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The Man</dc:title>
  <dc:creator>Rick Lanning</dc:creator>
  <cp:lastModifiedBy>Rick Lanning</cp:lastModifiedBy>
  <cp:revision>69</cp:revision>
  <cp:lastPrinted>2017-10-07T18:26:42Z</cp:lastPrinted>
  <dcterms:created xsi:type="dcterms:W3CDTF">2017-10-05T16:42:29Z</dcterms:created>
  <dcterms:modified xsi:type="dcterms:W3CDTF">2017-10-08T13:38:26Z</dcterms:modified>
</cp:coreProperties>
</file>