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336" r:id="rId2"/>
    <p:sldId id="352" r:id="rId3"/>
    <p:sldId id="282" r:id="rId4"/>
    <p:sldId id="351" r:id="rId5"/>
    <p:sldId id="285" r:id="rId6"/>
    <p:sldId id="293" r:id="rId7"/>
    <p:sldId id="353" r:id="rId8"/>
    <p:sldId id="294" r:id="rId9"/>
    <p:sldId id="327" r:id="rId10"/>
    <p:sldId id="328" r:id="rId11"/>
    <p:sldId id="329" r:id="rId12"/>
    <p:sldId id="322" r:id="rId13"/>
    <p:sldId id="331" r:id="rId14"/>
    <p:sldId id="332" r:id="rId15"/>
    <p:sldId id="335" r:id="rId16"/>
    <p:sldId id="333" r:id="rId17"/>
    <p:sldId id="337" r:id="rId18"/>
    <p:sldId id="340" r:id="rId19"/>
    <p:sldId id="303" r:id="rId20"/>
    <p:sldId id="341" r:id="rId21"/>
    <p:sldId id="343" r:id="rId22"/>
    <p:sldId id="345" r:id="rId23"/>
    <p:sldId id="344" r:id="rId24"/>
    <p:sldId id="305" r:id="rId25"/>
    <p:sldId id="350" r:id="rId26"/>
  </p:sldIdLst>
  <p:sldSz cx="13004800" cy="9753600"/>
  <p:notesSz cx="7010400" cy="92964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386"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25C9CF-D411-40FC-B351-9B5A49EC472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5FEEA9-0CF8-4631-A38D-4A0EBC41EFB7}"/>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EC113E4-CAB3-430B-A3CB-089EE81D8365}" type="datetimeFigureOut">
              <a:rPr lang="en-US" smtClean="0"/>
              <a:t>10/8/2017</a:t>
            </a:fld>
            <a:endParaRPr lang="en-US"/>
          </a:p>
        </p:txBody>
      </p:sp>
      <p:sp>
        <p:nvSpPr>
          <p:cNvPr id="4" name="Footer Placeholder 3">
            <a:extLst>
              <a:ext uri="{FF2B5EF4-FFF2-40B4-BE49-F238E27FC236}">
                <a16:creationId xmlns:a16="http://schemas.microsoft.com/office/drawing/2014/main" id="{C1B3AB4D-CB0C-4BA4-832F-F325E0136FD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EC1CB7-4B74-4CE3-B592-A634EA8C015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D9545A6-C1C3-43D1-A4B2-8650C641152F}" type="slidenum">
              <a:rPr lang="en-US" smtClean="0"/>
              <a:t>‹#›</a:t>
            </a:fld>
            <a:endParaRPr lang="en-US"/>
          </a:p>
        </p:txBody>
      </p:sp>
    </p:spTree>
    <p:extLst>
      <p:ext uri="{BB962C8B-B14F-4D97-AF65-F5344CB8AC3E}">
        <p14:creationId xmlns:p14="http://schemas.microsoft.com/office/powerpoint/2010/main" val="200016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4578" name="Rectangle 2"/>
          <p:cNvSpPr>
            <a:spLocks noGrp="1" noChangeArrowheads="1"/>
          </p:cNvSpPr>
          <p:nvPr>
            <p:ph type="body" sz="quarter" idx="1"/>
          </p:nvPr>
        </p:nvSpPr>
        <p:spPr bwMode="auto">
          <a:xfrm>
            <a:off x="701040" y="4415790"/>
            <a:ext cx="5608320" cy="41833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405881"/>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stheoracle.truepath.com/index-244.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40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I know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Revelation 2:2. He knew all they had done, good and bad.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charity</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Love: love to God, and love to man. The </a:t>
            </a:r>
            <a:r>
              <a:rPr lang="en-US" sz="1400">
                <a:solidFill>
                  <a:srgbClr val="000000"/>
                </a:solidFill>
                <a:latin typeface="Times New Roman Italic" charset="0"/>
                <a:cs typeface="Times New Roman Italic" charset="0"/>
                <a:sym typeface="Times New Roman Italic" charset="0"/>
              </a:rPr>
              <a:t>Essence of Christianity – (Mk 12:29-31; John 14:15; 15:14; 1 John 5:3)</a:t>
            </a:r>
          </a:p>
          <a:p>
            <a:pPr marL="223237" indent="-165002">
              <a:spcBef>
                <a:spcPts val="472"/>
              </a:spcBef>
            </a:pPr>
            <a:r>
              <a:rPr lang="en-US" sz="1400">
                <a:solidFill>
                  <a:srgbClr val="000000"/>
                </a:solidFill>
                <a:latin typeface="Times New Roman" charset="0"/>
                <a:cs typeface="Times New Roman" charset="0"/>
                <a:sym typeface="Times New Roman" charset="0"/>
              </a:rPr>
              <a:t>Mark 12:29-31 (NKJV)  Jesus answered him, "The first of all the commandments is: 'Hear, O Israel, the Lord our God, the Lord is one. [30] And you shall love the Lord your God with all your heart, with all your soul, with all your mind, and with all your strength.' This is the first commandment. [31] And the second, like it, is this: 'You shall love your neighbor as yourself.' There is no other commandment greater than these." </a:t>
            </a:r>
          </a:p>
          <a:p>
            <a:pPr marL="223237" indent="-165002">
              <a:spcBef>
                <a:spcPts val="472"/>
              </a:spcBef>
            </a:pPr>
            <a:r>
              <a:rPr lang="en-US" sz="1400">
                <a:solidFill>
                  <a:srgbClr val="000000"/>
                </a:solidFill>
                <a:latin typeface="Times New Roman" charset="0"/>
                <a:cs typeface="Times New Roman" charset="0"/>
                <a:sym typeface="Times New Roman" charset="0"/>
              </a:rPr>
              <a:t>John 14:15 (NKJV)   "If you love Me, keep My commandments. </a:t>
            </a:r>
          </a:p>
          <a:p>
            <a:pPr marL="223237" indent="-165002">
              <a:spcBef>
                <a:spcPts val="472"/>
              </a:spcBef>
            </a:pPr>
            <a:r>
              <a:rPr lang="en-US" sz="1400">
                <a:solidFill>
                  <a:srgbClr val="000000"/>
                </a:solidFill>
                <a:latin typeface="Times New Roman" charset="0"/>
                <a:cs typeface="Times New Roman" charset="0"/>
                <a:sym typeface="Times New Roman" charset="0"/>
              </a:rPr>
              <a:t>1 John 5:3 (NKJV)  For this is the love of God, that we keep His commandments. And His commandments are not burdensome.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service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 ministry- The word would seem to include all the service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which the church had rendered in the cause of religion; all which was the proper fruit of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love, or which would be a carrying out of the principles of love to God and man.  </a:t>
            </a:r>
          </a:p>
          <a:p>
            <a:pPr marL="223237" indent="-165002">
              <a:spcBef>
                <a:spcPts val="472"/>
              </a:spcBef>
            </a:pPr>
            <a:r>
              <a:rPr lang="en-US" sz="1400">
                <a:solidFill>
                  <a:srgbClr val="000000"/>
                </a:solidFill>
                <a:latin typeface="Times New Roman" charset="0"/>
                <a:cs typeface="Times New Roman" charset="0"/>
                <a:sym typeface="Times New Roman" charset="0"/>
              </a:rPr>
              <a:t>2 Corinthians 9:1  For as touching the </a:t>
            </a:r>
            <a:r>
              <a:rPr lang="en-US" sz="1400" u="sng">
                <a:solidFill>
                  <a:srgbClr val="000000"/>
                </a:solidFill>
                <a:latin typeface="Times New Roman" charset="0"/>
                <a:cs typeface="Times New Roman" charset="0"/>
                <a:sym typeface="Times New Roman" charset="0"/>
              </a:rPr>
              <a:t>ministering</a:t>
            </a:r>
            <a:r>
              <a:rPr lang="en-US" sz="1400">
                <a:solidFill>
                  <a:srgbClr val="000000"/>
                </a:solidFill>
                <a:latin typeface="Times New Roman" charset="0"/>
                <a:cs typeface="Times New Roman" charset="0"/>
                <a:sym typeface="Times New Roman" charset="0"/>
              </a:rPr>
              <a:t> to the saints, it is superfluous for me to write to you:</a:t>
            </a:r>
          </a:p>
          <a:p>
            <a:pPr marL="223237" indent="-165002">
              <a:spcBef>
                <a:spcPts val="472"/>
              </a:spcBef>
            </a:pPr>
            <a:r>
              <a:rPr lang="en-US" sz="1400">
                <a:solidFill>
                  <a:srgbClr val="000000"/>
                </a:solidFill>
                <a:latin typeface="Times New Roman" charset="0"/>
                <a:cs typeface="Times New Roman" charset="0"/>
                <a:sym typeface="Times New Roman" charset="0"/>
              </a:rPr>
              <a:t>Hebrews 6:9-10 (NKJV)   But, beloved, we are confident of better things concerning you, yes, </a:t>
            </a:r>
            <a:r>
              <a:rPr lang="en-US" sz="1400">
                <a:solidFill>
                  <a:srgbClr val="000000"/>
                </a:solidFill>
                <a:latin typeface="Times New Roman Bold" charset="0"/>
                <a:cs typeface="Times New Roman Bold" charset="0"/>
                <a:sym typeface="Times New Roman Bold" charset="0"/>
              </a:rPr>
              <a:t>things that accompany salvation</a:t>
            </a:r>
            <a:r>
              <a:rPr lang="en-US" sz="1400">
                <a:solidFill>
                  <a:srgbClr val="000000"/>
                </a:solidFill>
                <a:latin typeface="Times New Roman" charset="0"/>
                <a:cs typeface="Times New Roman" charset="0"/>
                <a:sym typeface="Times New Roman" charset="0"/>
              </a:rPr>
              <a:t>, though we speak in this manner. [10] For God is not unjust to forget your </a:t>
            </a:r>
            <a:r>
              <a:rPr lang="en-US" sz="1400">
                <a:solidFill>
                  <a:srgbClr val="000000"/>
                </a:solidFill>
                <a:latin typeface="Times New Roman Bold" charset="0"/>
                <a:cs typeface="Times New Roman Bold" charset="0"/>
                <a:sym typeface="Times New Roman Bold" charset="0"/>
              </a:rPr>
              <a:t>work and labor of love which you have shown toward His name, in that you have ministered to the saints, and do minister</a:t>
            </a:r>
            <a:r>
              <a:rPr lang="en-US" sz="1400">
                <a:solidFill>
                  <a:srgbClr val="000000"/>
                </a:solidFill>
                <a:latin typeface="Times New Roman" charset="0"/>
                <a:cs typeface="Times New Roman" charset="0"/>
                <a:sym typeface="Times New Roman" charset="0"/>
              </a:rPr>
              <a:t>.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faith</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Or, fidelity in the cause of the Redeemer. The word here would include not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only trust in Christ for salvation, but that which is the proper result of such trust-fidelity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in his service.  </a:t>
            </a:r>
          </a:p>
          <a:p>
            <a:pPr marL="223237" indent="-165002">
              <a:spcBef>
                <a:spcPts val="472"/>
              </a:spcBef>
            </a:pPr>
            <a:r>
              <a:rPr lang="en-US" sz="1400">
                <a:solidFill>
                  <a:srgbClr val="000000"/>
                </a:solidFill>
                <a:latin typeface="Times New Roman" charset="0"/>
                <a:cs typeface="Times New Roman" charset="0"/>
                <a:sym typeface="Times New Roman" charset="0"/>
              </a:rPr>
              <a:t> Hebrews 11:1 (NKJV)  Now faith is the substance of things hoped for, the evidence of things not seen. . . . . [6]   But without faith it is impossible to please Him, for he who comes to God must believe that He is, and that He is a rewarder of those who diligently seek Him.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patience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Patient endurance of the sorrows of life-of all that God brought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upon them in any way, to test the reality of their religion.  </a:t>
            </a:r>
          </a:p>
          <a:p>
            <a:pPr marL="223237" indent="-165002">
              <a:spcBef>
                <a:spcPts val="472"/>
              </a:spcBef>
            </a:pPr>
            <a:r>
              <a:rPr lang="en-US" sz="1400">
                <a:solidFill>
                  <a:srgbClr val="000000"/>
                </a:solidFill>
                <a:latin typeface="Times New Roman" charset="0"/>
                <a:cs typeface="Times New Roman" charset="0"/>
                <a:sym typeface="Times New Roman" charset="0"/>
              </a:rPr>
              <a:t> James 5:10,11  My brethren, take the prophets, who spoke in the name of the Lord, as an example of suffering and patience. [11]  Indeed we count them blessed who endure. You have heard of the perseverance of Job and seen the end </a:t>
            </a:r>
            <a:r>
              <a:rPr lang="en-US" sz="1400">
                <a:solidFill>
                  <a:srgbClr val="000000"/>
                </a:solidFill>
                <a:latin typeface="Times New Roman Italic" charset="0"/>
                <a:cs typeface="Times New Roman Italic" charset="0"/>
                <a:sym typeface="Times New Roman Italic" charset="0"/>
              </a:rPr>
              <a:t>intended by</a:t>
            </a:r>
            <a:r>
              <a:rPr lang="en-US" sz="1400">
                <a:solidFill>
                  <a:srgbClr val="000000"/>
                </a:solidFill>
                <a:latin typeface="Times New Roman" charset="0"/>
                <a:cs typeface="Times New Roman" charset="0"/>
                <a:sym typeface="Times New Roman" charset="0"/>
              </a:rPr>
              <a:t> the Lord——that the Lord is very compassionate and merciful.</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Thy works as the fruit of the virtues just mentioned.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the last to be more than the first</a:t>
            </a:r>
            <a:r>
              <a:rPr lang="en-US" sz="1400">
                <a:solidFill>
                  <a:srgbClr val="333399"/>
                </a:solidFill>
                <a:latin typeface="Times New Roman Bold" charset="0"/>
                <a:cs typeface="Times New Roman Bold" charset="0"/>
                <a:sym typeface="Times New Roman Bold" charset="0"/>
              </a:rPr>
              <a:t>.- </a:t>
            </a:r>
            <a:r>
              <a:rPr lang="en-US" sz="1400">
                <a:solidFill>
                  <a:srgbClr val="000000"/>
                </a:solidFill>
                <a:latin typeface="Times New Roman" charset="0"/>
                <a:cs typeface="Times New Roman" charset="0"/>
                <a:sym typeface="Times New Roman" charset="0"/>
              </a:rPr>
              <a:t>That is, they were making progress; they had been acting more and more in accordance with the nature and claims of the Christian profession. Making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Italic" charset="0"/>
                <a:cs typeface="Times New Roman Italic" charset="0"/>
                <a:sym typeface="Times New Roman Italic" charset="0"/>
              </a:rPr>
              <a:t>advances</a:t>
            </a:r>
            <a:r>
              <a:rPr lang="en-US" sz="1400">
                <a:solidFill>
                  <a:srgbClr val="000000"/>
                </a:solidFill>
                <a:latin typeface="Times New Roman" charset="0"/>
                <a:cs typeface="Times New Roman" charset="0"/>
                <a:sym typeface="Times New Roman" charset="0"/>
              </a:rPr>
              <a:t> in knowledge and holiness; as we grow in years and experience is required of us, (Heb 5:12-14)</a:t>
            </a:r>
          </a:p>
          <a:p>
            <a:pPr marL="223237" indent="-165002">
              <a:spcBef>
                <a:spcPts val="472"/>
              </a:spcBef>
            </a:pPr>
            <a:r>
              <a:rPr lang="en-US" sz="1400">
                <a:solidFill>
                  <a:srgbClr val="000000"/>
                </a:solidFill>
                <a:latin typeface="Times New Roman" charset="0"/>
                <a:cs typeface="Times New Roman" charset="0"/>
                <a:sym typeface="Times New Roman" charset="0"/>
              </a:rPr>
              <a:t>1 Timothy 4:15  Meditate on these things; give yourself entirely to them, that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may be evident to all.</a:t>
            </a:r>
          </a:p>
          <a:p>
            <a:pPr marL="223237" indent="-165002">
              <a:spcBef>
                <a:spcPts val="472"/>
              </a:spcBef>
            </a:pPr>
            <a:r>
              <a:rPr lang="en-US" sz="1400">
                <a:solidFill>
                  <a:srgbClr val="000000"/>
                </a:solidFill>
                <a:latin typeface="Times New Roman" charset="0"/>
                <a:cs typeface="Times New Roman" charset="0"/>
                <a:sym typeface="Times New Roman" charset="0"/>
              </a:rPr>
              <a:t>Philippians 1:25  And being confident of this, I know that I shall remain and continue with you all for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and joy of faith,</a:t>
            </a:r>
          </a:p>
          <a:p>
            <a:pPr marL="223237" indent="-165002">
              <a:spcBef>
                <a:spcPts val="472"/>
              </a:spcBef>
            </a:pPr>
            <a:r>
              <a:rPr lang="en-US" sz="1400">
                <a:solidFill>
                  <a:srgbClr val="000000"/>
                </a:solidFill>
                <a:latin typeface="Times New Roman" charset="0"/>
                <a:cs typeface="Times New Roman" charset="0"/>
                <a:sym typeface="Times New Roman" charset="0"/>
              </a:rPr>
              <a:t>2 Thes. 1:3 (NKJV)  </a:t>
            </a:r>
          </a:p>
          <a:p>
            <a:pPr marL="223237" indent="-165002">
              <a:spcBef>
                <a:spcPts val="472"/>
              </a:spcBef>
            </a:pPr>
            <a:r>
              <a:rPr lang="en-US" sz="1400">
                <a:solidFill>
                  <a:srgbClr val="000000"/>
                </a:solidFill>
                <a:latin typeface="Times New Roman" charset="0"/>
                <a:cs typeface="Times New Roman" charset="0"/>
                <a:sym typeface="Times New Roman" charset="0"/>
              </a:rPr>
              <a:t>    We are bound to thank God always for you, brethren, as it is fitting, because your faith grows exceedingly, and the love of every one of you all abounds toward each other,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60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spcBef>
                <a:spcPts val="1223"/>
              </a:spcBef>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b="1">
                <a:latin typeface="Helvetica" charset="0"/>
                <a:cs typeface="Helvetica" charset="0"/>
                <a:sym typeface="Helvetica" charset="0"/>
              </a:rPr>
              <a:t>II. THE PROBLEM (2:20-21).</a:t>
            </a:r>
            <a:br>
              <a:rPr lang="en-US" sz="1600" b="1">
                <a:latin typeface="Helvetica" charset="0"/>
                <a:cs typeface="Helvetica" charset="0"/>
                <a:sym typeface="Helvetica" charset="0"/>
              </a:rPr>
            </a:br>
            <a:r>
              <a:rPr lang="en-US" sz="1600">
                <a:latin typeface="Helvetica" charset="0"/>
                <a:cs typeface="Helvetica" charset="0"/>
                <a:sym typeface="Helvetica" charset="0"/>
              </a:rPr>
              <a:t>A. </a:t>
            </a:r>
            <a:r>
              <a:rPr lang="en-US" sz="1600" b="1">
                <a:latin typeface="Helvetica" charset="0"/>
                <a:cs typeface="Helvetica" charset="0"/>
                <a:sym typeface="Helvetica" charset="0"/>
              </a:rPr>
              <a:t>2:20-21 </a:t>
            </a:r>
            <a:r>
              <a:rPr lang="en-US" sz="1600" i="1">
                <a:latin typeface="Helvetica" charset="0"/>
                <a:cs typeface="Helvetica" charset="0"/>
                <a:sym typeface="Helvetica" charset="0"/>
              </a:rPr>
              <a:t>"Nevertheless I have a few things against you, because you allow that woman</a:t>
            </a:r>
            <a:r>
              <a:rPr lang="en-US">
                <a:latin typeface="Times" charset="0"/>
                <a:cs typeface="Times" charset="0"/>
                <a:sym typeface="Times" charset="0"/>
              </a:rPr>
              <a:t> </a:t>
            </a:r>
            <a:r>
              <a:rPr lang="en-US" sz="1600" i="1">
                <a:latin typeface="Helvetica" charset="0"/>
                <a:cs typeface="Helvetica" charset="0"/>
                <a:sym typeface="Helvetica" charset="0"/>
              </a:rPr>
              <a:t>Jezebel, who calls herself a prophetess, to teach and seduce My servants to commit sexual immorality and eat things sacrificed to idols. </a:t>
            </a:r>
            <a:r>
              <a:rPr lang="en-US" sz="1600" b="1">
                <a:latin typeface="Helvetica" charset="0"/>
                <a:cs typeface="Helvetica" charset="0"/>
                <a:sym typeface="Helvetica" charset="0"/>
              </a:rPr>
              <a:t>21 </a:t>
            </a:r>
            <a:r>
              <a:rPr lang="en-US" sz="1600" i="1">
                <a:latin typeface="Helvetica" charset="0"/>
                <a:cs typeface="Helvetica" charset="0"/>
                <a:sym typeface="Helvetica" charset="0"/>
              </a:rPr>
              <a:t>"And I gave her time to repent of her sexual immorality, and she did not repent.</a:t>
            </a:r>
            <a:r>
              <a:rPr lang="ja-JP" altLang="en-US" sz="1600" i="1">
                <a:latin typeface="Arial"/>
                <a:cs typeface="Helvetica" charset="0"/>
                <a:sym typeface="Helvetica" charset="0"/>
              </a:rPr>
              <a:t>”</a:t>
            </a:r>
            <a:endParaRPr lang="en-US">
              <a:latin typeface="Times" charset="0"/>
              <a:cs typeface="Times" charset="0"/>
              <a:sym typeface="Times" charset="0"/>
            </a:endParaRPr>
          </a:p>
          <a:p>
            <a:pPr>
              <a:spcBef>
                <a:spcPts val="1223"/>
              </a:spcBef>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B. Notice the name that stands out: </a:t>
            </a:r>
            <a:r>
              <a:rPr lang="ja-JP" altLang="en-US" sz="1600" i="1">
                <a:latin typeface="Arial"/>
                <a:cs typeface="Helvetica" charset="0"/>
                <a:sym typeface="Helvetica" charset="0"/>
              </a:rPr>
              <a:t>“</a:t>
            </a:r>
            <a:r>
              <a:rPr lang="en-US" sz="1600" i="1">
                <a:latin typeface="Helvetica" charset="0"/>
                <a:cs typeface="Helvetica" charset="0"/>
                <a:sym typeface="Helvetica" charset="0"/>
              </a:rPr>
              <a:t>Jezebel.</a:t>
            </a:r>
            <a:r>
              <a:rPr lang="ja-JP" altLang="en-US" sz="1600" i="1">
                <a:latin typeface="Arial"/>
                <a:cs typeface="Helvetica" charset="0"/>
                <a:sym typeface="Helvetica" charset="0"/>
              </a:rPr>
              <a:t>”</a:t>
            </a:r>
            <a:endParaRPr lang="en-US">
              <a:latin typeface="Times" charset="0"/>
              <a:cs typeface="Times" charset="0"/>
              <a:sym typeface="Times" charset="0"/>
            </a:endParaRP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This name was apparently given because this individual was like the character of old. </a:t>
            </a:r>
          </a:p>
          <a:p>
            <a:pPr>
              <a:spcBef>
                <a:spcPts val="1630"/>
              </a:spcBef>
              <a:buFontTx/>
              <a:buAutoNum type="arabicPeriod"/>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1)  The original Jezebel was the daughter of Ethbaal; king of the Sidonians, also known as the Phoenicians. </a:t>
            </a:r>
          </a:p>
          <a:p>
            <a:pPr>
              <a:spcBef>
                <a:spcPts val="1630"/>
              </a:spcBef>
              <a:buFontTx/>
              <a:buAutoNum type="arabicPeriod"/>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2)  We read of her record in </a:t>
            </a:r>
            <a:r>
              <a:rPr lang="en-US" sz="1600" b="1">
                <a:latin typeface="Helvetica" charset="0"/>
                <a:cs typeface="Helvetica" charset="0"/>
                <a:sym typeface="Helvetica" charset="0"/>
              </a:rPr>
              <a:t>1 Kings 16-21 </a:t>
            </a:r>
            <a:r>
              <a:rPr lang="en-US" sz="1600">
                <a:latin typeface="Helvetica" charset="0"/>
                <a:cs typeface="Helvetica" charset="0"/>
                <a:sym typeface="Helvetica" charset="0"/>
              </a:rPr>
              <a:t>and </a:t>
            </a:r>
            <a:r>
              <a:rPr lang="en-US" sz="1600" b="1">
                <a:latin typeface="Helvetica" charset="0"/>
                <a:cs typeface="Helvetica" charset="0"/>
                <a:sym typeface="Helvetica" charset="0"/>
              </a:rPr>
              <a:t>2 Kings 9</a:t>
            </a:r>
            <a:r>
              <a:rPr lang="en-US" sz="1600">
                <a:latin typeface="Helvetica" charset="0"/>
                <a:cs typeface="Helvetica" charset="0"/>
                <a:sym typeface="Helvetica" charset="0"/>
              </a:rPr>
              <a:t>. </a:t>
            </a:r>
          </a:p>
          <a:p>
            <a:pPr>
              <a:spcBef>
                <a:spcPts val="1630"/>
              </a:spcBef>
              <a:buFontTx/>
              <a:buAutoNum type="arabicPeriod"/>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3)  She was the wife of king Ahab, and helped to lead her husband into Baal worship (</a:t>
            </a:r>
            <a:r>
              <a:rPr lang="en-US" sz="1600" b="1">
                <a:latin typeface="Helvetica" charset="0"/>
                <a:cs typeface="Helvetica" charset="0"/>
                <a:sym typeface="Helvetica" charset="0"/>
              </a:rPr>
              <a:t>1 Kings 16:31</a:t>
            </a:r>
            <a:r>
              <a:rPr lang="en-US" sz="1600">
                <a:latin typeface="Helvetica" charset="0"/>
                <a:cs typeface="Helvetica" charset="0"/>
                <a:sym typeface="Helvetica" charset="0"/>
              </a:rPr>
              <a:t>). </a:t>
            </a:r>
          </a:p>
          <a:p>
            <a:pPr>
              <a:spcBef>
                <a:spcPts val="1630"/>
              </a:spcBef>
              <a:buFontTx/>
              <a:buAutoNum type="arabicPeriod"/>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4)  She was a vicious lady, having destroyed the prophets of God (</a:t>
            </a:r>
            <a:r>
              <a:rPr lang="en-US" sz="1600" b="1">
                <a:latin typeface="Helvetica" charset="0"/>
                <a:cs typeface="Helvetica" charset="0"/>
                <a:sym typeface="Helvetica" charset="0"/>
              </a:rPr>
              <a:t>1 Kings 18:4</a:t>
            </a:r>
            <a:r>
              <a:rPr lang="en-US" sz="1600">
                <a:latin typeface="Helvetica" charset="0"/>
                <a:cs typeface="Helvetica" charset="0"/>
                <a:sym typeface="Helvetica" charset="0"/>
              </a:rPr>
              <a:t>). </a:t>
            </a:r>
          </a:p>
          <a:p>
            <a:pPr>
              <a:spcBef>
                <a:spcPts val="1630"/>
              </a:spcBef>
              <a:buFontTx/>
              <a:buAutoNum type="arabicPeriod"/>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5)  Even Naboth</a:t>
            </a:r>
            <a:r>
              <a:rPr lang="ja-JP" altLang="en-US" sz="1600">
                <a:latin typeface="Arial"/>
                <a:cs typeface="Helvetica" charset="0"/>
                <a:sym typeface="Helvetica" charset="0"/>
              </a:rPr>
              <a:t>’</a:t>
            </a:r>
            <a:r>
              <a:rPr lang="en-US" sz="1600">
                <a:latin typeface="Helvetica" charset="0"/>
                <a:cs typeface="Helvetica" charset="0"/>
                <a:sym typeface="Helvetica" charset="0"/>
              </a:rPr>
              <a:t>s death is laid to her charge, as she had him killed that Ahab could have his vineyard (</a:t>
            </a:r>
            <a:r>
              <a:rPr lang="en-US" sz="1600" b="1">
                <a:latin typeface="Helvetica" charset="0"/>
                <a:cs typeface="Helvetica" charset="0"/>
                <a:sym typeface="Helvetica" charset="0"/>
              </a:rPr>
              <a:t>1 Kings 21</a:t>
            </a:r>
            <a:r>
              <a:rPr lang="en-US" sz="1600">
                <a:latin typeface="Helvetica" charset="0"/>
                <a:cs typeface="Helvetica" charset="0"/>
                <a:sym typeface="Helvetica" charset="0"/>
              </a:rPr>
              <a:t>).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6)  She encouraged idolatry: evening feeding at her table the prophets of Baal and Asherah (</a:t>
            </a:r>
            <a:r>
              <a:rPr lang="en-US" sz="1600" b="1">
                <a:latin typeface="Helvetica" charset="0"/>
                <a:cs typeface="Helvetica" charset="0"/>
                <a:sym typeface="Helvetica" charset="0"/>
              </a:rPr>
              <a:t>1 Kings 18:19</a:t>
            </a:r>
            <a:r>
              <a:rPr lang="en-US" sz="1600">
                <a:latin typeface="Helvetica" charset="0"/>
                <a:cs typeface="Helvetica" charset="0"/>
                <a:sym typeface="Helvetica" charset="0"/>
              </a:rPr>
              <a:t>).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7)  Jehu described her practices as harlotry and witchcraft (</a:t>
            </a:r>
            <a:r>
              <a:rPr lang="en-US" sz="1600" b="1">
                <a:latin typeface="Helvetica" charset="0"/>
                <a:cs typeface="Helvetica" charset="0"/>
                <a:sym typeface="Helvetica" charset="0"/>
              </a:rPr>
              <a:t>2 Kings 9:22</a:t>
            </a:r>
            <a:r>
              <a:rPr lang="en-US" sz="1600">
                <a:latin typeface="Helvetica" charset="0"/>
                <a:cs typeface="Helvetica" charset="0"/>
                <a:sym typeface="Helvetica" charset="0"/>
              </a:rPr>
              <a:t>).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8)  Her name is virtually synonymous with evil.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9)  We read of her death in </a:t>
            </a:r>
            <a:r>
              <a:rPr lang="en-US" sz="1600" b="1">
                <a:latin typeface="Helvetica" charset="0"/>
                <a:cs typeface="Helvetica" charset="0"/>
                <a:sym typeface="Helvetica" charset="0"/>
              </a:rPr>
              <a:t>2 Kings 9:30-37</a:t>
            </a:r>
            <a:r>
              <a:rPr lang="en-US" sz="1600">
                <a:latin typeface="Helvetica" charset="0"/>
                <a:cs typeface="Helvetica" charset="0"/>
                <a:sym typeface="Helvetica" charset="0"/>
              </a:rPr>
              <a:t>, and it was a very violent death.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The woman teaching in Thyatira was a proverbial Jezebel, in that she was a false prophetess.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1)  She was teaching the people to commit sexual immorality.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2)  Teaching them to eat things sacrificed to idols. </a:t>
            </a:r>
          </a:p>
          <a:p>
            <a:pPr>
              <a:spcBef>
                <a:spcPts val="1630"/>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3)  It is of little doubt that she was trying to bring pagan worship into the church, the holding again of the doctrine of Balaam. </a:t>
            </a:r>
          </a:p>
          <a:p>
            <a:pPr>
              <a:spcBef>
                <a:spcPts val="1630"/>
              </a:spcBef>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4. Again with reference to the guilds, it is evident from the background information</a:t>
            </a:r>
            <a:r>
              <a:rPr lang="en-US">
                <a:latin typeface="Times" charset="0"/>
                <a:cs typeface="Times" charset="0"/>
                <a:sym typeface="Times" charset="0"/>
              </a:rPr>
              <a:t> </a:t>
            </a:r>
            <a:r>
              <a:rPr lang="en-US" sz="1600">
                <a:latin typeface="Helvetica" charset="0"/>
                <a:cs typeface="Helvetica" charset="0"/>
                <a:sym typeface="Helvetica" charset="0"/>
              </a:rPr>
              <a:t>that compromise would have been a danger.</a:t>
            </a:r>
            <a:endParaRPr lang="en-US">
              <a:latin typeface="Times" charset="0"/>
              <a:cs typeface="Times" charset="0"/>
              <a:sym typeface="Times" charset="0"/>
            </a:endParaRP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1)  Membership in the guilds would have been difficult for a member of the Lord</a:t>
            </a:r>
            <a:r>
              <a:rPr lang="ja-JP" altLang="en-US" sz="1600">
                <a:latin typeface="Arial"/>
                <a:cs typeface="Helvetica" charset="0"/>
                <a:sym typeface="Helvetica" charset="0"/>
              </a:rPr>
              <a:t>’</a:t>
            </a:r>
            <a:r>
              <a:rPr lang="en-US" sz="1600">
                <a:latin typeface="Helvetica" charset="0"/>
                <a:cs typeface="Helvetica" charset="0"/>
                <a:sym typeface="Helvetica" charset="0"/>
              </a:rPr>
              <a:t>s church, especially since the guilds were tied in with idolatrous worship. </a:t>
            </a:r>
            <a:endParaRPr lang="en-US">
              <a:latin typeface="Times" charset="0"/>
              <a:cs typeface="Times" charset="0"/>
              <a:sym typeface="Times" charset="0"/>
            </a:endParaRP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2)  With pressure even coming within the church, it is possible that members may have succumbed to the pressure and temptation. </a:t>
            </a:r>
            <a:endParaRPr lang="en-US">
              <a:latin typeface="Times" charset="0"/>
              <a:cs typeface="Times" charset="0"/>
              <a:sym typeface="Times" charset="0"/>
            </a:endParaRP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3)  Compromise has long been a tool of satan. </a:t>
            </a:r>
            <a:endParaRPr lang="en-US">
              <a:latin typeface="Times" charset="0"/>
              <a:cs typeface="Times" charset="0"/>
              <a:sym typeface="Times" charset="0"/>
            </a:endParaRPr>
          </a:p>
          <a:p>
            <a:pPr>
              <a:spcBef>
                <a:spcPts val="1223"/>
              </a:spcBef>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C. </a:t>
            </a:r>
            <a:r>
              <a:rPr lang="en-US" sz="1600" b="1">
                <a:latin typeface="Helvetica" charset="0"/>
                <a:cs typeface="Helvetica" charset="0"/>
                <a:sym typeface="Helvetica" charset="0"/>
              </a:rPr>
              <a:t>21 </a:t>
            </a:r>
            <a:r>
              <a:rPr lang="en-US" sz="1600" i="1">
                <a:latin typeface="Helvetica" charset="0"/>
                <a:cs typeface="Helvetica" charset="0"/>
                <a:sym typeface="Helvetica" charset="0"/>
              </a:rPr>
              <a:t>"And I gave her time to repent of her sexual immorality, and she did not repent.</a:t>
            </a:r>
            <a:r>
              <a:rPr lang="ja-JP" altLang="en-US" sz="1600" i="1">
                <a:latin typeface="Arial"/>
                <a:cs typeface="Helvetica" charset="0"/>
                <a:sym typeface="Helvetica" charset="0"/>
              </a:rPr>
              <a:t>”</a:t>
            </a:r>
            <a:endParaRPr lang="en-US">
              <a:latin typeface="Times" charset="0"/>
              <a:cs typeface="Times" charset="0"/>
              <a:sym typeface="Times" charset="0"/>
            </a:endParaRP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Even in the face of evil within the church, we see the longsuffering and patience of God (</a:t>
            </a:r>
            <a:r>
              <a:rPr lang="en-US" sz="1600" b="1">
                <a:latin typeface="Helvetica" charset="0"/>
                <a:cs typeface="Helvetica" charset="0"/>
                <a:sym typeface="Helvetica" charset="0"/>
              </a:rPr>
              <a:t>2 Pet. 3:9</a:t>
            </a:r>
            <a:r>
              <a:rPr lang="en-US" sz="1600">
                <a:latin typeface="Helvetica" charset="0"/>
                <a:cs typeface="Helvetica" charset="0"/>
                <a:sym typeface="Helvetica" charset="0"/>
              </a:rPr>
              <a:t>). </a:t>
            </a: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God</a:t>
            </a:r>
            <a:r>
              <a:rPr lang="ja-JP" altLang="en-US" sz="1600">
                <a:latin typeface="Arial"/>
                <a:cs typeface="Helvetica" charset="0"/>
                <a:sym typeface="Helvetica" charset="0"/>
              </a:rPr>
              <a:t>’</a:t>
            </a:r>
            <a:r>
              <a:rPr lang="en-US" sz="1600">
                <a:latin typeface="Helvetica" charset="0"/>
                <a:cs typeface="Helvetica" charset="0"/>
                <a:sym typeface="Helvetica" charset="0"/>
              </a:rPr>
              <a:t>s patience was tremendous in the days of Noah while the ark was being prepared for 120 yrs. </a:t>
            </a: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His patience is also evident today, giving men time to repent. </a:t>
            </a:r>
          </a:p>
          <a:p>
            <a:pPr>
              <a:spcBef>
                <a:spcPts val="1223"/>
              </a:spcBef>
              <a:buFontTx/>
              <a:buChar char="•"/>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r>
              <a:rPr lang="en-US" sz="1600">
                <a:latin typeface="Helvetica" charset="0"/>
                <a:cs typeface="Helvetica" charset="0"/>
                <a:sym typeface="Helvetica" charset="0"/>
              </a:rPr>
              <a:t>Repentance signifies a change; and there are too many Jezebel</a:t>
            </a:r>
            <a:r>
              <a:rPr lang="ja-JP" altLang="en-US" sz="1600">
                <a:latin typeface="Arial"/>
                <a:cs typeface="Helvetica" charset="0"/>
                <a:sym typeface="Helvetica" charset="0"/>
              </a:rPr>
              <a:t>’</a:t>
            </a:r>
            <a:r>
              <a:rPr lang="en-US" sz="1600">
                <a:latin typeface="Helvetica" charset="0"/>
                <a:cs typeface="Helvetica" charset="0"/>
                <a:sym typeface="Helvetica" charset="0"/>
              </a:rPr>
              <a:t>s today preventing people from repenting of their sins.</a:t>
            </a:r>
            <a:endParaRPr lang="en-US">
              <a:latin typeface="Times" charset="0"/>
              <a:cs typeface="Times" charset="0"/>
              <a:sym typeface="Times" charset="0"/>
            </a:endParaRPr>
          </a:p>
          <a:p>
            <a:pPr>
              <a:spcBef>
                <a:spcPts val="1630"/>
              </a:spcBef>
              <a:tabLst>
                <a:tab pos="142354" algn="l"/>
                <a:tab pos="465887"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608241" algn="l"/>
                <a:tab pos="931774" algn="l"/>
                <a:tab pos="142354" algn="l"/>
                <a:tab pos="465887" algn="l"/>
                <a:tab pos="608241" algn="l"/>
                <a:tab pos="931774" algn="l"/>
                <a:tab pos="608241" algn="l"/>
                <a:tab pos="931774" algn="l"/>
                <a:tab pos="608241" algn="l"/>
                <a:tab pos="931774" algn="l"/>
                <a:tab pos="142354" algn="l"/>
                <a:tab pos="465887" algn="l"/>
                <a:tab pos="142354" algn="l"/>
                <a:tab pos="465887" algn="l"/>
              </a:tabLst>
            </a:pPr>
            <a:endParaRPr lang="en-US" sz="1600">
              <a:solidFill>
                <a:srgbClr val="000000"/>
              </a:solidFill>
              <a:latin typeface="Arial" charset="0"/>
              <a:cs typeface="Arial" charset="0"/>
              <a:sym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58236">
              <a:spcBef>
                <a:spcPts val="599"/>
              </a:spcBef>
            </a:pPr>
            <a:r>
              <a:rPr lang="en-US" sz="1600">
                <a:solidFill>
                  <a:srgbClr val="000000"/>
                </a:solidFill>
                <a:latin typeface="Arial" charset="0"/>
                <a:cs typeface="Arial" charset="0"/>
                <a:sym typeface="Arial" charset="0"/>
              </a:rPr>
              <a:t>This false teacher was corrupting the Thyatira church much like Ahab</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s wife Jezebel corrupted Israel, an impious and cruel queen who protected idolatry and persecuted the prophets of God. (1 Kings 16:31-33). </a:t>
            </a:r>
          </a:p>
          <a:p>
            <a:pPr marL="58236">
              <a:spcBef>
                <a:spcPts val="599"/>
              </a:spcBef>
            </a:pPr>
            <a:r>
              <a:rPr lang="en-US" sz="1600">
                <a:solidFill>
                  <a:srgbClr val="000000"/>
                </a:solidFill>
                <a:latin typeface="Arial" charset="0"/>
                <a:cs typeface="Arial" charset="0"/>
                <a:sym typeface="Arial" charset="0"/>
              </a:rPr>
              <a:t>She was a daughter of Ethbaal, king of Tyre and Sidon, and lived about 918 years before Christ. </a:t>
            </a:r>
          </a:p>
          <a:p>
            <a:pPr marL="58236">
              <a:spcBef>
                <a:spcPts val="599"/>
              </a:spcBef>
            </a:pPr>
            <a:r>
              <a:rPr lang="en-US" sz="1600">
                <a:solidFill>
                  <a:srgbClr val="000000"/>
                </a:solidFill>
                <a:latin typeface="Arial" charset="0"/>
                <a:cs typeface="Arial" charset="0"/>
                <a:sym typeface="Arial" charset="0"/>
              </a:rPr>
              <a:t>She was highly gifted, persuasive, and artful; was resolute in the accomplishment of her purposes; ambitious of extending and perpetuating her power, and unscrupulous in the means which she employed to execute her designs. See 1 Kings 16:31. </a:t>
            </a:r>
          </a:p>
          <a:p>
            <a:pPr marL="58236">
              <a:spcBef>
                <a:spcPts val="599"/>
              </a:spcBef>
            </a:pPr>
            <a:r>
              <a:rPr lang="en-US" sz="1600">
                <a:solidFill>
                  <a:srgbClr val="000000"/>
                </a:solidFill>
                <a:latin typeface="Arial" charset="0"/>
                <a:cs typeface="Arial" charset="0"/>
                <a:sym typeface="Arial" charset="0"/>
              </a:rPr>
              <a:t>The kind of </a:t>
            </a:r>
            <a:r>
              <a:rPr lang="en-US" sz="1600">
                <a:solidFill>
                  <a:srgbClr val="000000"/>
                </a:solidFill>
                <a:latin typeface="Arial Italic" charset="0"/>
                <a:cs typeface="Arial Italic" charset="0"/>
                <a:sym typeface="Arial Italic" charset="0"/>
              </a:rPr>
              <a:t>character</a:t>
            </a:r>
            <a:r>
              <a:rPr lang="en-US" sz="1600">
                <a:solidFill>
                  <a:srgbClr val="000000"/>
                </a:solidFill>
                <a:latin typeface="Arial" charset="0"/>
                <a:cs typeface="Arial" charset="0"/>
                <a:sym typeface="Arial" charset="0"/>
              </a:rPr>
              <a:t>, therefore, which would be designated by the term as used here, would be that of a woman who was artful and persuasive in her manner; who was capable of exerting a wide influence over others; who had talents of a high order; who was a thorough advocate of error; who was unscrupulous in the means which she employed for accomplishing her ends, and the tendency of whose influence was to lead the people into the abominable practices of idolatry. </a:t>
            </a:r>
          </a:p>
          <a:p>
            <a:pPr marL="58236">
              <a:spcBef>
                <a:spcPts val="599"/>
              </a:spcBef>
            </a:pPr>
            <a:r>
              <a:rPr lang="en-US" sz="1600">
                <a:solidFill>
                  <a:srgbClr val="000000"/>
                </a:solidFill>
                <a:latin typeface="Arial" charset="0"/>
                <a:cs typeface="Arial" charset="0"/>
                <a:sym typeface="Arial" charset="0"/>
              </a:rPr>
              <a:t>1 Kings 21:25 (NKJV)   But there was no one like Ahab who sold himself to do wickedness in the sight of the Lord, because Jezebel his wife stirred him up.</a:t>
            </a:r>
          </a:p>
          <a:p>
            <a:pPr marL="58236">
              <a:spcBef>
                <a:spcPts val="599"/>
              </a:spcBef>
            </a:pPr>
            <a:r>
              <a:rPr lang="en-US" sz="1600">
                <a:solidFill>
                  <a:srgbClr val="000000"/>
                </a:solidFill>
                <a:latin typeface="Arial" charset="0"/>
                <a:cs typeface="Arial" charset="0"/>
                <a:sym typeface="Arial" charset="0"/>
              </a:rPr>
              <a:t>Her spiritual counterpart at Thyatira lured God's "servants" by pretended utterances of inspiration to the same libertinism, as though things done in the flesh were outside the true man, and were, therefore, indifferent, (A touch of Calvinism). </a:t>
            </a:r>
          </a:p>
          <a:p>
            <a:pPr marL="58236">
              <a:spcBef>
                <a:spcPts val="599"/>
              </a:spcBef>
            </a:pPr>
            <a:r>
              <a:rPr lang="en-US" sz="1600">
                <a:solidFill>
                  <a:srgbClr val="000000"/>
                </a:solidFill>
                <a:latin typeface="Arial" charset="0"/>
                <a:cs typeface="Arial" charset="0"/>
                <a:sym typeface="Arial" charset="0"/>
              </a:rPr>
              <a:t>I found the definition given by Thayer concerning this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Jezebel</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 as found in our text interesting: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The symbolic name of a woman who pretended to be a prophetess, and who, addicted to antinomianism, [the doctrine of faith only], claimed Christian liberty of eating things sacrificed to idols.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5427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58236">
              <a:spcBef>
                <a:spcPts val="599"/>
              </a:spcBef>
            </a:pPr>
            <a:r>
              <a:rPr lang="en-US" sz="1600">
                <a:solidFill>
                  <a:srgbClr val="000000"/>
                </a:solidFill>
                <a:latin typeface="Arial" charset="0"/>
                <a:cs typeface="Arial" charset="0"/>
                <a:sym typeface="Arial" charset="0"/>
              </a:rPr>
              <a:t>This false teacher was corrupting the Thyatira church much like Ahab</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s wife Jezebel corrupted Israel, an impious and cruel queen who protected idolatry and persecuted the prophets of God. (1 Kings 16:31-33). </a:t>
            </a:r>
          </a:p>
          <a:p>
            <a:pPr marL="58236">
              <a:spcBef>
                <a:spcPts val="599"/>
              </a:spcBef>
            </a:pPr>
            <a:r>
              <a:rPr lang="en-US" sz="1600">
                <a:solidFill>
                  <a:srgbClr val="000000"/>
                </a:solidFill>
                <a:latin typeface="Arial" charset="0"/>
                <a:cs typeface="Arial" charset="0"/>
                <a:sym typeface="Arial" charset="0"/>
              </a:rPr>
              <a:t>She was a daughter of Ethbaal, king of Tyre and Sidon, and lived about 918 years before Christ. </a:t>
            </a:r>
          </a:p>
          <a:p>
            <a:pPr marL="58236">
              <a:spcBef>
                <a:spcPts val="599"/>
              </a:spcBef>
            </a:pPr>
            <a:r>
              <a:rPr lang="en-US" sz="1600">
                <a:solidFill>
                  <a:srgbClr val="000000"/>
                </a:solidFill>
                <a:latin typeface="Arial" charset="0"/>
                <a:cs typeface="Arial" charset="0"/>
                <a:sym typeface="Arial" charset="0"/>
              </a:rPr>
              <a:t>She was highly gifted, persuasive, and artful; was resolute in the accomplishment of her purposes; ambitious of extending and perpetuating her power, and unscrupulous in the means which she employed to execute her designs. See 1 Kings 16:31. </a:t>
            </a:r>
          </a:p>
          <a:p>
            <a:pPr marL="58236">
              <a:spcBef>
                <a:spcPts val="599"/>
              </a:spcBef>
            </a:pPr>
            <a:r>
              <a:rPr lang="en-US" sz="1600">
                <a:solidFill>
                  <a:srgbClr val="000000"/>
                </a:solidFill>
                <a:latin typeface="Arial" charset="0"/>
                <a:cs typeface="Arial" charset="0"/>
                <a:sym typeface="Arial" charset="0"/>
              </a:rPr>
              <a:t>The kind of </a:t>
            </a:r>
            <a:r>
              <a:rPr lang="en-US" sz="1600">
                <a:solidFill>
                  <a:srgbClr val="000000"/>
                </a:solidFill>
                <a:latin typeface="Arial Italic" charset="0"/>
                <a:cs typeface="Arial Italic" charset="0"/>
                <a:sym typeface="Arial Italic" charset="0"/>
              </a:rPr>
              <a:t>character</a:t>
            </a:r>
            <a:r>
              <a:rPr lang="en-US" sz="1600">
                <a:solidFill>
                  <a:srgbClr val="000000"/>
                </a:solidFill>
                <a:latin typeface="Arial" charset="0"/>
                <a:cs typeface="Arial" charset="0"/>
                <a:sym typeface="Arial" charset="0"/>
              </a:rPr>
              <a:t>, therefore, which would be designated by the term as used here, would be that of a woman who was artful and persuasive in her manner; who was capable of exerting a wide influence over others; who had talents of a high order; who was a thorough advocate of error; who was unscrupulous in the means which she employed for accomplishing her ends, and the tendency of whose influence was to lead the people into the abominable practices of idolatry. </a:t>
            </a:r>
          </a:p>
          <a:p>
            <a:pPr marL="58236">
              <a:spcBef>
                <a:spcPts val="599"/>
              </a:spcBef>
            </a:pPr>
            <a:r>
              <a:rPr lang="en-US" sz="1600">
                <a:solidFill>
                  <a:srgbClr val="000000"/>
                </a:solidFill>
                <a:latin typeface="Arial" charset="0"/>
                <a:cs typeface="Arial" charset="0"/>
                <a:sym typeface="Arial" charset="0"/>
              </a:rPr>
              <a:t>1 Kings 21:25 (NKJV)   But there was no one like Ahab who sold himself to do wickedness in the sight of the Lord, because Jezebel his wife stirred him up.</a:t>
            </a:r>
          </a:p>
          <a:p>
            <a:pPr marL="58236">
              <a:spcBef>
                <a:spcPts val="599"/>
              </a:spcBef>
            </a:pPr>
            <a:r>
              <a:rPr lang="en-US" sz="1600">
                <a:solidFill>
                  <a:srgbClr val="000000"/>
                </a:solidFill>
                <a:latin typeface="Arial" charset="0"/>
                <a:cs typeface="Arial" charset="0"/>
                <a:sym typeface="Arial" charset="0"/>
              </a:rPr>
              <a:t>Her spiritual counterpart at Thyatira lured God's "servants" by pretended utterances of inspiration to the same libertinism, as though things done in the flesh were outside the true man, and were, therefore, indifferent, (A touch of Calvinism). </a:t>
            </a:r>
          </a:p>
          <a:p>
            <a:pPr marL="58236">
              <a:spcBef>
                <a:spcPts val="599"/>
              </a:spcBef>
            </a:pPr>
            <a:r>
              <a:rPr lang="en-US" sz="1600">
                <a:solidFill>
                  <a:srgbClr val="000000"/>
                </a:solidFill>
                <a:latin typeface="Arial" charset="0"/>
                <a:cs typeface="Arial" charset="0"/>
                <a:sym typeface="Arial" charset="0"/>
              </a:rPr>
              <a:t>I found the definition given by Thayer concerning this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Jezebel</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 as found in our text interesting: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The symbolic name of a woman who pretended to be a prophetess, and who, addicted to antinomianism, [the doctrine of faith only], claimed Christian liberty of eating things sacrificed to idols.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5837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58236">
              <a:spcBef>
                <a:spcPts val="599"/>
              </a:spcBef>
            </a:pPr>
            <a:r>
              <a:rPr lang="en-US" sz="1600">
                <a:solidFill>
                  <a:srgbClr val="000000"/>
                </a:solidFill>
                <a:latin typeface="Arial" charset="0"/>
                <a:cs typeface="Arial" charset="0"/>
                <a:sym typeface="Arial" charset="0"/>
              </a:rPr>
              <a:t>This false teacher was corrupting the Thyatira church much like Ahab</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s wife Jezebel corrupted Israel, an impious and cruel queen who protected idolatry and persecuted the prophets of God. (1 Kings 16:31-33). </a:t>
            </a:r>
          </a:p>
          <a:p>
            <a:pPr marL="58236">
              <a:spcBef>
                <a:spcPts val="599"/>
              </a:spcBef>
            </a:pPr>
            <a:r>
              <a:rPr lang="en-US" sz="1600">
                <a:solidFill>
                  <a:srgbClr val="000000"/>
                </a:solidFill>
                <a:latin typeface="Arial" charset="0"/>
                <a:cs typeface="Arial" charset="0"/>
                <a:sym typeface="Arial" charset="0"/>
              </a:rPr>
              <a:t>She was a daughter of Ethbaal, king of Tyre and Sidon, and lived about 918 years before Christ. </a:t>
            </a:r>
          </a:p>
          <a:p>
            <a:pPr marL="58236">
              <a:spcBef>
                <a:spcPts val="599"/>
              </a:spcBef>
            </a:pPr>
            <a:r>
              <a:rPr lang="en-US" sz="1600">
                <a:solidFill>
                  <a:srgbClr val="000000"/>
                </a:solidFill>
                <a:latin typeface="Arial" charset="0"/>
                <a:cs typeface="Arial" charset="0"/>
                <a:sym typeface="Arial" charset="0"/>
              </a:rPr>
              <a:t>She was highly gifted, persuasive, and artful; was resolute in the accomplishment of her purposes; ambitious of extending and perpetuating her power, and unscrupulous in the means which she employed to execute her designs. See 1 Kings 16:31. </a:t>
            </a:r>
          </a:p>
          <a:p>
            <a:pPr marL="58236">
              <a:spcBef>
                <a:spcPts val="599"/>
              </a:spcBef>
            </a:pPr>
            <a:r>
              <a:rPr lang="en-US" sz="1600">
                <a:solidFill>
                  <a:srgbClr val="000000"/>
                </a:solidFill>
                <a:latin typeface="Arial" charset="0"/>
                <a:cs typeface="Arial" charset="0"/>
                <a:sym typeface="Arial" charset="0"/>
              </a:rPr>
              <a:t>The kind of </a:t>
            </a:r>
            <a:r>
              <a:rPr lang="en-US" sz="1600">
                <a:solidFill>
                  <a:srgbClr val="000000"/>
                </a:solidFill>
                <a:latin typeface="Arial Italic" charset="0"/>
                <a:cs typeface="Arial Italic" charset="0"/>
                <a:sym typeface="Arial Italic" charset="0"/>
              </a:rPr>
              <a:t>character</a:t>
            </a:r>
            <a:r>
              <a:rPr lang="en-US" sz="1600">
                <a:solidFill>
                  <a:srgbClr val="000000"/>
                </a:solidFill>
                <a:latin typeface="Arial" charset="0"/>
                <a:cs typeface="Arial" charset="0"/>
                <a:sym typeface="Arial" charset="0"/>
              </a:rPr>
              <a:t>, therefore, which would be designated by the term as used here, would be that of a woman who was artful and persuasive in her manner; who was capable of exerting a wide influence over others; who had talents of a high order; who was a thorough advocate of error; who was unscrupulous in the means which she employed for accomplishing her ends, and the tendency of whose influence was to lead the people into the abominable practices of idolatry. </a:t>
            </a:r>
          </a:p>
          <a:p>
            <a:pPr marL="58236">
              <a:spcBef>
                <a:spcPts val="599"/>
              </a:spcBef>
            </a:pPr>
            <a:r>
              <a:rPr lang="en-US" sz="1600">
                <a:solidFill>
                  <a:srgbClr val="000000"/>
                </a:solidFill>
                <a:latin typeface="Arial" charset="0"/>
                <a:cs typeface="Arial" charset="0"/>
                <a:sym typeface="Arial" charset="0"/>
              </a:rPr>
              <a:t>1 Kings 21:25 (NKJV)   But there was no one like Ahab who sold himself to do wickedness in the sight of the Lord, because Jezebel his wife stirred him up.</a:t>
            </a:r>
          </a:p>
          <a:p>
            <a:pPr marL="58236">
              <a:spcBef>
                <a:spcPts val="599"/>
              </a:spcBef>
            </a:pPr>
            <a:r>
              <a:rPr lang="en-US" sz="1600">
                <a:solidFill>
                  <a:srgbClr val="000000"/>
                </a:solidFill>
                <a:latin typeface="Arial" charset="0"/>
                <a:cs typeface="Arial" charset="0"/>
                <a:sym typeface="Arial" charset="0"/>
              </a:rPr>
              <a:t>Her spiritual counterpart at Thyatira lured God's "servants" by pretended utterances of inspiration to the same libertinism, as though things done in the flesh were outside the true man, and were, therefore, indifferent, (A touch of Calvinism). </a:t>
            </a:r>
          </a:p>
          <a:p>
            <a:pPr marL="58236">
              <a:spcBef>
                <a:spcPts val="599"/>
              </a:spcBef>
            </a:pPr>
            <a:r>
              <a:rPr lang="en-US" sz="1600">
                <a:solidFill>
                  <a:srgbClr val="000000"/>
                </a:solidFill>
                <a:latin typeface="Arial" charset="0"/>
                <a:cs typeface="Arial" charset="0"/>
                <a:sym typeface="Arial" charset="0"/>
              </a:rPr>
              <a:t>I found the definition given by Thayer concerning this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Jezebel</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 as found in our text interesting: </a:t>
            </a:r>
            <a:r>
              <a:rPr lang="ja-JP" altLang="en-US" sz="1600">
                <a:solidFill>
                  <a:srgbClr val="000000"/>
                </a:solidFill>
                <a:latin typeface="Arial"/>
                <a:cs typeface="Arial" charset="0"/>
                <a:sym typeface="Arial" charset="0"/>
              </a:rPr>
              <a:t>“</a:t>
            </a:r>
            <a:r>
              <a:rPr lang="en-US" sz="1600">
                <a:solidFill>
                  <a:srgbClr val="000000"/>
                </a:solidFill>
                <a:latin typeface="Arial" charset="0"/>
                <a:cs typeface="Arial" charset="0"/>
                <a:sym typeface="Arial" charset="0"/>
              </a:rPr>
              <a:t>The symbolic name of a woman who pretended to be a prophetess, and who, addicted to antinomianism, [the doctrine of faith only], claimed Christian liberty of eating things sacrificed to idols.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041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599"/>
              </a:spcBef>
            </a:pPr>
            <a:r>
              <a:rPr lang="en-US" sz="1600">
                <a:solidFill>
                  <a:srgbClr val="0000FF"/>
                </a:solidFill>
                <a:effectLst>
                  <a:outerShdw blurRad="38100" dist="38100" dir="2700000" algn="tl">
                    <a:srgbClr val="DDDDDD"/>
                  </a:outerShdw>
                </a:effectLst>
                <a:latin typeface="Arial Bold Italic" charset="0"/>
                <a:cs typeface="Arial Bold Italic" charset="0"/>
                <a:sym typeface="Arial Bold Italic" charset="0"/>
              </a:rPr>
              <a:t>Longsuffering - </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God</a:t>
            </a:r>
            <a:r>
              <a:rPr lang="ja-JP" altLang="en-US" sz="1600">
                <a:solidFill>
                  <a:srgbClr val="000000"/>
                </a:solidFill>
                <a:effectLst>
                  <a:outerShdw blurRad="38100" dist="38100" dir="2700000" algn="tl">
                    <a:srgbClr val="DDDDDD"/>
                  </a:outerShdw>
                </a:effectLst>
                <a:latin typeface="Arial"/>
                <a:cs typeface="Arial Italic" charset="0"/>
                <a:sym typeface="Arial Italic" charset="0"/>
              </a:rPr>
              <a:t>’</a:t>
            </a: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s longsuffering is not eternal! - 2 Peter 3:9 </a:t>
            </a:r>
          </a:p>
          <a:p>
            <a:pPr marL="389857" indent="-331621">
              <a:spcBef>
                <a:spcPts val="599"/>
              </a:spcBef>
            </a:pPr>
            <a:r>
              <a:rPr lang="en-US" sz="1600">
                <a:solidFill>
                  <a:srgbClr val="000000"/>
                </a:solidFill>
                <a:effectLst>
                  <a:outerShdw blurRad="38100" dist="38100" dir="2700000" algn="tl">
                    <a:srgbClr val="DDDDDD"/>
                  </a:outerShdw>
                </a:effectLst>
                <a:latin typeface="Arial" charset="0"/>
                <a:cs typeface="Arial" charset="0"/>
                <a:sym typeface="Arial" charset="0"/>
              </a:rPr>
              <a:t>2 Peter 3:9 (NKJV)   The Lord is not slack concerning His promise, as some count slackness, but is longsuffering toward us, not willing that any should perish but that all should come to repentance. </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Intended to bring repentance – Rom 2:4</a:t>
            </a:r>
          </a:p>
          <a:p>
            <a:pPr marL="389857" indent="-331621">
              <a:spcBef>
                <a:spcPts val="599"/>
              </a:spcBef>
            </a:pPr>
            <a:r>
              <a:rPr lang="en-US" sz="1600">
                <a:solidFill>
                  <a:srgbClr val="000000"/>
                </a:solidFill>
                <a:effectLst>
                  <a:outerShdw blurRad="38100" dist="38100" dir="2700000" algn="tl">
                    <a:srgbClr val="DDDDDD"/>
                  </a:outerShdw>
                </a:effectLst>
                <a:latin typeface="Arial" charset="0"/>
                <a:cs typeface="Arial" charset="0"/>
                <a:sym typeface="Arial" charset="0"/>
              </a:rPr>
              <a:t>Romans 2:4-5 (NKJV)  Or do you despise the riches of His goodness, forbearance, and longsuffering, not knowing that the goodness of God leads you to repentance? [5] But in accordance with your hardness and your impenitent heart you are treasuring up for yourself wrath in the day of wrath and revelation of the righteous judgment of God, </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Longsuffering not to be confused with indifference! – Ecc. 8:11; 1 Cor. 5:5</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Eccles. 8:11 (NKJV)   Because the sentence against an evil work is not executed speedily, therefore the heart of the sons of men is fully set in them to do evil. </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1 Cor. 5:5 (NKJV)  deliver such a one to Satan for the destruction of the flesh, that his spirit may be saved in the day of the Lord Jesus. </a:t>
            </a:r>
          </a:p>
          <a:p>
            <a:pPr marL="389857" indent="-331621">
              <a:spcBef>
                <a:spcPts val="599"/>
              </a:spcBef>
            </a:pPr>
            <a:r>
              <a:rPr lang="en-US" sz="1600">
                <a:solidFill>
                  <a:srgbClr val="000000"/>
                </a:solidFill>
                <a:effectLst>
                  <a:outerShdw blurRad="38100" dist="38100" dir="2700000" algn="tl">
                    <a:srgbClr val="DDDDDD"/>
                  </a:outerShdw>
                </a:effectLst>
                <a:latin typeface="Arial Italic" charset="0"/>
                <a:cs typeface="Arial Italic" charset="0"/>
                <a:sym typeface="Arial Italic" charset="0"/>
              </a:rPr>
              <a:t>She refused - . . . </a:t>
            </a:r>
          </a:p>
          <a:p>
            <a:pPr marL="389857" indent="-331621">
              <a:spcBef>
                <a:spcPts val="599"/>
              </a:spcBef>
            </a:pPr>
            <a:endParaRPr lang="en-US" sz="3100">
              <a:latin typeface="Lucida Grande" charset="0"/>
              <a:cs typeface="Lucida Grande" charset="0"/>
              <a:sym typeface="Lucida Grande" charset="0"/>
            </a:endParaRPr>
          </a:p>
          <a:p>
            <a:pPr marL="389857" indent="-331621">
              <a:spcBef>
                <a:spcPts val="599"/>
              </a:spcBef>
            </a:pPr>
            <a:r>
              <a:rPr lang="en-US" sz="1600">
                <a:solidFill>
                  <a:srgbClr val="000000"/>
                </a:solidFill>
                <a:effectLst>
                  <a:outerShdw blurRad="38100" dist="38100" dir="2700000" algn="tl">
                    <a:srgbClr val="DDDDDD"/>
                  </a:outerShdw>
                </a:effectLst>
                <a:latin typeface="Arial" charset="0"/>
                <a:cs typeface="Arial" charset="0"/>
                <a:sym typeface="Arial" charset="0"/>
              </a:rPr>
              <a:t>Each receives according to works – </a:t>
            </a:r>
            <a:r>
              <a:rPr lang="en-US" sz="1600">
                <a:solidFill>
                  <a:srgbClr val="000000"/>
                </a:solidFill>
                <a:effectLst>
                  <a:outerShdw blurRad="38100" dist="38100" dir="2700000" algn="tl">
                    <a:srgbClr val="DDDDDD"/>
                  </a:outerShdw>
                </a:effectLst>
                <a:latin typeface="Arial Bold Italic" charset="0"/>
                <a:cs typeface="Arial Bold Italic" charset="0"/>
                <a:sym typeface="Arial Bold Italic" charset="0"/>
              </a:rPr>
              <a:t>Gal 6:7-8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451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lnSpc>
                <a:spcPct val="90000"/>
              </a:lnSpc>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Consequences of sin – </a:t>
            </a:r>
          </a:p>
          <a:p>
            <a:pPr marL="389857" indent="-331621">
              <a:lnSpc>
                <a:spcPct val="90000"/>
              </a:lnSpc>
              <a:spcBef>
                <a:spcPts val="650"/>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Causes suffering to the one guilty</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Gal 6:7-9</a:t>
            </a:r>
          </a:p>
          <a:p>
            <a:pPr marL="389857" indent="-331621">
              <a:lnSpc>
                <a:spcPct val="90000"/>
              </a:lnSpc>
              <a:spcBef>
                <a:spcPts val="650"/>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Causes suffering to others who are influenced to partake</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Matthew 15:14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Matthew 15:14 (NKJV) Let them alone. They are blind leaders of the blind. And if the blind leads the blind, both will fall into a ditch." </a:t>
            </a:r>
          </a:p>
          <a:p>
            <a:pPr marL="389857" indent="-331621">
              <a:lnSpc>
                <a:spcPct val="90000"/>
              </a:lnSpc>
              <a:spcBef>
                <a:spcPts val="650"/>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The rest must repent of following or tolerating her error</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-Ezekiel 18:30-32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Ezekiel 18:30-32 (NKJV)   "Therefore I will judge you, O house of Israel, every one according to his ways," says the Lord God. "Repent, and turn from all your transgressions, so that iniquity will not be your ruin. [31] Cast away from you all the transgressions which you have committed, and get yourselves a new heart and a new spirit. For why should you die, O house of Israel? [32] For I have no pleasure in the death of one who dies," says the Lord God. "Therefore turn and live!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Ezekiel 33:11 (NKJV)   Say to them: 'As I live,' says the Lord God, 'I have no pleasure in the death of the wicked, but that the wicked turn from his way and live. Turn, turn from your evil ways! For why should you die, O house of Israel?'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Tim. 2:25-26 (NKJV)   in humility correcting those who are in opposition, if God perhaps will grant them repentance, so that they may know the truth, [26] and that they may come to their senses and escape the snare of the devil, having been taken captive by him to do his will. </a:t>
            </a:r>
          </a:p>
          <a:p>
            <a:pPr marL="389857" indent="-331621">
              <a:lnSpc>
                <a:spcPct val="90000"/>
              </a:lnSpc>
              <a:spcBef>
                <a:spcPts val="650"/>
              </a:spcBef>
            </a:pPr>
            <a:r>
              <a:rPr lang="en-US" sz="1600">
                <a:solidFill>
                  <a:srgbClr val="000000"/>
                </a:solidFill>
                <a:latin typeface="Humanist 521 Bold Italic BT" charset="0"/>
                <a:cs typeface="Humanist 521 Bold Italic BT" charset="0"/>
                <a:sym typeface="Humanist 521 Bold Italic BT" charset="0"/>
              </a:rPr>
              <a:t>kill . . . with death</a:t>
            </a:r>
            <a:r>
              <a:rPr lang="en-US" sz="1600">
                <a:solidFill>
                  <a:srgbClr val="000000"/>
                </a:solidFill>
                <a:latin typeface="Humanist 521 BT" charset="0"/>
                <a:cs typeface="Humanist 521 BT" charset="0"/>
                <a:sym typeface="Humanist 521 BT" charset="0"/>
              </a:rPr>
              <a:t>— Compare the disaster that overtook the literal Jezebel's votaries of Baal, and Ahab's sons, 1 Kings 18:40; 2 Kings 10:6-7, 24-25. </a:t>
            </a:r>
            <a:r>
              <a:rPr lang="en-US" sz="1600">
                <a:solidFill>
                  <a:srgbClr val="000000"/>
                </a:solidFill>
                <a:latin typeface="Humanist 521 Italic BT" charset="0"/>
                <a:cs typeface="Humanist 521 Italic BT" charset="0"/>
                <a:sym typeface="Humanist 521 Italic BT" charset="0"/>
              </a:rPr>
              <a:t>Kill with death</a:t>
            </a:r>
            <a:r>
              <a:rPr lang="en-US" sz="1600">
                <a:solidFill>
                  <a:srgbClr val="000000"/>
                </a:solidFill>
                <a:latin typeface="Humanist 521 BT" charset="0"/>
                <a:cs typeface="Humanist 521 BT" charset="0"/>
                <a:sym typeface="Humanist 521 BT" charset="0"/>
              </a:rPr>
              <a:t> is a Hebraism for </a:t>
            </a:r>
            <a:r>
              <a:rPr lang="en-US" sz="1600">
                <a:solidFill>
                  <a:srgbClr val="000000"/>
                </a:solidFill>
                <a:latin typeface="Humanist 521 Italic BT" charset="0"/>
                <a:cs typeface="Humanist 521 Italic BT" charset="0"/>
                <a:sym typeface="Humanist 521 Italic BT" charset="0"/>
              </a:rPr>
              <a:t>slay with most sure and awful death;</a:t>
            </a:r>
            <a:r>
              <a:rPr lang="en-US" sz="1600">
                <a:solidFill>
                  <a:srgbClr val="000000"/>
                </a:solidFill>
                <a:latin typeface="Humanist 521 BT" charset="0"/>
                <a:cs typeface="Humanist 521 BT" charset="0"/>
                <a:sym typeface="Humanist 521 BT" charset="0"/>
              </a:rPr>
              <a:t> so "dying thou shalt die" (Genesis 2:17). Not "die the common death of men" (Numbers 16:29).</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Genesis 2:17 (NKJV)   but of the tree of the knowledge of good and evil you shall not eat, for in the day that you eat of it you shall surely die."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6:23 (NKJV)   For the wages of sin is death, but the gift of God is eternal life in Christ Jesus our Lord. </a:t>
            </a:r>
          </a:p>
          <a:p>
            <a:pPr marL="389857" indent="-331621">
              <a:lnSpc>
                <a:spcPct val="90000"/>
              </a:lnSpc>
              <a:spcBef>
                <a:spcPts val="650"/>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Punishment to be visible</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 Deut. 21:21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Deut. 17:13 (NKJV)  And all the people shall hear and fear, and no longer act presumptuously.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Deut. 19:20 (NKJV)  And those who remain shall hear and fear, and hereafter they shall not again commit such evil among you.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Deut. 21:21 (NKJV)  Then all the men of his city shall stone him to death with stones; so you shall put away the evil from among you, and all Israel shall hear and fear. </a:t>
            </a:r>
          </a:p>
          <a:p>
            <a:pPr marL="389857" indent="-331621">
              <a:lnSpc>
                <a:spcPct val="90000"/>
              </a:lnSpc>
              <a:spcBef>
                <a:spcPts val="650"/>
              </a:spcBef>
            </a:pPr>
            <a:r>
              <a:rPr lang="en-US" sz="1600">
                <a:solidFill>
                  <a:srgbClr val="000000"/>
                </a:solidFill>
                <a:effectLst>
                  <a:outerShdw blurRad="38100" dist="38100" dir="2700000" algn="tl">
                    <a:srgbClr val="DDDDDD"/>
                  </a:outerShdw>
                </a:effectLst>
                <a:latin typeface="Humanist 521 Bold Italic BT" charset="0"/>
                <a:cs typeface="Humanist 521 Bold Italic BT" charset="0"/>
                <a:sym typeface="Humanist 521 Bold Italic BT" charset="0"/>
              </a:rPr>
              <a:t>Jesus knows our motives</a:t>
            </a:r>
            <a:r>
              <a:rPr lang="en-US" sz="1600">
                <a:solidFill>
                  <a:srgbClr val="000000"/>
                </a:solidFill>
                <a:effectLst>
                  <a:outerShdw blurRad="38100" dist="38100" dir="2700000" algn="tl">
                    <a:srgbClr val="DDDDDD"/>
                  </a:outerShdw>
                </a:effectLst>
                <a:latin typeface="Humanist 521 Italic BT" charset="0"/>
                <a:cs typeface="Humanist 521 Italic BT" charset="0"/>
                <a:sym typeface="Humanist 521 Italic BT" charset="0"/>
              </a:rPr>
              <a:t> –2 Cor. 5:10; Rom 2:6</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2 Cor. 5:10 (NKJV)  For we must all appear before the judgment seat of Christ, that each one may receive the things done in the body, according to what he has done, whether good or bad.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2:6 (NKJV)  who "will render to each one according to his deeds": </a:t>
            </a:r>
          </a:p>
          <a:p>
            <a:pPr marL="389857" indent="-331621">
              <a:lnSpc>
                <a:spcPct val="90000"/>
              </a:lnSpc>
              <a:spcBef>
                <a:spcPts val="599"/>
              </a:spcBef>
            </a:pPr>
            <a:r>
              <a:rPr lang="en-US" sz="1600">
                <a:solidFill>
                  <a:srgbClr val="000000"/>
                </a:solidFill>
                <a:effectLst>
                  <a:outerShdw blurRad="38100" dist="38100" dir="2700000" algn="tl">
                    <a:srgbClr val="DDDDDD"/>
                  </a:outerShdw>
                </a:effectLst>
                <a:latin typeface="Humanist 521 BT" charset="0"/>
                <a:cs typeface="Humanist 521 BT" charset="0"/>
                <a:sym typeface="Humanist 521 BT" charset="0"/>
              </a:rPr>
              <a:t>Romans 14:10-12 (NKJV)  But why do you judge your brother? Or why do you show contempt for your brother? For we shall all stand before the judgment seat of Christ. [11] For it is written:  "As I live, says the Lord,  Every knee shall bow to Me,    And every tongue shall confess to God."  [12] So then each of us shall give account of himself to God.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656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88"/>
              </a:spcBef>
            </a:pPr>
            <a:r>
              <a:rPr lang="en-US" sz="18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As many as have not this doctrine</a:t>
            </a:r>
            <a:r>
              <a:rPr lang="en-US" sz="18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a:t>
            </a:r>
            <a:r>
              <a:rPr lang="en-US" sz="1600">
                <a:solidFill>
                  <a:srgbClr val="000000"/>
                </a:solidFill>
                <a:latin typeface="Humanist 521 BT" charset="0"/>
                <a:cs typeface="Humanist 521 BT" charset="0"/>
                <a:sym typeface="Humanist 521 BT" charset="0"/>
              </a:rPr>
              <a:t> </a:t>
            </a:r>
          </a:p>
          <a:p>
            <a:pPr marL="389857" indent="-331621">
              <a:spcBef>
                <a:spcPts val="599"/>
              </a:spcBef>
            </a:pPr>
            <a:r>
              <a:rPr lang="en-US" sz="1600">
                <a:solidFill>
                  <a:srgbClr val="000000"/>
                </a:solidFill>
                <a:latin typeface="Humanist 521 BT" charset="0"/>
                <a:cs typeface="Humanist 521 BT" charset="0"/>
                <a:sym typeface="Humanist 521 BT" charset="0"/>
              </a:rPr>
              <a:t>To all who have not embraced it, or been contaminated with it. It may be presumed that there was a considerable portion of the church which had not. </a:t>
            </a:r>
          </a:p>
          <a:p>
            <a:pPr marL="389857" indent="-331621">
              <a:spcBef>
                <a:spcPts val="688"/>
              </a:spcBef>
            </a:pPr>
            <a:r>
              <a:rPr lang="en-US" sz="18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And which have not known the depths of Satan</a:t>
            </a:r>
            <a:r>
              <a:rPr lang="en-US" sz="18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a:t>
            </a:r>
            <a:r>
              <a:rPr lang="en-US" sz="1800">
                <a:solidFill>
                  <a:srgbClr val="000000"/>
                </a:solidFill>
                <a:effectLst>
                  <a:outerShdw blurRad="38100" dist="38100" dir="2700000" algn="tl">
                    <a:srgbClr val="DDDDDD"/>
                  </a:outerShdw>
                </a:effectLst>
                <a:latin typeface="Humanist 521 BT" charset="0"/>
                <a:cs typeface="Humanist 521 BT" charset="0"/>
                <a:sym typeface="Humanist 521 BT" charset="0"/>
              </a:rPr>
              <a:t> </a:t>
            </a:r>
            <a:r>
              <a:rPr lang="en-US" sz="18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As they speak</a:t>
            </a:r>
            <a:r>
              <a:rPr lang="en-US" sz="1800">
                <a:solidFill>
                  <a:srgbClr val="0000FF"/>
                </a:solidFill>
                <a:effectLst>
                  <a:outerShdw blurRad="38100" dist="38100" dir="2700000" algn="tl">
                    <a:srgbClr val="DDDDDD"/>
                  </a:outerShdw>
                </a:effectLst>
                <a:latin typeface="Humanist 521 Bold BT" charset="0"/>
                <a:cs typeface="Humanist 521 Bold BT" charset="0"/>
                <a:sym typeface="Humanist 521 Bold BT" charset="0"/>
              </a:rPr>
              <a:t>.</a:t>
            </a:r>
            <a:r>
              <a:rPr lang="en-US" sz="1800">
                <a:solidFill>
                  <a:srgbClr val="000000"/>
                </a:solidFill>
                <a:effectLst>
                  <a:outerShdw blurRad="38100" dist="38100" dir="2700000" algn="tl">
                    <a:srgbClr val="DDDDDD"/>
                  </a:outerShdw>
                </a:effectLst>
                <a:latin typeface="Humanist 521 BT" charset="0"/>
                <a:cs typeface="Humanist 521 BT" charset="0"/>
                <a:sym typeface="Humanist 521 BT" charset="0"/>
              </a:rPr>
              <a:t> </a:t>
            </a:r>
          </a:p>
          <a:p>
            <a:pPr marL="389857" indent="-331621">
              <a:spcBef>
                <a:spcPts val="599"/>
              </a:spcBef>
            </a:pPr>
            <a:r>
              <a:rPr lang="en-US" sz="1600">
                <a:solidFill>
                  <a:srgbClr val="000000"/>
                </a:solidFill>
                <a:latin typeface="Humanist 521 BT" charset="0"/>
                <a:cs typeface="Humanist 521 BT" charset="0"/>
                <a:sym typeface="Humanist 521 BT" charset="0"/>
              </a:rPr>
              <a:t>Gnostics (Cainites, Carpocratians, Naassenes) boasted of their knowledge of </a:t>
            </a: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BT" charset="0"/>
                <a:cs typeface="Humanist 521 BT" charset="0"/>
                <a:sym typeface="Humanist 521 BT" charset="0"/>
              </a:rPr>
              <a:t>the deep things,</a:t>
            </a: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BT" charset="0"/>
                <a:cs typeface="Humanist 521 BT" charset="0"/>
                <a:sym typeface="Humanist 521 BT" charset="0"/>
              </a:rPr>
              <a:t> </a:t>
            </a:r>
          </a:p>
          <a:p>
            <a:pPr marL="389857" indent="-331621">
              <a:spcBef>
                <a:spcPts val="599"/>
              </a:spcBef>
            </a:pPr>
            <a:r>
              <a:rPr lang="en-US" sz="1600">
                <a:solidFill>
                  <a:srgbClr val="000000"/>
                </a:solidFill>
                <a:latin typeface="Humanist 521 BT" charset="0"/>
                <a:cs typeface="Humanist 521 BT" charset="0"/>
                <a:sym typeface="Humanist 521 BT" charset="0"/>
              </a:rPr>
              <a:t>There seems to be some doubt about what, exactly, is meant here. The problem was stated thus by Plummer: </a:t>
            </a:r>
          </a:p>
          <a:p>
            <a:pPr marL="389857" indent="-331621">
              <a:spcBef>
                <a:spcPts val="599"/>
              </a:spcBef>
            </a:pPr>
            <a:r>
              <a:rPr lang="en-US" sz="1600">
                <a:solidFill>
                  <a:srgbClr val="000000"/>
                </a:solidFill>
                <a:latin typeface="Humanist 521 BT" charset="0"/>
                <a:cs typeface="Humanist 521 BT" charset="0"/>
                <a:sym typeface="Humanist 521 BT" charset="0"/>
              </a:rPr>
              <a:t>Did they call their doctrine "deep things," which the Lord here enlarges to "deep things of Satan," in order to declare its true nature? Or did they themselves call their knowledge "the deep things of Satan," which they fathomed in order to prove their mastery over them? F88 Plummer thought it was the former, but Lenski believed it was the latter. It could have been either. If the former, the Lord here exposed their "deep things" as really being of the devil; and, if the latter, the deviates were reasoning as some do even today, who say that in order to triumph over evil one must practice evil. "To probe the depths of Satan, one must go down into these depths ... the folly and fallacy of such reasoning are obvious." F89 </a:t>
            </a:r>
          </a:p>
          <a:p>
            <a:pPr marL="389857" indent="-331621">
              <a:spcBef>
                <a:spcPts val="688"/>
              </a:spcBef>
            </a:pPr>
            <a:r>
              <a:rPr lang="en-US" sz="18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I will put upon you none other burden</a:t>
            </a:r>
            <a:r>
              <a:rPr lang="en-US" sz="1800">
                <a:solidFill>
                  <a:srgbClr val="000000"/>
                </a:solidFill>
                <a:effectLst>
                  <a:outerShdw blurRad="38100" dist="38100" dir="2700000" algn="tl">
                    <a:srgbClr val="DDDDDD"/>
                  </a:outerShdw>
                </a:effectLst>
                <a:latin typeface="Humanist 521 BT" charset="0"/>
                <a:cs typeface="Humanist 521 BT" charset="0"/>
                <a:sym typeface="Humanist 521 BT" charset="0"/>
              </a:rPr>
              <a:t>.</a:t>
            </a:r>
            <a:r>
              <a:rPr lang="en-US" sz="1600">
                <a:solidFill>
                  <a:srgbClr val="000000"/>
                </a:solidFill>
                <a:latin typeface="Humanist 521 BT" charset="0"/>
                <a:cs typeface="Humanist 521 BT" charset="0"/>
                <a:sym typeface="Humanist 521 BT" charset="0"/>
              </a:rPr>
              <a:t> – </a:t>
            </a:r>
          </a:p>
          <a:p>
            <a:pPr marL="389857" indent="-331621">
              <a:spcBef>
                <a:spcPts val="599"/>
              </a:spcBef>
            </a:pPr>
            <a:r>
              <a:rPr lang="en-US" sz="1600">
                <a:solidFill>
                  <a:srgbClr val="000000"/>
                </a:solidFill>
                <a:latin typeface="Humanist 521 BT" charset="0"/>
                <a:cs typeface="Humanist 521 BT" charset="0"/>
                <a:sym typeface="Humanist 521 BT" charset="0"/>
              </a:rPr>
              <a:t>Barnes: </a:t>
            </a:r>
            <a:r>
              <a:rPr lang="ja-JP" altLang="en-US" sz="1600">
                <a:solidFill>
                  <a:srgbClr val="000000"/>
                </a:solidFill>
                <a:latin typeface="Arial"/>
                <a:cs typeface="Humanist 521 BT" charset="0"/>
                <a:sym typeface="Humanist 521 BT" charset="0"/>
              </a:rPr>
              <a:t>“</a:t>
            </a:r>
            <a:r>
              <a:rPr lang="en-US" sz="1600">
                <a:solidFill>
                  <a:srgbClr val="000000"/>
                </a:solidFill>
                <a:latin typeface="Humanist 521 BT" charset="0"/>
                <a:cs typeface="Humanist 521 BT" charset="0"/>
                <a:sym typeface="Humanist 521 BT" charset="0"/>
              </a:rPr>
              <a:t>He was not disposed to bring upon them any </a:t>
            </a:r>
            <a:r>
              <a:rPr lang="en-US" sz="1600">
                <a:solidFill>
                  <a:srgbClr val="000000"/>
                </a:solidFill>
                <a:latin typeface="Humanist 521 Italic BT" charset="0"/>
                <a:cs typeface="Humanist 521 Italic BT" charset="0"/>
                <a:sym typeface="Humanist 521 Italic BT" charset="0"/>
              </a:rPr>
              <a:t>other</a:t>
            </a:r>
            <a:r>
              <a:rPr lang="en-US" sz="1600">
                <a:solidFill>
                  <a:srgbClr val="000000"/>
                </a:solidFill>
                <a:latin typeface="Humanist 521 BT" charset="0"/>
                <a:cs typeface="Humanist 521 BT" charset="0"/>
                <a:sym typeface="Humanist 521 BT" charset="0"/>
              </a:rPr>
              <a:t> expression of his displeasure than that which grew naturally and necessarily out of the fact that they had been tolerated among them, and those troubles and toils which must attend the effort to deliver the church from these errors. . . .</a:t>
            </a:r>
            <a:r>
              <a:rPr lang="ja-JP" altLang="en-US" sz="1600">
                <a:solidFill>
                  <a:srgbClr val="000000"/>
                </a:solidFill>
                <a:latin typeface="Arial"/>
                <a:cs typeface="Humanist 521 BT" charset="0"/>
                <a:sym typeface="Humanist 521 BT" charset="0"/>
              </a:rPr>
              <a:t>”</a:t>
            </a:r>
            <a:endParaRPr lang="en-US" sz="1600">
              <a:solidFill>
                <a:srgbClr val="000000"/>
              </a:solidFill>
              <a:latin typeface="Humanist 521 BT" charset="0"/>
              <a:cs typeface="Humanist 521 BT" charset="0"/>
              <a:sym typeface="Humanist 521 BT" charset="0"/>
            </a:endParaRPr>
          </a:p>
          <a:p>
            <a:pPr marL="389857" indent="-331621">
              <a:spcBef>
                <a:spcPts val="650"/>
              </a:spcBef>
            </a:pPr>
            <a:r>
              <a:rPr lang="en-US" sz="1600" u="sng">
                <a:solidFill>
                  <a:srgbClr val="000000"/>
                </a:solidFill>
                <a:latin typeface="Humanist 521 Bold BT" charset="0"/>
                <a:cs typeface="Humanist 521 Bold BT" charset="0"/>
                <a:sym typeface="Humanist 521 Bold BT" charset="0"/>
              </a:rPr>
              <a:t>BUT</a:t>
            </a:r>
            <a:r>
              <a:rPr lang="en-US" sz="1600">
                <a:solidFill>
                  <a:srgbClr val="000000"/>
                </a:solidFill>
                <a:latin typeface="Humanist 521 BT" charset="0"/>
                <a:cs typeface="Humanist 521 BT" charset="0"/>
                <a:sym typeface="Humanist 521 BT" charset="0"/>
              </a:rPr>
              <a:t> - These false prophets rejected the law as a rule of life, as though it were an intolerable "burden." But it is a "light" burden. In Acts 15:28-29, the very term "burden," as here, is used of abstinence from fornication and idol-meats; to this the Lord here refers.</a:t>
            </a:r>
          </a:p>
          <a:p>
            <a:pPr marL="389857" indent="-331621">
              <a:spcBef>
                <a:spcPts val="599"/>
              </a:spcBef>
            </a:pPr>
            <a:r>
              <a:rPr lang="en-US" sz="1600">
                <a:solidFill>
                  <a:srgbClr val="000000"/>
                </a:solidFill>
                <a:latin typeface="Humanist 521 BT" charset="0"/>
                <a:cs typeface="Humanist 521 BT" charset="0"/>
                <a:sym typeface="Humanist 521 BT" charset="0"/>
              </a:rPr>
              <a:t>Acts 15:28 (NKJV)  For it seemed good to the Holy Spirit, and to us, to lay upon you no greater burden than these necessary things: [29]  that you abstain from things offered to idols, from blood, from things strangled, and from sexual immorality. If you keep yourselves from these, you will do well.</a:t>
            </a:r>
          </a:p>
          <a:p>
            <a:pPr marL="389857" indent="-331621">
              <a:spcBef>
                <a:spcPts val="599"/>
              </a:spcBef>
            </a:pPr>
            <a:r>
              <a:rPr lang="en-US" sz="1600">
                <a:solidFill>
                  <a:srgbClr val="000000"/>
                </a:solidFill>
                <a:latin typeface="Humanist 521 BT" charset="0"/>
                <a:cs typeface="Humanist 521 BT" charset="0"/>
                <a:sym typeface="Humanist 521 BT" charset="0"/>
              </a:rPr>
              <a:t>Galatians 6:5 (NKJV)  For each one shall bear his own load. </a:t>
            </a:r>
          </a:p>
          <a:p>
            <a:pPr marL="389857" indent="-331621">
              <a:spcBef>
                <a:spcPts val="599"/>
              </a:spcBef>
            </a:pPr>
            <a:r>
              <a:rPr lang="en-US" sz="1600">
                <a:solidFill>
                  <a:srgbClr val="000000"/>
                </a:solidFill>
                <a:latin typeface="Humanist 521 BT" charset="0"/>
                <a:cs typeface="Humanist 521 BT" charset="0"/>
                <a:sym typeface="Humanist 521 BT" charset="0"/>
              </a:rPr>
              <a:t>1 John 5:3 (NKJV)  For this is the love of God, that we keep His commandments. And His commandments are not burdensome.</a:t>
            </a:r>
          </a:p>
          <a:p>
            <a:pPr marL="389857" indent="-331621">
              <a:spcBef>
                <a:spcPts val="688"/>
              </a:spcBef>
            </a:pPr>
            <a:r>
              <a:rPr lang="en-US" sz="1800">
                <a:solidFill>
                  <a:srgbClr val="0000FF"/>
                </a:solidFill>
                <a:latin typeface="Humanist 521 Bold Italic BT" charset="0"/>
                <a:cs typeface="Humanist 521 Bold Italic BT" charset="0"/>
                <a:sym typeface="Humanist 521 Bold Italic BT" charset="0"/>
              </a:rPr>
              <a:t>Nevertheless that which ye have, hold fast until I come</a:t>
            </a:r>
            <a:r>
              <a:rPr lang="en-US" sz="1600">
                <a:solidFill>
                  <a:srgbClr val="000000"/>
                </a:solidFill>
                <a:latin typeface="Humanist 521 Bold Italic BT" charset="0"/>
                <a:cs typeface="Humanist 521 Bold Italic BT" charset="0"/>
                <a:sym typeface="Humanist 521 Bold Italic BT" charset="0"/>
              </a:rPr>
              <a:t>.</a:t>
            </a:r>
          </a:p>
          <a:p>
            <a:pPr marL="389857" indent="-331621">
              <a:spcBef>
                <a:spcPts val="599"/>
              </a:spcBef>
            </a:pPr>
            <a:r>
              <a:rPr lang="en-US" sz="1600">
                <a:solidFill>
                  <a:srgbClr val="000000"/>
                </a:solidFill>
                <a:latin typeface="Humanist 521 BT" charset="0"/>
                <a:cs typeface="Humanist 521 BT" charset="0"/>
                <a:sym typeface="Humanist 521 BT" charset="0"/>
              </a:rPr>
              <a:t>The coming here is not the Second Advent. "It was necessary to hold fast to the Christian profession until Christ came in visitation through the trials soon to confront the churches." F93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861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58236">
              <a:spcBef>
                <a:spcPts val="599"/>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Must overcome – </a:t>
            </a:r>
            <a:r>
              <a:rPr lang="en-US" sz="1600">
                <a:solidFill>
                  <a:srgbClr val="FF0000"/>
                </a:solidFill>
                <a:effectLst>
                  <a:outerShdw blurRad="38100" dist="38100" dir="2700000" algn="tl">
                    <a:srgbClr val="DDDDDD"/>
                  </a:outerShdw>
                </a:effectLst>
                <a:latin typeface="Arial Italic" charset="0"/>
                <a:cs typeface="Arial Italic" charset="0"/>
                <a:sym typeface="Arial Italic" charset="0"/>
              </a:rPr>
              <a:t>2 Cor. 4:16-18; Rom. 8:18, 31-39</a:t>
            </a:r>
          </a:p>
          <a:p>
            <a:pPr marL="58236">
              <a:spcBef>
                <a:spcPts val="599"/>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Must keep His works -</a:t>
            </a:r>
          </a:p>
          <a:p>
            <a:pPr marL="58236">
              <a:spcBef>
                <a:spcPts val="599"/>
              </a:spcBef>
            </a:pPr>
            <a:r>
              <a:rPr lang="en-US" sz="1600">
                <a:solidFill>
                  <a:srgbClr val="000000"/>
                </a:solidFill>
                <a:latin typeface="Arial" charset="0"/>
                <a:cs typeface="Arial" charset="0"/>
                <a:sym typeface="Arial" charset="0"/>
              </a:rPr>
              <a:t>Romans 2:7 (NKJV)   eternal life to those who by patient continuance in doing good seek for glory, honor, and immortality; </a:t>
            </a:r>
          </a:p>
          <a:p>
            <a:pPr marL="58236">
              <a:spcBef>
                <a:spcPts val="599"/>
              </a:spcBef>
            </a:pPr>
            <a:r>
              <a:rPr lang="en-US" sz="1600">
                <a:solidFill>
                  <a:srgbClr val="000000"/>
                </a:solidFill>
                <a:latin typeface="Arial" charset="0"/>
                <a:cs typeface="Arial" charset="0"/>
                <a:sym typeface="Arial" charset="0"/>
              </a:rPr>
              <a:t>James 2:20 (NKJV)   But do you want to know, O foolish man, that faith without works is dead? </a:t>
            </a:r>
          </a:p>
          <a:p>
            <a:pPr marL="58236">
              <a:spcBef>
                <a:spcPts val="599"/>
              </a:spcBef>
            </a:pPr>
            <a:r>
              <a:rPr lang="en-US" sz="1600">
                <a:solidFill>
                  <a:srgbClr val="0000FF"/>
                </a:solidFill>
                <a:effectLst>
                  <a:outerShdw blurRad="38100" dist="38100" dir="2700000" algn="tl">
                    <a:srgbClr val="DDDDDD"/>
                  </a:outerShdw>
                </a:effectLst>
                <a:latin typeface="Arial Bold" charset="0"/>
                <a:cs typeface="Arial Bold" charset="0"/>
                <a:sym typeface="Arial Bold" charset="0"/>
              </a:rPr>
              <a:t>Until the end –</a:t>
            </a:r>
            <a:r>
              <a:rPr lang="en-US" sz="1600">
                <a:solidFill>
                  <a:srgbClr val="000000"/>
                </a:solidFill>
                <a:latin typeface="Arial" charset="0"/>
                <a:cs typeface="Arial" charset="0"/>
                <a:sym typeface="Arial" charset="0"/>
              </a:rPr>
              <a:t> </a:t>
            </a:r>
          </a:p>
          <a:p>
            <a:pPr marL="58236">
              <a:spcBef>
                <a:spcPts val="599"/>
              </a:spcBef>
            </a:pPr>
            <a:r>
              <a:rPr lang="en-US" sz="1600">
                <a:solidFill>
                  <a:srgbClr val="000000"/>
                </a:solidFill>
                <a:latin typeface="Arial" charset="0"/>
                <a:cs typeface="Arial" charset="0"/>
                <a:sym typeface="Arial" charset="0"/>
              </a:rPr>
              <a:t>Matthew 24:13 (NKJV)  But he who endures to the end shall be saved.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765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475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089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extLst>
      <p:ext uri="{BB962C8B-B14F-4D97-AF65-F5344CB8AC3E}">
        <p14:creationId xmlns:p14="http://schemas.microsoft.com/office/powerpoint/2010/main" val="89438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Bold" charset="0"/>
                <a:cs typeface="Times New Roman Bold" charset="0"/>
                <a:sym typeface="Times New Roman Bold" charset="0"/>
              </a:rPr>
              <a:t>Revelation 2:12 (NKJV) </a:t>
            </a:r>
            <a:endParaRPr lang="en-US">
              <a:latin typeface="Times New Roman" charset="0"/>
              <a:cs typeface="Times New Roman" charset="0"/>
              <a:sym typeface="Times New Roman" charset="0"/>
            </a:endParaRP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a:latin typeface="Times New Roman" charset="0"/>
                <a:cs typeface="Times New Roman" charset="0"/>
                <a:sym typeface="Times New Roman" charset="0"/>
              </a:rPr>
              <a:t>12 "And to the angel of the church in Pergamos write, 'These things says He who has the sharp two-edged sword: </a:t>
            </a:r>
          </a:p>
          <a:p>
            <a:pPr>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1. History: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Pergamos, to which the ancient writers also gave the neuter form of the name, was a city of Mysia of the ancient Roman province of Asia, in the Caicus valley, 3 miles from the river, and about 15 miles from the sea. The Caicus was navigable for small native craft. Two of the tributaries of the Caicus were the Selinus and the Kteios. The former of these rivers flowed through the city; the latter ran along its walls. On the hill between these two streams the first city stood, and there also stood the acropolis, the chief temples, and theaters of the later city. The early people of the town were descendants of Greek colonists, and as early as 420 BC they struck coins of their own. Lysimachus, who possessed the town, deposited there 9,000 talents of gold. Upon his death, Philetaerus (283-263 BC) used this wealth to found the independent Greek dynasty of the Attalid kings. The first of this dynasty to bear the title of king was Attalus I (241-197 BC), a nephew of Philetaerus, and not only did he adorn the city with beautiful buildings until it became the most wonderful city of the East, but he added to his kingdom the countries of Mysia, Lydia, Caria, Pamphylia and Phrygia. Eumenes II (197-159 BC) was the most illustrious king of the dynasty, and during his reign the city reached its greatest height. Art and literature were encouraged, and in the city was a library of 200,000 volumes which later Antony gave to Cleopatra. The books were of parchment which was here first used; hence, the word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parchment,</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which is derived from the name of the town Pergamos. Of the structures which adorned the city, the most renowned was the altar of Zeus, which was 40 ft. in height, and also one of the wonders of the ancient world. When in 133 BC Attalus III, the last king of the dynasty, died, he gave his kingdom to the Roman government. His son, Aristonicus, however, attempted to seize it for himself, but in 129 he was defeated, and the Roman province of Asia was formed, and Pergamos was made its capital. The term Asia, as here employed, should not be confused with the continent of Asia, nor with Asia Minor. It applied simply to that part of Asia Minor which was then in the possession of the Romans, and formed into the province of which Pergamos was the capital. Upon the establishment of the province of Asia there began a new series of coins struck at Pergamos, which continued into the 3rd century AD. The magnificence of the city continued.</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2. Religions: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There were beautiful temples to the four great gods Zeus, Dionysus, Athena and Asklepios. To the temple of the latter, invalids from all parts of Asia flocked, and there, while they were sleeping in the court, the god revealed to the priests and physicians by means of dreams the remedies which were necessary to heal their maladies. Thus opportunities of deception were numerous. There was a school of medicine in connection with the temple. Pergamos was chiefly a religious center of the province. A title which it bore was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Thrice Neokoros,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meaning that in the city 3 temples had been built to the Roman emperors, in which the emperors were worshipped as gods. Smyrna, a rival city, was a commercial center, and as it increased in wealth, it gradually became the political center. Later, when it became the capital, Pergamos remained the religious center. As in many of the towns of Asia Minor, there were at Pergamos many Jews, and in 130 BC the people of the city passed a decree in their favor. Many of the Jews were more or less assimilated with the Greeks, even to the extent of bearing Greek names.</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Bold" charset="0"/>
                <a:cs typeface="Arial Bold" charset="0"/>
                <a:sym typeface="Arial Bold" charset="0"/>
              </a:rPr>
              <a:t>3. Christianity:</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Christianity reached Pergamos early, for there one of the Seven Churches of the Book of Rev stood, and there, according to Revelation 2:13, Antipas was marryred; he was the first Christian to be put to death by the Roman state. The same passage speaks of Pergamos as the place </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where Satan's throne is,</a:t>
            </a:r>
            <a:r>
              <a:rPr lang="ja-JP" altLang="en-US" sz="1400">
                <a:solidFill>
                  <a:srgbClr val="000000"/>
                </a:solidFill>
                <a:latin typeface="Arial"/>
                <a:cs typeface="Arial" charset="0"/>
                <a:sym typeface="Arial" charset="0"/>
              </a:rPr>
              <a:t>”</a:t>
            </a:r>
            <a:r>
              <a:rPr lang="en-US" sz="1400">
                <a:solidFill>
                  <a:srgbClr val="000000"/>
                </a:solidFill>
                <a:latin typeface="Arial" charset="0"/>
                <a:cs typeface="Arial" charset="0"/>
                <a:sym typeface="Arial" charset="0"/>
              </a:rPr>
              <a:t> probably referring to the temples in which the Roman emperors were worshipped. During the Byzantine times Pergamos still continued as a religious center, for there a bishop lived. However, the town fell into the hands of the Seljuks in 1304, and in 1336 it was taken by Suleiman, the son of Orkhan, and became Turkish.</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a:solidFill>
                  <a:srgbClr val="000000"/>
                </a:solidFill>
                <a:latin typeface="Arial" charset="0"/>
                <a:cs typeface="Arial" charset="0"/>
                <a:sym typeface="Arial" charset="0"/>
              </a:rPr>
              <a:t>The modern name of the town, which is of considerable size, possessing 15 mosques, is Bergama, the Turkish corruption of the ancient name. One of its mosques is the early Byzantine church of Sophia. The modern town is built among the ruins of the ancient city, but is far less in extent. From 1879 to 1886 excavations among the ruins were conducted by Herr Humann at the expense of the German government. Among them are still to be seen the base of the altar of Zeus, the friezes of which are now in the Pergamon Museum, Berlin; theater, the agora, the gymnasium and several temples. In ancient times the city was noted for its ointments, pottery and parchment; at present the chief articles of trade are cotton, wool, opium, valonia, and leather.  </a:t>
            </a: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400">
              <a:solidFill>
                <a:srgbClr val="000000"/>
              </a:solidFill>
              <a:latin typeface="Arial" charset="0"/>
              <a:cs typeface="Arial" charset="0"/>
              <a:sym typeface="Arial" charset="0"/>
            </a:endParaRPr>
          </a:p>
          <a:p>
            <a:pPr>
              <a:lnSpc>
                <a:spcPct val="80000"/>
              </a:lnSpc>
              <a:spcBef>
                <a:spcPts val="472"/>
              </a:spcBef>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r>
              <a:rPr lang="en-US" sz="1400" u="sng">
                <a:solidFill>
                  <a:srgbClr val="000000"/>
                </a:solidFill>
                <a:latin typeface="Arial" charset="0"/>
                <a:cs typeface="Arial" charset="0"/>
                <a:sym typeface="Arial" charset="0"/>
                <a:hlinkClick r:id="rId3"/>
              </a:rPr>
              <a:t>http://astheoracle.truepath.com/index-244.htm</a:t>
            </a:r>
            <a:endParaRPr lang="en-US" sz="1400">
              <a:solidFill>
                <a:srgbClr val="000000"/>
              </a:solidFill>
              <a:latin typeface="Arial" charset="0"/>
              <a:cs typeface="Arial" charset="0"/>
              <a:sym typeface="Arial" charset="0"/>
            </a:endParaRPr>
          </a:p>
          <a:p>
            <a:pPr>
              <a:lnSpc>
                <a:spcPct val="8000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a:latin typeface="Times New Roman" charset="0"/>
              <a:cs typeface="Times New Roman" charset="0"/>
              <a:sym typeface="Times New Roman" charset="0"/>
            </a:endParaRPr>
          </a:p>
          <a:p>
            <a:pPr algn="just">
              <a:tabLst>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 pos="3261208" algn="l"/>
                <a:tab pos="3623564" algn="l"/>
                <a:tab pos="3985920" algn="l"/>
                <a:tab pos="4348277" algn="l"/>
                <a:tab pos="362356" algn="l"/>
                <a:tab pos="724713" algn="l"/>
                <a:tab pos="1087069" algn="l"/>
                <a:tab pos="1449426" algn="l"/>
                <a:tab pos="1811782" algn="l"/>
                <a:tab pos="2174138" algn="l"/>
                <a:tab pos="2536495" algn="l"/>
                <a:tab pos="2898851" algn="l"/>
              </a:tabLst>
            </a:pPr>
            <a:endParaRPr lang="en-US" sz="1600">
              <a:latin typeface="Times" charset="0"/>
              <a:cs typeface="Times" charset="0"/>
              <a:sym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The </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Son of God</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latin typeface="Humanist 521 BT" charset="0"/>
                <a:cs typeface="Humanist 521 BT" charset="0"/>
                <a:sym typeface="Humanist 521 BT" charset="0"/>
              </a:rPr>
              <a:t> – A Direct claim to Deity (John 5:17,18)</a:t>
            </a:r>
          </a:p>
          <a:p>
            <a:pPr marL="389857" indent="-331621">
              <a:spcBef>
                <a:spcPts val="599"/>
              </a:spcBef>
            </a:pPr>
            <a:r>
              <a:rPr lang="en-US" sz="1600">
                <a:solidFill>
                  <a:srgbClr val="000000"/>
                </a:solidFill>
                <a:latin typeface="Humanist 521 BT" charset="0"/>
                <a:cs typeface="Humanist 521 BT" charset="0"/>
                <a:sym typeface="Humanist 521 BT" charset="0"/>
              </a:rPr>
              <a:t>John 5:17-18 (NKJV)      But Jesus answered them, "My Father has been working until now, and I have been working." [18] Therefore the Jews sought all the more to kill Him, because He not only broke the Sabbath, but also said that God was His Father, making Himself equal with God. </a:t>
            </a:r>
          </a:p>
          <a:p>
            <a:pPr marL="389857" indent="-331621">
              <a:spcBef>
                <a:spcPts val="599"/>
              </a:spcBef>
            </a:pPr>
            <a:r>
              <a:rPr lang="en-US" sz="1600">
                <a:solidFill>
                  <a:srgbClr val="000000"/>
                </a:solidFill>
                <a:latin typeface="Humanist 521 BT" charset="0"/>
                <a:cs typeface="Humanist 521 BT" charset="0"/>
                <a:sym typeface="Humanist 521 BT" charset="0"/>
              </a:rPr>
              <a:t>Psalm 2:7 (NKJV)      "I will declare the decree:    The Lord has said to Me,    'You are My Son,    Today I have begotten You. </a:t>
            </a:r>
          </a:p>
          <a:p>
            <a:pPr marL="389857" indent="-331621">
              <a:spcBef>
                <a:spcPts val="599"/>
              </a:spcBef>
            </a:pPr>
            <a:r>
              <a:rPr lang="en-US" sz="1600">
                <a:solidFill>
                  <a:srgbClr val="000000"/>
                </a:solidFill>
                <a:latin typeface="Humanist 521 BT" charset="0"/>
                <a:cs typeface="Humanist 521 BT" charset="0"/>
                <a:sym typeface="Humanist 521 BT" charset="0"/>
              </a:rPr>
              <a:t>Matthew 26:63-64 (NKJV)      But Jesus kept silent. And the high priest answered and said to Him, "I put You under oath by the living God: Tell us if You are the Christ, the Son of God!" [64] Jesus said to him, "It is as you said. Nevertheless, I say to you, hereafter you will see the Son of Man sitting at the right hand of the Power, and coming on the clouds of heaven." </a:t>
            </a:r>
          </a:p>
          <a:p>
            <a:pPr marL="389857" indent="-331621">
              <a:spcBef>
                <a:spcPts val="599"/>
              </a:spcBef>
            </a:pPr>
            <a:r>
              <a:rPr lang="en-US" sz="1600">
                <a:solidFill>
                  <a:srgbClr val="000000"/>
                </a:solidFill>
                <a:latin typeface="Humanist 521 BT" charset="0"/>
                <a:cs typeface="Humanist 521 BT" charset="0"/>
                <a:sym typeface="Humanist 521 BT" charset="0"/>
              </a:rPr>
              <a:t>John 11:4 (NKJV)      When Jesus heard that, He said, "This sickness is not unto death, but for the glory of God, that the Son of God may be glorified through it."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Eyes like a flame of fire</a:t>
            </a:r>
            <a:r>
              <a:rPr lang="en-US" sz="1600">
                <a:solidFill>
                  <a:srgbClr val="000000"/>
                </a:solidFill>
                <a:latin typeface="Humanist 521 BT" charset="0"/>
                <a:cs typeface="Humanist 521 BT" charset="0"/>
                <a:sym typeface="Humanist 521 BT" charset="0"/>
              </a:rPr>
              <a:t>– Penetrating vision – (Heb 4:13)</a:t>
            </a:r>
          </a:p>
          <a:p>
            <a:pPr marL="389857" indent="-331621">
              <a:spcBef>
                <a:spcPts val="599"/>
              </a:spcBef>
            </a:pPr>
            <a:r>
              <a:rPr lang="en-US" sz="1600">
                <a:solidFill>
                  <a:srgbClr val="000000"/>
                </a:solidFill>
                <a:latin typeface="Humanist 521 BT" charset="0"/>
                <a:cs typeface="Humanist 521 BT" charset="0"/>
                <a:sym typeface="Humanist 521 BT" charset="0"/>
              </a:rPr>
              <a:t>Fire, in Scripture, is the </a:t>
            </a:r>
            <a:r>
              <a:rPr lang="en-US" sz="1600">
                <a:solidFill>
                  <a:srgbClr val="000000"/>
                </a:solidFill>
                <a:latin typeface="Humanist 521 Bold BT" charset="0"/>
                <a:cs typeface="Humanist 521 Bold BT" charset="0"/>
                <a:sym typeface="Humanist 521 Bold BT" charset="0"/>
              </a:rPr>
              <a:t>expression of divine anger</a:t>
            </a:r>
            <a:r>
              <a:rPr lang="en-US" sz="1600">
                <a:solidFill>
                  <a:srgbClr val="000000"/>
                </a:solidFill>
                <a:latin typeface="Humanist 521 BT" charset="0"/>
                <a:cs typeface="Humanist 521 BT" charset="0"/>
                <a:sym typeface="Humanist 521 BT" charset="0"/>
              </a:rPr>
              <a:t>. The figure may include the thought of the </a:t>
            </a:r>
            <a:r>
              <a:rPr lang="en-US" sz="1600">
                <a:solidFill>
                  <a:srgbClr val="000000"/>
                </a:solidFill>
                <a:latin typeface="Humanist 521 Bold BT" charset="0"/>
                <a:cs typeface="Humanist 521 Bold BT" charset="0"/>
                <a:sym typeface="Humanist 521 Bold BT" charset="0"/>
              </a:rPr>
              <a:t>clear and penetrating insight</a:t>
            </a:r>
            <a:r>
              <a:rPr lang="en-US" sz="1600">
                <a:solidFill>
                  <a:srgbClr val="000000"/>
                </a:solidFill>
                <a:latin typeface="Humanist 521 BT" charset="0"/>
                <a:cs typeface="Humanist 521 BT" charset="0"/>
                <a:sym typeface="Humanist 521 BT" charset="0"/>
              </a:rPr>
              <a:t> of the Son of Man; but it also </a:t>
            </a:r>
            <a:r>
              <a:rPr lang="en-US" sz="1600">
                <a:solidFill>
                  <a:srgbClr val="000000"/>
                </a:solidFill>
                <a:latin typeface="Humanist 521 Bold BT" charset="0"/>
                <a:cs typeface="Humanist 521 Bold BT" charset="0"/>
                <a:sym typeface="Humanist 521 Bold BT" charset="0"/>
              </a:rPr>
              <a:t>expresses His indignation</a:t>
            </a:r>
            <a:r>
              <a:rPr lang="en-US" sz="1600">
                <a:solidFill>
                  <a:srgbClr val="000000"/>
                </a:solidFill>
                <a:latin typeface="Humanist 521 BT" charset="0"/>
                <a:cs typeface="Humanist 521 BT" charset="0"/>
                <a:sym typeface="Humanist 521 BT" charset="0"/>
              </a:rPr>
              <a:t> at the sin which His divine insight detects.</a:t>
            </a:r>
          </a:p>
          <a:p>
            <a:pPr marL="389857" indent="-331621">
              <a:spcBef>
                <a:spcPts val="599"/>
              </a:spcBef>
            </a:pPr>
            <a:r>
              <a:rPr lang="en-US" sz="1600">
                <a:solidFill>
                  <a:srgbClr val="000000"/>
                </a:solidFill>
                <a:latin typeface="Humanist 521 BT" charset="0"/>
                <a:cs typeface="Humanist 521 BT" charset="0"/>
                <a:sym typeface="Humanist 521 BT" charset="0"/>
              </a:rPr>
              <a:t>Hebrews 4:13 (NKJV)      And there is no creature hidden from His sight, but all things are naked and open to the eyes of Him to whom we must give account.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Feet like fine brass </a:t>
            </a:r>
            <a:r>
              <a:rPr lang="en-US" sz="1600">
                <a:solidFill>
                  <a:srgbClr val="000000"/>
                </a:solidFill>
                <a:latin typeface="Humanist 521 BT" charset="0"/>
                <a:cs typeface="Humanist 521 BT" charset="0"/>
                <a:sym typeface="Humanist 521 BT" charset="0"/>
              </a:rPr>
              <a:t>– Strength &amp; durability – (Heb 13:8)</a:t>
            </a:r>
          </a:p>
          <a:p>
            <a:pPr marL="389857" indent="-331621">
              <a:spcBef>
                <a:spcPts val="599"/>
              </a:spcBef>
            </a:pPr>
            <a:r>
              <a:rPr lang="en-US" sz="1600">
                <a:solidFill>
                  <a:srgbClr val="000000"/>
                </a:solidFill>
                <a:latin typeface="Humanist 521 BT" charset="0"/>
                <a:cs typeface="Humanist 521 BT" charset="0"/>
                <a:sym typeface="Humanist 521 BT" charset="0"/>
              </a:rPr>
              <a:t>Denoting his immense strength. Able to tread down all opposition and turn to ashes His enemies.</a:t>
            </a:r>
          </a:p>
          <a:p>
            <a:pPr marL="389857" indent="-331621">
              <a:spcBef>
                <a:spcPts val="599"/>
              </a:spcBef>
            </a:pPr>
            <a:r>
              <a:rPr lang="en-US" sz="1600">
                <a:solidFill>
                  <a:srgbClr val="000000"/>
                </a:solidFill>
                <a:latin typeface="Humanist 521 BT" charset="0"/>
                <a:cs typeface="Humanist 521 BT" charset="0"/>
                <a:sym typeface="Humanist 521 BT" charset="0"/>
              </a:rPr>
              <a:t>Perhaps indicative of majesty and glory as he walked in the midst of the churches. </a:t>
            </a:r>
          </a:p>
          <a:p>
            <a:pPr marL="389857" indent="-331621">
              <a:spcBef>
                <a:spcPts val="599"/>
              </a:spcBef>
            </a:pPr>
            <a:r>
              <a:rPr lang="en-US" sz="1600">
                <a:solidFill>
                  <a:srgbClr val="000000"/>
                </a:solidFill>
                <a:latin typeface="Humanist 521 BT" charset="0"/>
                <a:cs typeface="Humanist 521 BT" charset="0"/>
                <a:sym typeface="Humanist 521 BT" charset="0"/>
              </a:rPr>
              <a:t>Hebrews 13:8 (NKJV)    Jesus Christ is the same yesterday, today, and forever.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The </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Son of God</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latin typeface="Humanist 521 BT" charset="0"/>
                <a:cs typeface="Humanist 521 BT" charset="0"/>
                <a:sym typeface="Humanist 521 BT" charset="0"/>
              </a:rPr>
              <a:t> – A Direct claim to Deity (John 5:17,18)</a:t>
            </a:r>
          </a:p>
          <a:p>
            <a:pPr marL="389857" indent="-331621">
              <a:spcBef>
                <a:spcPts val="599"/>
              </a:spcBef>
            </a:pPr>
            <a:r>
              <a:rPr lang="en-US" sz="1600">
                <a:solidFill>
                  <a:srgbClr val="000000"/>
                </a:solidFill>
                <a:latin typeface="Humanist 521 BT" charset="0"/>
                <a:cs typeface="Humanist 521 BT" charset="0"/>
                <a:sym typeface="Humanist 521 BT" charset="0"/>
              </a:rPr>
              <a:t>John 5:17-18 (NKJV)      But Jesus answered them, "My Father has been working until now, and I have been working." [18] Therefore the Jews sought all the more to kill Him, because He not only broke the Sabbath, but also said that God was His Father, making Himself equal with God. </a:t>
            </a:r>
          </a:p>
          <a:p>
            <a:pPr marL="389857" indent="-331621">
              <a:spcBef>
                <a:spcPts val="599"/>
              </a:spcBef>
            </a:pPr>
            <a:r>
              <a:rPr lang="en-US" sz="1600">
                <a:solidFill>
                  <a:srgbClr val="000000"/>
                </a:solidFill>
                <a:latin typeface="Humanist 521 BT" charset="0"/>
                <a:cs typeface="Humanist 521 BT" charset="0"/>
                <a:sym typeface="Humanist 521 BT" charset="0"/>
              </a:rPr>
              <a:t>Psalm 2:7 (NKJV)      "I will declare the decree:    The Lord has said to Me,    'You are My Son,    Today I have begotten You. </a:t>
            </a:r>
          </a:p>
          <a:p>
            <a:pPr marL="389857" indent="-331621">
              <a:spcBef>
                <a:spcPts val="599"/>
              </a:spcBef>
            </a:pPr>
            <a:r>
              <a:rPr lang="en-US" sz="1600">
                <a:solidFill>
                  <a:srgbClr val="000000"/>
                </a:solidFill>
                <a:latin typeface="Humanist 521 BT" charset="0"/>
                <a:cs typeface="Humanist 521 BT" charset="0"/>
                <a:sym typeface="Humanist 521 BT" charset="0"/>
              </a:rPr>
              <a:t>Matthew 26:63-64 (NKJV)      But Jesus kept silent. And the high priest answered and said to Him, "I put You under oath by the living God: Tell us if You are the Christ, the Son of God!" [64] Jesus said to him, "It is as you said. Nevertheless, I say to you, hereafter you will see the Son of Man sitting at the right hand of the Power, and coming on the clouds of heaven." </a:t>
            </a:r>
          </a:p>
          <a:p>
            <a:pPr marL="389857" indent="-331621">
              <a:spcBef>
                <a:spcPts val="599"/>
              </a:spcBef>
            </a:pPr>
            <a:r>
              <a:rPr lang="en-US" sz="1600">
                <a:solidFill>
                  <a:srgbClr val="000000"/>
                </a:solidFill>
                <a:latin typeface="Humanist 521 BT" charset="0"/>
                <a:cs typeface="Humanist 521 BT" charset="0"/>
                <a:sym typeface="Humanist 521 BT" charset="0"/>
              </a:rPr>
              <a:t>John 11:4 (NKJV)      When Jesus heard that, He said, "This sickness is not unto death, but for the glory of God, that the Son of God may be glorified through it."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Eyes like a flame of fire</a:t>
            </a:r>
            <a:r>
              <a:rPr lang="en-US" sz="1600">
                <a:solidFill>
                  <a:srgbClr val="000000"/>
                </a:solidFill>
                <a:latin typeface="Humanist 521 BT" charset="0"/>
                <a:cs typeface="Humanist 521 BT" charset="0"/>
                <a:sym typeface="Humanist 521 BT" charset="0"/>
              </a:rPr>
              <a:t>– Penetrating vision – (Heb 4:13)</a:t>
            </a:r>
          </a:p>
          <a:p>
            <a:pPr marL="389857" indent="-331621">
              <a:spcBef>
                <a:spcPts val="599"/>
              </a:spcBef>
            </a:pPr>
            <a:r>
              <a:rPr lang="en-US" sz="1600">
                <a:solidFill>
                  <a:srgbClr val="000000"/>
                </a:solidFill>
                <a:latin typeface="Humanist 521 BT" charset="0"/>
                <a:cs typeface="Humanist 521 BT" charset="0"/>
                <a:sym typeface="Humanist 521 BT" charset="0"/>
              </a:rPr>
              <a:t>Fire, in Scripture, is the </a:t>
            </a:r>
            <a:r>
              <a:rPr lang="en-US" sz="1600">
                <a:solidFill>
                  <a:srgbClr val="000000"/>
                </a:solidFill>
                <a:latin typeface="Humanist 521 Bold BT" charset="0"/>
                <a:cs typeface="Humanist 521 Bold BT" charset="0"/>
                <a:sym typeface="Humanist 521 Bold BT" charset="0"/>
              </a:rPr>
              <a:t>expression of divine anger</a:t>
            </a:r>
            <a:r>
              <a:rPr lang="en-US" sz="1600">
                <a:solidFill>
                  <a:srgbClr val="000000"/>
                </a:solidFill>
                <a:latin typeface="Humanist 521 BT" charset="0"/>
                <a:cs typeface="Humanist 521 BT" charset="0"/>
                <a:sym typeface="Humanist 521 BT" charset="0"/>
              </a:rPr>
              <a:t>. The figure may include the thought of the </a:t>
            </a:r>
            <a:r>
              <a:rPr lang="en-US" sz="1600">
                <a:solidFill>
                  <a:srgbClr val="000000"/>
                </a:solidFill>
                <a:latin typeface="Humanist 521 Bold BT" charset="0"/>
                <a:cs typeface="Humanist 521 Bold BT" charset="0"/>
                <a:sym typeface="Humanist 521 Bold BT" charset="0"/>
              </a:rPr>
              <a:t>clear and penetrating insight</a:t>
            </a:r>
            <a:r>
              <a:rPr lang="en-US" sz="1600">
                <a:solidFill>
                  <a:srgbClr val="000000"/>
                </a:solidFill>
                <a:latin typeface="Humanist 521 BT" charset="0"/>
                <a:cs typeface="Humanist 521 BT" charset="0"/>
                <a:sym typeface="Humanist 521 BT" charset="0"/>
              </a:rPr>
              <a:t> of the Son of Man; but it also </a:t>
            </a:r>
            <a:r>
              <a:rPr lang="en-US" sz="1600">
                <a:solidFill>
                  <a:srgbClr val="000000"/>
                </a:solidFill>
                <a:latin typeface="Humanist 521 Bold BT" charset="0"/>
                <a:cs typeface="Humanist 521 Bold BT" charset="0"/>
                <a:sym typeface="Humanist 521 Bold BT" charset="0"/>
              </a:rPr>
              <a:t>expresses His indignation</a:t>
            </a:r>
            <a:r>
              <a:rPr lang="en-US" sz="1600">
                <a:solidFill>
                  <a:srgbClr val="000000"/>
                </a:solidFill>
                <a:latin typeface="Humanist 521 BT" charset="0"/>
                <a:cs typeface="Humanist 521 BT" charset="0"/>
                <a:sym typeface="Humanist 521 BT" charset="0"/>
              </a:rPr>
              <a:t> at the sin which His divine insight detects.</a:t>
            </a:r>
          </a:p>
          <a:p>
            <a:pPr marL="389857" indent="-331621">
              <a:spcBef>
                <a:spcPts val="599"/>
              </a:spcBef>
            </a:pPr>
            <a:r>
              <a:rPr lang="en-US" sz="1600">
                <a:solidFill>
                  <a:srgbClr val="000000"/>
                </a:solidFill>
                <a:latin typeface="Humanist 521 BT" charset="0"/>
                <a:cs typeface="Humanist 521 BT" charset="0"/>
                <a:sym typeface="Humanist 521 BT" charset="0"/>
              </a:rPr>
              <a:t>Hebrews 4:13 (NKJV)      And there is no creature hidden from His sight, but all things are naked and open to the eyes of Him to whom we must give account.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Feet like fine brass </a:t>
            </a:r>
            <a:r>
              <a:rPr lang="en-US" sz="1600">
                <a:solidFill>
                  <a:srgbClr val="000000"/>
                </a:solidFill>
                <a:latin typeface="Humanist 521 BT" charset="0"/>
                <a:cs typeface="Humanist 521 BT" charset="0"/>
                <a:sym typeface="Humanist 521 BT" charset="0"/>
              </a:rPr>
              <a:t>– Strength &amp; durability – (Heb 13:8)</a:t>
            </a:r>
          </a:p>
          <a:p>
            <a:pPr marL="389857" indent="-331621">
              <a:spcBef>
                <a:spcPts val="599"/>
              </a:spcBef>
            </a:pPr>
            <a:r>
              <a:rPr lang="en-US" sz="1600">
                <a:solidFill>
                  <a:srgbClr val="000000"/>
                </a:solidFill>
                <a:latin typeface="Humanist 521 BT" charset="0"/>
                <a:cs typeface="Humanist 521 BT" charset="0"/>
                <a:sym typeface="Humanist 521 BT" charset="0"/>
              </a:rPr>
              <a:t>Denoting his immense strength. Able to tread down all opposition and turn to ashes His enemies.</a:t>
            </a:r>
          </a:p>
          <a:p>
            <a:pPr marL="389857" indent="-331621">
              <a:spcBef>
                <a:spcPts val="599"/>
              </a:spcBef>
            </a:pPr>
            <a:r>
              <a:rPr lang="en-US" sz="1600">
                <a:solidFill>
                  <a:srgbClr val="000000"/>
                </a:solidFill>
                <a:latin typeface="Humanist 521 BT" charset="0"/>
                <a:cs typeface="Humanist 521 BT" charset="0"/>
                <a:sym typeface="Humanist 521 BT" charset="0"/>
              </a:rPr>
              <a:t>Perhaps indicative of majesty and glory as he walked in the midst of the churches. </a:t>
            </a:r>
          </a:p>
          <a:p>
            <a:pPr marL="389857" indent="-331621">
              <a:spcBef>
                <a:spcPts val="599"/>
              </a:spcBef>
            </a:pPr>
            <a:r>
              <a:rPr lang="en-US" sz="1600">
                <a:solidFill>
                  <a:srgbClr val="000000"/>
                </a:solidFill>
                <a:latin typeface="Humanist 521 BT" charset="0"/>
                <a:cs typeface="Humanist 521 BT" charset="0"/>
                <a:sym typeface="Humanist 521 BT" charset="0"/>
              </a:rPr>
              <a:t>Hebrews 13:8 (NKJV)    Jesus Christ is the same yesterday, today, and forever.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789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The </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Son of God</a:t>
            </a:r>
            <a:r>
              <a:rPr lang="ja-JP" altLang="en-US" sz="1600">
                <a:solidFill>
                  <a:srgbClr val="0000FF"/>
                </a:solidFill>
                <a:effectLst>
                  <a:outerShdw blurRad="38100" dist="38100" dir="2700000" algn="tl">
                    <a:srgbClr val="DDDDDD"/>
                  </a:outerShdw>
                </a:effectLst>
                <a:latin typeface="Arial"/>
                <a:cs typeface="Humanist 521 Bold Italic BT" charset="0"/>
                <a:sym typeface="Humanist 521 Bold Italic BT" charset="0"/>
              </a:rPr>
              <a:t>”</a:t>
            </a:r>
            <a:r>
              <a:rPr lang="en-US" sz="1600">
                <a:solidFill>
                  <a:srgbClr val="000000"/>
                </a:solidFill>
                <a:latin typeface="Humanist 521 BT" charset="0"/>
                <a:cs typeface="Humanist 521 BT" charset="0"/>
                <a:sym typeface="Humanist 521 BT" charset="0"/>
              </a:rPr>
              <a:t> – A Direct claim to Deity (John 5:17,18)</a:t>
            </a:r>
          </a:p>
          <a:p>
            <a:pPr marL="389857" indent="-331621">
              <a:spcBef>
                <a:spcPts val="599"/>
              </a:spcBef>
            </a:pPr>
            <a:r>
              <a:rPr lang="en-US" sz="1600">
                <a:solidFill>
                  <a:srgbClr val="000000"/>
                </a:solidFill>
                <a:latin typeface="Humanist 521 BT" charset="0"/>
                <a:cs typeface="Humanist 521 BT" charset="0"/>
                <a:sym typeface="Humanist 521 BT" charset="0"/>
              </a:rPr>
              <a:t>John 5:17-18 (NKJV)      But Jesus answered them, "My Father has been working until now, and I have been working." [18] Therefore the Jews sought all the more to kill Him, because He not only broke the Sabbath, but also said that God was His Father, making Himself equal with God. </a:t>
            </a:r>
          </a:p>
          <a:p>
            <a:pPr marL="389857" indent="-331621">
              <a:spcBef>
                <a:spcPts val="599"/>
              </a:spcBef>
            </a:pPr>
            <a:r>
              <a:rPr lang="en-US" sz="1600">
                <a:solidFill>
                  <a:srgbClr val="000000"/>
                </a:solidFill>
                <a:latin typeface="Humanist 521 BT" charset="0"/>
                <a:cs typeface="Humanist 521 BT" charset="0"/>
                <a:sym typeface="Humanist 521 BT" charset="0"/>
              </a:rPr>
              <a:t>Psalm 2:7 (NKJV)      "I will declare the decree:    The Lord has said to Me,    'You are My Son,    Today I have begotten You. </a:t>
            </a:r>
          </a:p>
          <a:p>
            <a:pPr marL="389857" indent="-331621">
              <a:spcBef>
                <a:spcPts val="599"/>
              </a:spcBef>
            </a:pPr>
            <a:r>
              <a:rPr lang="en-US" sz="1600">
                <a:solidFill>
                  <a:srgbClr val="000000"/>
                </a:solidFill>
                <a:latin typeface="Humanist 521 BT" charset="0"/>
                <a:cs typeface="Humanist 521 BT" charset="0"/>
                <a:sym typeface="Humanist 521 BT" charset="0"/>
              </a:rPr>
              <a:t>Matthew 26:63-64 (NKJV)      But Jesus kept silent. And the high priest answered and said to Him, "I put You under oath by the living God: Tell us if You are the Christ, the Son of God!" [64] Jesus said to him, "It is as you said. Nevertheless, I say to you, hereafter you will see the Son of Man sitting at the right hand of the Power, and coming on the clouds of heaven." </a:t>
            </a:r>
          </a:p>
          <a:p>
            <a:pPr marL="389857" indent="-331621">
              <a:spcBef>
                <a:spcPts val="599"/>
              </a:spcBef>
            </a:pPr>
            <a:r>
              <a:rPr lang="en-US" sz="1600">
                <a:solidFill>
                  <a:srgbClr val="000000"/>
                </a:solidFill>
                <a:latin typeface="Humanist 521 BT" charset="0"/>
                <a:cs typeface="Humanist 521 BT" charset="0"/>
                <a:sym typeface="Humanist 521 BT" charset="0"/>
              </a:rPr>
              <a:t>John 11:4 (NKJV)      When Jesus heard that, He said, "This sickness is not unto death, but for the glory of God, that the Son of God may be glorified through it."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Eyes like a flame of fire</a:t>
            </a:r>
            <a:r>
              <a:rPr lang="en-US" sz="1600">
                <a:solidFill>
                  <a:srgbClr val="000000"/>
                </a:solidFill>
                <a:latin typeface="Humanist 521 BT" charset="0"/>
                <a:cs typeface="Humanist 521 BT" charset="0"/>
                <a:sym typeface="Humanist 521 BT" charset="0"/>
              </a:rPr>
              <a:t>– Penetrating vision – (Heb 4:13)</a:t>
            </a:r>
          </a:p>
          <a:p>
            <a:pPr marL="389857" indent="-331621">
              <a:spcBef>
                <a:spcPts val="599"/>
              </a:spcBef>
            </a:pPr>
            <a:r>
              <a:rPr lang="en-US" sz="1600">
                <a:solidFill>
                  <a:srgbClr val="000000"/>
                </a:solidFill>
                <a:latin typeface="Humanist 521 BT" charset="0"/>
                <a:cs typeface="Humanist 521 BT" charset="0"/>
                <a:sym typeface="Humanist 521 BT" charset="0"/>
              </a:rPr>
              <a:t>Fire, in Scripture, is the </a:t>
            </a:r>
            <a:r>
              <a:rPr lang="en-US" sz="1600">
                <a:solidFill>
                  <a:srgbClr val="000000"/>
                </a:solidFill>
                <a:latin typeface="Humanist 521 Bold BT" charset="0"/>
                <a:cs typeface="Humanist 521 Bold BT" charset="0"/>
                <a:sym typeface="Humanist 521 Bold BT" charset="0"/>
              </a:rPr>
              <a:t>expression of divine anger</a:t>
            </a:r>
            <a:r>
              <a:rPr lang="en-US" sz="1600">
                <a:solidFill>
                  <a:srgbClr val="000000"/>
                </a:solidFill>
                <a:latin typeface="Humanist 521 BT" charset="0"/>
                <a:cs typeface="Humanist 521 BT" charset="0"/>
                <a:sym typeface="Humanist 521 BT" charset="0"/>
              </a:rPr>
              <a:t>. The figure may include the thought of the </a:t>
            </a:r>
            <a:r>
              <a:rPr lang="en-US" sz="1600">
                <a:solidFill>
                  <a:srgbClr val="000000"/>
                </a:solidFill>
                <a:latin typeface="Humanist 521 Bold BT" charset="0"/>
                <a:cs typeface="Humanist 521 Bold BT" charset="0"/>
                <a:sym typeface="Humanist 521 Bold BT" charset="0"/>
              </a:rPr>
              <a:t>clear and penetrating insight</a:t>
            </a:r>
            <a:r>
              <a:rPr lang="en-US" sz="1600">
                <a:solidFill>
                  <a:srgbClr val="000000"/>
                </a:solidFill>
                <a:latin typeface="Humanist 521 BT" charset="0"/>
                <a:cs typeface="Humanist 521 BT" charset="0"/>
                <a:sym typeface="Humanist 521 BT" charset="0"/>
              </a:rPr>
              <a:t> of the Son of Man; but it also </a:t>
            </a:r>
            <a:r>
              <a:rPr lang="en-US" sz="1600">
                <a:solidFill>
                  <a:srgbClr val="000000"/>
                </a:solidFill>
                <a:latin typeface="Humanist 521 Bold BT" charset="0"/>
                <a:cs typeface="Humanist 521 Bold BT" charset="0"/>
                <a:sym typeface="Humanist 521 Bold BT" charset="0"/>
              </a:rPr>
              <a:t>expresses His indignation</a:t>
            </a:r>
            <a:r>
              <a:rPr lang="en-US" sz="1600">
                <a:solidFill>
                  <a:srgbClr val="000000"/>
                </a:solidFill>
                <a:latin typeface="Humanist 521 BT" charset="0"/>
                <a:cs typeface="Humanist 521 BT" charset="0"/>
                <a:sym typeface="Humanist 521 BT" charset="0"/>
              </a:rPr>
              <a:t> at the sin which His divine insight detects.</a:t>
            </a:r>
          </a:p>
          <a:p>
            <a:pPr marL="389857" indent="-331621">
              <a:spcBef>
                <a:spcPts val="599"/>
              </a:spcBef>
            </a:pPr>
            <a:r>
              <a:rPr lang="en-US" sz="1600">
                <a:solidFill>
                  <a:srgbClr val="000000"/>
                </a:solidFill>
                <a:latin typeface="Humanist 521 BT" charset="0"/>
                <a:cs typeface="Humanist 521 BT" charset="0"/>
                <a:sym typeface="Humanist 521 BT" charset="0"/>
              </a:rPr>
              <a:t>Hebrews 4:13 (NKJV)      And there is no creature hidden from His sight, but all things are naked and open to the eyes of Him to whom we must give account. </a:t>
            </a:r>
          </a:p>
          <a:p>
            <a:pPr marL="389857" indent="-331621">
              <a:spcBef>
                <a:spcPts val="650"/>
              </a:spcBef>
            </a:pPr>
            <a:r>
              <a:rPr lang="en-US" sz="1600">
                <a:solidFill>
                  <a:srgbClr val="0000FF"/>
                </a:solidFill>
                <a:effectLst>
                  <a:outerShdw blurRad="38100" dist="38100" dir="2700000" algn="tl">
                    <a:srgbClr val="DDDDDD"/>
                  </a:outerShdw>
                </a:effectLst>
                <a:latin typeface="Humanist 521 Bold Italic BT" charset="0"/>
                <a:cs typeface="Humanist 521 Bold Italic BT" charset="0"/>
                <a:sym typeface="Humanist 521 Bold Italic BT" charset="0"/>
              </a:rPr>
              <a:t>Feet like fine brass </a:t>
            </a:r>
            <a:r>
              <a:rPr lang="en-US" sz="1600">
                <a:solidFill>
                  <a:srgbClr val="000000"/>
                </a:solidFill>
                <a:latin typeface="Humanist 521 BT" charset="0"/>
                <a:cs typeface="Humanist 521 BT" charset="0"/>
                <a:sym typeface="Humanist 521 BT" charset="0"/>
              </a:rPr>
              <a:t>– Strength &amp; durability – (Heb 13:8)</a:t>
            </a:r>
          </a:p>
          <a:p>
            <a:pPr marL="389857" indent="-331621">
              <a:spcBef>
                <a:spcPts val="599"/>
              </a:spcBef>
            </a:pPr>
            <a:r>
              <a:rPr lang="en-US" sz="1600">
                <a:solidFill>
                  <a:srgbClr val="000000"/>
                </a:solidFill>
                <a:latin typeface="Humanist 521 BT" charset="0"/>
                <a:cs typeface="Humanist 521 BT" charset="0"/>
                <a:sym typeface="Humanist 521 BT" charset="0"/>
              </a:rPr>
              <a:t>Denoting his immense strength. Able to tread down all opposition and turn to ashes His enemies.</a:t>
            </a:r>
          </a:p>
          <a:p>
            <a:pPr marL="389857" indent="-331621">
              <a:spcBef>
                <a:spcPts val="599"/>
              </a:spcBef>
            </a:pPr>
            <a:r>
              <a:rPr lang="en-US" sz="1600">
                <a:solidFill>
                  <a:srgbClr val="000000"/>
                </a:solidFill>
                <a:latin typeface="Humanist 521 BT" charset="0"/>
                <a:cs typeface="Humanist 521 BT" charset="0"/>
                <a:sym typeface="Humanist 521 BT" charset="0"/>
              </a:rPr>
              <a:t>Perhaps indicative of majesty and glory as he walked in the midst of the churches. </a:t>
            </a:r>
          </a:p>
          <a:p>
            <a:pPr marL="389857" indent="-331621">
              <a:spcBef>
                <a:spcPts val="599"/>
              </a:spcBef>
            </a:pPr>
            <a:r>
              <a:rPr lang="en-US" sz="1600">
                <a:solidFill>
                  <a:srgbClr val="000000"/>
                </a:solidFill>
                <a:latin typeface="Humanist 521 BT" charset="0"/>
                <a:cs typeface="Humanist 521 BT" charset="0"/>
                <a:sym typeface="Humanist 521 BT" charset="0"/>
              </a:rPr>
              <a:t>Hebrews 13:8 (NKJV)    Jesus Christ is the same yesterday, today, and forever.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39938"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I know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Revelation 2:2. He knew all they had done, good and bad.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charity</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Love: love to God, and love to man. The </a:t>
            </a:r>
            <a:r>
              <a:rPr lang="en-US" sz="1400">
                <a:solidFill>
                  <a:srgbClr val="000000"/>
                </a:solidFill>
                <a:latin typeface="Times New Roman Italic" charset="0"/>
                <a:cs typeface="Times New Roman Italic" charset="0"/>
                <a:sym typeface="Times New Roman Italic" charset="0"/>
              </a:rPr>
              <a:t>Essence of Christianity – (Mk 12:29-31; John 14:15; 15:14; 1 John 5:3)</a:t>
            </a:r>
          </a:p>
          <a:p>
            <a:pPr marL="223237" indent="-165002">
              <a:spcBef>
                <a:spcPts val="472"/>
              </a:spcBef>
            </a:pPr>
            <a:r>
              <a:rPr lang="en-US" sz="1400">
                <a:solidFill>
                  <a:srgbClr val="000000"/>
                </a:solidFill>
                <a:latin typeface="Times New Roman" charset="0"/>
                <a:cs typeface="Times New Roman" charset="0"/>
                <a:sym typeface="Times New Roman" charset="0"/>
              </a:rPr>
              <a:t>Mark 12:29-31 (NKJV)  Jesus answered him, "The first of all the commandments is: 'Hear, O Israel, the Lord our God, the Lord is one. [30] And you shall love the Lord your God with all your heart, with all your soul, with all your mind, and with all your strength.' This is the first commandment. [31] And the second, like it, is this: 'You shall love your neighbor as yourself.' There is no other commandment greater than these." </a:t>
            </a:r>
          </a:p>
          <a:p>
            <a:pPr marL="223237" indent="-165002">
              <a:spcBef>
                <a:spcPts val="472"/>
              </a:spcBef>
            </a:pPr>
            <a:r>
              <a:rPr lang="en-US" sz="1400">
                <a:solidFill>
                  <a:srgbClr val="000000"/>
                </a:solidFill>
                <a:latin typeface="Times New Roman" charset="0"/>
                <a:cs typeface="Times New Roman" charset="0"/>
                <a:sym typeface="Times New Roman" charset="0"/>
              </a:rPr>
              <a:t>John 14:15 (NKJV)   "If you love Me, keep My commandments. </a:t>
            </a:r>
          </a:p>
          <a:p>
            <a:pPr marL="223237" indent="-165002">
              <a:spcBef>
                <a:spcPts val="472"/>
              </a:spcBef>
            </a:pPr>
            <a:r>
              <a:rPr lang="en-US" sz="1400">
                <a:solidFill>
                  <a:srgbClr val="000000"/>
                </a:solidFill>
                <a:latin typeface="Times New Roman" charset="0"/>
                <a:cs typeface="Times New Roman" charset="0"/>
                <a:sym typeface="Times New Roman" charset="0"/>
              </a:rPr>
              <a:t>1 John 5:3 (NKJV)  For this is the love of God, that we keep His commandments. And His commandments are not burdensome.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service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 ministry- The word would seem to include all the service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which the church had rendered in the cause of religion; all which was the proper fruit of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love, or which would be a carrying out of the principles of love to God and man.  </a:t>
            </a:r>
          </a:p>
          <a:p>
            <a:pPr marL="223237" indent="-165002">
              <a:spcBef>
                <a:spcPts val="472"/>
              </a:spcBef>
            </a:pPr>
            <a:r>
              <a:rPr lang="en-US" sz="1400">
                <a:solidFill>
                  <a:srgbClr val="000000"/>
                </a:solidFill>
                <a:latin typeface="Times New Roman" charset="0"/>
                <a:cs typeface="Times New Roman" charset="0"/>
                <a:sym typeface="Times New Roman" charset="0"/>
              </a:rPr>
              <a:t>2 Corinthians 9:1  For as touching the </a:t>
            </a:r>
            <a:r>
              <a:rPr lang="en-US" sz="1400" u="sng">
                <a:solidFill>
                  <a:srgbClr val="000000"/>
                </a:solidFill>
                <a:latin typeface="Times New Roman" charset="0"/>
                <a:cs typeface="Times New Roman" charset="0"/>
                <a:sym typeface="Times New Roman" charset="0"/>
              </a:rPr>
              <a:t>ministering</a:t>
            </a:r>
            <a:r>
              <a:rPr lang="en-US" sz="1400">
                <a:solidFill>
                  <a:srgbClr val="000000"/>
                </a:solidFill>
                <a:latin typeface="Times New Roman" charset="0"/>
                <a:cs typeface="Times New Roman" charset="0"/>
                <a:sym typeface="Times New Roman" charset="0"/>
              </a:rPr>
              <a:t> to the saints, it is superfluous for me to write to you:</a:t>
            </a:r>
          </a:p>
          <a:p>
            <a:pPr marL="223237" indent="-165002">
              <a:spcBef>
                <a:spcPts val="472"/>
              </a:spcBef>
            </a:pPr>
            <a:r>
              <a:rPr lang="en-US" sz="1400">
                <a:solidFill>
                  <a:srgbClr val="000000"/>
                </a:solidFill>
                <a:latin typeface="Times New Roman" charset="0"/>
                <a:cs typeface="Times New Roman" charset="0"/>
                <a:sym typeface="Times New Roman" charset="0"/>
              </a:rPr>
              <a:t>Hebrews 6:9-10 (NKJV)   But, beloved, we are confident of better things concerning you, yes, </a:t>
            </a:r>
            <a:r>
              <a:rPr lang="en-US" sz="1400">
                <a:solidFill>
                  <a:srgbClr val="000000"/>
                </a:solidFill>
                <a:latin typeface="Times New Roman Bold" charset="0"/>
                <a:cs typeface="Times New Roman Bold" charset="0"/>
                <a:sym typeface="Times New Roman Bold" charset="0"/>
              </a:rPr>
              <a:t>things that accompany salvation</a:t>
            </a:r>
            <a:r>
              <a:rPr lang="en-US" sz="1400">
                <a:solidFill>
                  <a:srgbClr val="000000"/>
                </a:solidFill>
                <a:latin typeface="Times New Roman" charset="0"/>
                <a:cs typeface="Times New Roman" charset="0"/>
                <a:sym typeface="Times New Roman" charset="0"/>
              </a:rPr>
              <a:t>, though we speak in this manner. [10] For God is not unjust to forget your </a:t>
            </a:r>
            <a:r>
              <a:rPr lang="en-US" sz="1400">
                <a:solidFill>
                  <a:srgbClr val="000000"/>
                </a:solidFill>
                <a:latin typeface="Times New Roman Bold" charset="0"/>
                <a:cs typeface="Times New Roman Bold" charset="0"/>
                <a:sym typeface="Times New Roman Bold" charset="0"/>
              </a:rPr>
              <a:t>work and labor of love which you have shown toward His name, in that you have ministered to the saints, and do minister</a:t>
            </a:r>
            <a:r>
              <a:rPr lang="en-US" sz="1400">
                <a:solidFill>
                  <a:srgbClr val="000000"/>
                </a:solidFill>
                <a:latin typeface="Times New Roman" charset="0"/>
                <a:cs typeface="Times New Roman" charset="0"/>
                <a:sym typeface="Times New Roman" charset="0"/>
              </a:rPr>
              <a:t>.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faith</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Or, fidelity in the cause of the Redeemer. The word here would include not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only trust in Christ for salvation, but that which is the proper result of such trust-fidelity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in his service.  </a:t>
            </a:r>
          </a:p>
          <a:p>
            <a:pPr marL="223237" indent="-165002">
              <a:spcBef>
                <a:spcPts val="472"/>
              </a:spcBef>
            </a:pPr>
            <a:r>
              <a:rPr lang="en-US" sz="1400">
                <a:solidFill>
                  <a:srgbClr val="000000"/>
                </a:solidFill>
                <a:latin typeface="Times New Roman" charset="0"/>
                <a:cs typeface="Times New Roman" charset="0"/>
                <a:sym typeface="Times New Roman" charset="0"/>
              </a:rPr>
              <a:t> Hebrews 11:1 (NKJV)  Now faith is the substance of things hoped for, the evidence of things not seen. . . . . [6]   But without faith it is impossible to please Him, for he who comes to God must believe that He is, and that He is a rewarder of those who diligently seek Him.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patience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Patient endurance of the sorrows of life-of all that God brought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upon them in any way, to test the reality of their religion.  </a:t>
            </a:r>
          </a:p>
          <a:p>
            <a:pPr marL="223237" indent="-165002">
              <a:spcBef>
                <a:spcPts val="472"/>
              </a:spcBef>
            </a:pPr>
            <a:r>
              <a:rPr lang="en-US" sz="1400">
                <a:solidFill>
                  <a:srgbClr val="000000"/>
                </a:solidFill>
                <a:latin typeface="Times New Roman" charset="0"/>
                <a:cs typeface="Times New Roman" charset="0"/>
                <a:sym typeface="Times New Roman" charset="0"/>
              </a:rPr>
              <a:t> James 5:10,11  My brethren, take the prophets, who spoke in the name of the Lord, as an example of suffering and patience. [11]  Indeed we count them blessed who endure. You have heard of the perseverance of Job and seen the end </a:t>
            </a:r>
            <a:r>
              <a:rPr lang="en-US" sz="1400">
                <a:solidFill>
                  <a:srgbClr val="000000"/>
                </a:solidFill>
                <a:latin typeface="Times New Roman Italic" charset="0"/>
                <a:cs typeface="Times New Roman Italic" charset="0"/>
                <a:sym typeface="Times New Roman Italic" charset="0"/>
              </a:rPr>
              <a:t>intended by</a:t>
            </a:r>
            <a:r>
              <a:rPr lang="en-US" sz="1400">
                <a:solidFill>
                  <a:srgbClr val="000000"/>
                </a:solidFill>
                <a:latin typeface="Times New Roman" charset="0"/>
                <a:cs typeface="Times New Roman" charset="0"/>
                <a:sym typeface="Times New Roman" charset="0"/>
              </a:rPr>
              <a:t> the Lord——that the Lord is very compassionate and merciful.</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Thy works as the fruit of the virtues just mentioned.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the last to be more than the first</a:t>
            </a:r>
            <a:r>
              <a:rPr lang="en-US" sz="1400">
                <a:solidFill>
                  <a:srgbClr val="333399"/>
                </a:solidFill>
                <a:latin typeface="Times New Roman Bold" charset="0"/>
                <a:cs typeface="Times New Roman Bold" charset="0"/>
                <a:sym typeface="Times New Roman Bold" charset="0"/>
              </a:rPr>
              <a:t>.- </a:t>
            </a:r>
            <a:r>
              <a:rPr lang="en-US" sz="1400">
                <a:solidFill>
                  <a:srgbClr val="000000"/>
                </a:solidFill>
                <a:latin typeface="Times New Roman" charset="0"/>
                <a:cs typeface="Times New Roman" charset="0"/>
                <a:sym typeface="Times New Roman" charset="0"/>
              </a:rPr>
              <a:t>That is, they were making progress; they had been acting more and more in accordance with the nature and claims of the Christian profession. Making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Italic" charset="0"/>
                <a:cs typeface="Times New Roman Italic" charset="0"/>
                <a:sym typeface="Times New Roman Italic" charset="0"/>
              </a:rPr>
              <a:t>advances</a:t>
            </a:r>
            <a:r>
              <a:rPr lang="en-US" sz="1400">
                <a:solidFill>
                  <a:srgbClr val="000000"/>
                </a:solidFill>
                <a:latin typeface="Times New Roman" charset="0"/>
                <a:cs typeface="Times New Roman" charset="0"/>
                <a:sym typeface="Times New Roman" charset="0"/>
              </a:rPr>
              <a:t> in knowledge and holiness; as we grow in years and experience is required of us, (Heb 5:12-14)</a:t>
            </a:r>
          </a:p>
          <a:p>
            <a:pPr marL="223237" indent="-165002">
              <a:spcBef>
                <a:spcPts val="472"/>
              </a:spcBef>
            </a:pPr>
            <a:r>
              <a:rPr lang="en-US" sz="1400">
                <a:solidFill>
                  <a:srgbClr val="000000"/>
                </a:solidFill>
                <a:latin typeface="Times New Roman" charset="0"/>
                <a:cs typeface="Times New Roman" charset="0"/>
                <a:sym typeface="Times New Roman" charset="0"/>
              </a:rPr>
              <a:t>1 Timothy 4:15  Meditate on these things; give yourself entirely to them, that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may be evident to all.</a:t>
            </a:r>
          </a:p>
          <a:p>
            <a:pPr marL="223237" indent="-165002">
              <a:spcBef>
                <a:spcPts val="472"/>
              </a:spcBef>
            </a:pPr>
            <a:r>
              <a:rPr lang="en-US" sz="1400">
                <a:solidFill>
                  <a:srgbClr val="000000"/>
                </a:solidFill>
                <a:latin typeface="Times New Roman" charset="0"/>
                <a:cs typeface="Times New Roman" charset="0"/>
                <a:sym typeface="Times New Roman" charset="0"/>
              </a:rPr>
              <a:t>Philippians 1:25  And being confident of this, I know that I shall remain and continue with you all for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and joy of faith,</a:t>
            </a:r>
          </a:p>
          <a:p>
            <a:pPr marL="223237" indent="-165002">
              <a:spcBef>
                <a:spcPts val="472"/>
              </a:spcBef>
            </a:pPr>
            <a:r>
              <a:rPr lang="en-US" sz="1400">
                <a:solidFill>
                  <a:srgbClr val="000000"/>
                </a:solidFill>
                <a:latin typeface="Times New Roman" charset="0"/>
                <a:cs typeface="Times New Roman" charset="0"/>
                <a:sym typeface="Times New Roman" charset="0"/>
              </a:rPr>
              <a:t>2 Thes. 1:3 (NKJV)  </a:t>
            </a:r>
          </a:p>
          <a:p>
            <a:pPr marL="223237" indent="-165002">
              <a:spcBef>
                <a:spcPts val="472"/>
              </a:spcBef>
            </a:pPr>
            <a:r>
              <a:rPr lang="en-US" sz="1400">
                <a:solidFill>
                  <a:srgbClr val="000000"/>
                </a:solidFill>
                <a:latin typeface="Times New Roman" charset="0"/>
                <a:cs typeface="Times New Roman" charset="0"/>
                <a:sym typeface="Times New Roman" charset="0"/>
              </a:rPr>
              <a:t>    We are bound to thank God always for you, brethren, as it is fitting, because your faith grows exceedingly, and the love of every one of you all abounds toward each other,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I know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Revelation 2:2. He knew all they had done, good and bad.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charity</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Love: love to God, and love to man. The </a:t>
            </a:r>
            <a:r>
              <a:rPr lang="en-US" sz="1400">
                <a:solidFill>
                  <a:srgbClr val="000000"/>
                </a:solidFill>
                <a:latin typeface="Times New Roman Italic" charset="0"/>
                <a:cs typeface="Times New Roman Italic" charset="0"/>
                <a:sym typeface="Times New Roman Italic" charset="0"/>
              </a:rPr>
              <a:t>Essence of Christianity – (Mk 12:29-31; John 14:15; 15:14; 1 John 5:3)</a:t>
            </a:r>
          </a:p>
          <a:p>
            <a:pPr marL="223237" indent="-165002">
              <a:spcBef>
                <a:spcPts val="472"/>
              </a:spcBef>
            </a:pPr>
            <a:r>
              <a:rPr lang="en-US" sz="1400">
                <a:solidFill>
                  <a:srgbClr val="000000"/>
                </a:solidFill>
                <a:latin typeface="Times New Roman" charset="0"/>
                <a:cs typeface="Times New Roman" charset="0"/>
                <a:sym typeface="Times New Roman" charset="0"/>
              </a:rPr>
              <a:t>Mark 12:29-31 (NKJV)  Jesus answered him, "The first of all the commandments is: 'Hear, O Israel, the Lord our God, the Lord is one. [30] And you shall love the Lord your God with all your heart, with all your soul, with all your mind, and with all your strength.' This is the first commandment. [31] And the second, like it, is this: 'You shall love your neighbor as yourself.' There is no other commandment greater than these." </a:t>
            </a:r>
          </a:p>
          <a:p>
            <a:pPr marL="223237" indent="-165002">
              <a:spcBef>
                <a:spcPts val="472"/>
              </a:spcBef>
            </a:pPr>
            <a:r>
              <a:rPr lang="en-US" sz="1400">
                <a:solidFill>
                  <a:srgbClr val="000000"/>
                </a:solidFill>
                <a:latin typeface="Times New Roman" charset="0"/>
                <a:cs typeface="Times New Roman" charset="0"/>
                <a:sym typeface="Times New Roman" charset="0"/>
              </a:rPr>
              <a:t>John 14:15 (NKJV)   "If you love Me, keep My commandments. </a:t>
            </a:r>
          </a:p>
          <a:p>
            <a:pPr marL="223237" indent="-165002">
              <a:spcBef>
                <a:spcPts val="472"/>
              </a:spcBef>
            </a:pPr>
            <a:r>
              <a:rPr lang="en-US" sz="1400">
                <a:solidFill>
                  <a:srgbClr val="000000"/>
                </a:solidFill>
                <a:latin typeface="Times New Roman" charset="0"/>
                <a:cs typeface="Times New Roman" charset="0"/>
                <a:sym typeface="Times New Roman" charset="0"/>
              </a:rPr>
              <a:t>1 John 5:3 (NKJV)  For this is the love of God, that we keep His commandments. And His commandments are not burdensome.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service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 ministry- The word would seem to include all the service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which the church had rendered in the cause of religion; all which was the proper fruit of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love, or which would be a carrying out of the principles of love to God and man.  </a:t>
            </a:r>
          </a:p>
          <a:p>
            <a:pPr marL="223237" indent="-165002">
              <a:spcBef>
                <a:spcPts val="472"/>
              </a:spcBef>
            </a:pPr>
            <a:r>
              <a:rPr lang="en-US" sz="1400">
                <a:solidFill>
                  <a:srgbClr val="000000"/>
                </a:solidFill>
                <a:latin typeface="Times New Roman" charset="0"/>
                <a:cs typeface="Times New Roman" charset="0"/>
                <a:sym typeface="Times New Roman" charset="0"/>
              </a:rPr>
              <a:t>2 Corinthians 9:1  For as touching the </a:t>
            </a:r>
            <a:r>
              <a:rPr lang="en-US" sz="1400" u="sng">
                <a:solidFill>
                  <a:srgbClr val="000000"/>
                </a:solidFill>
                <a:latin typeface="Times New Roman" charset="0"/>
                <a:cs typeface="Times New Roman" charset="0"/>
                <a:sym typeface="Times New Roman" charset="0"/>
              </a:rPr>
              <a:t>ministering</a:t>
            </a:r>
            <a:r>
              <a:rPr lang="en-US" sz="1400">
                <a:solidFill>
                  <a:srgbClr val="000000"/>
                </a:solidFill>
                <a:latin typeface="Times New Roman" charset="0"/>
                <a:cs typeface="Times New Roman" charset="0"/>
                <a:sym typeface="Times New Roman" charset="0"/>
              </a:rPr>
              <a:t> to the saints, it is superfluous for me to write to you:</a:t>
            </a:r>
          </a:p>
          <a:p>
            <a:pPr marL="223237" indent="-165002">
              <a:spcBef>
                <a:spcPts val="472"/>
              </a:spcBef>
            </a:pPr>
            <a:r>
              <a:rPr lang="en-US" sz="1400">
                <a:solidFill>
                  <a:srgbClr val="000000"/>
                </a:solidFill>
                <a:latin typeface="Times New Roman" charset="0"/>
                <a:cs typeface="Times New Roman" charset="0"/>
                <a:sym typeface="Times New Roman" charset="0"/>
              </a:rPr>
              <a:t>Hebrews 6:9-10 (NKJV)   But, beloved, we are confident of better things concerning you, yes, </a:t>
            </a:r>
            <a:r>
              <a:rPr lang="en-US" sz="1400">
                <a:solidFill>
                  <a:srgbClr val="000000"/>
                </a:solidFill>
                <a:latin typeface="Times New Roman Bold" charset="0"/>
                <a:cs typeface="Times New Roman Bold" charset="0"/>
                <a:sym typeface="Times New Roman Bold" charset="0"/>
              </a:rPr>
              <a:t>things that accompany salvation</a:t>
            </a:r>
            <a:r>
              <a:rPr lang="en-US" sz="1400">
                <a:solidFill>
                  <a:srgbClr val="000000"/>
                </a:solidFill>
                <a:latin typeface="Times New Roman" charset="0"/>
                <a:cs typeface="Times New Roman" charset="0"/>
                <a:sym typeface="Times New Roman" charset="0"/>
              </a:rPr>
              <a:t>, though we speak in this manner. [10] For God is not unjust to forget your </a:t>
            </a:r>
            <a:r>
              <a:rPr lang="en-US" sz="1400">
                <a:solidFill>
                  <a:srgbClr val="000000"/>
                </a:solidFill>
                <a:latin typeface="Times New Roman Bold" charset="0"/>
                <a:cs typeface="Times New Roman Bold" charset="0"/>
                <a:sym typeface="Times New Roman Bold" charset="0"/>
              </a:rPr>
              <a:t>work and labor of love which you have shown toward His name, in that you have ministered to the saints, and do minister</a:t>
            </a:r>
            <a:r>
              <a:rPr lang="en-US" sz="1400">
                <a:solidFill>
                  <a:srgbClr val="000000"/>
                </a:solidFill>
                <a:latin typeface="Times New Roman" charset="0"/>
                <a:cs typeface="Times New Roman" charset="0"/>
                <a:sym typeface="Times New Roman" charset="0"/>
              </a:rPr>
              <a:t>.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faith</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Or, fidelity in the cause of the Redeemer. The word here would include not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only trust in Christ for salvation, but that which is the proper result of such trust-fidelity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in his service.  </a:t>
            </a:r>
          </a:p>
          <a:p>
            <a:pPr marL="223237" indent="-165002">
              <a:spcBef>
                <a:spcPts val="472"/>
              </a:spcBef>
            </a:pPr>
            <a:r>
              <a:rPr lang="en-US" sz="1400">
                <a:solidFill>
                  <a:srgbClr val="000000"/>
                </a:solidFill>
                <a:latin typeface="Times New Roman" charset="0"/>
                <a:cs typeface="Times New Roman" charset="0"/>
                <a:sym typeface="Times New Roman" charset="0"/>
              </a:rPr>
              <a:t> Hebrews 11:1 (NKJV)  Now faith is the substance of things hoped for, the evidence of things not seen. . . . . [6]   But without faith it is impossible to please Him, for he who comes to God must believe that He is, and that He is a rewarder of those who diligently seek Him.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patience</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Patient endurance of the sorrows of life-of all that God brought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charset="0"/>
                <a:cs typeface="Times New Roman" charset="0"/>
                <a:sym typeface="Times New Roman" charset="0"/>
              </a:rPr>
              <a:t>upon them in any way, to test the reality of their religion.  </a:t>
            </a:r>
          </a:p>
          <a:p>
            <a:pPr marL="223237" indent="-165002">
              <a:spcBef>
                <a:spcPts val="472"/>
              </a:spcBef>
            </a:pPr>
            <a:r>
              <a:rPr lang="en-US" sz="1400">
                <a:solidFill>
                  <a:srgbClr val="000000"/>
                </a:solidFill>
                <a:latin typeface="Times New Roman" charset="0"/>
                <a:cs typeface="Times New Roman" charset="0"/>
                <a:sym typeface="Times New Roman" charset="0"/>
              </a:rPr>
              <a:t> James 5:10,11  My brethren, take the prophets, who spoke in the name of the Lord, as an example of suffering and patience. [11]  Indeed we count them blessed who endure. You have heard of the perseverance of Job and seen the end </a:t>
            </a:r>
            <a:r>
              <a:rPr lang="en-US" sz="1400">
                <a:solidFill>
                  <a:srgbClr val="000000"/>
                </a:solidFill>
                <a:latin typeface="Times New Roman Italic" charset="0"/>
                <a:cs typeface="Times New Roman Italic" charset="0"/>
                <a:sym typeface="Times New Roman Italic" charset="0"/>
              </a:rPr>
              <a:t>intended by</a:t>
            </a:r>
            <a:r>
              <a:rPr lang="en-US" sz="1400">
                <a:solidFill>
                  <a:srgbClr val="000000"/>
                </a:solidFill>
                <a:latin typeface="Times New Roman" charset="0"/>
                <a:cs typeface="Times New Roman" charset="0"/>
                <a:sym typeface="Times New Roman" charset="0"/>
              </a:rPr>
              <a:t> the Lord——that the Lord is very compassionate and merciful.</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thy works</a:t>
            </a:r>
            <a:r>
              <a:rPr lang="en-US" sz="1400">
                <a:solidFill>
                  <a:srgbClr val="333399"/>
                </a:solidFill>
                <a:latin typeface="Times New Roman Bold" charset="0"/>
                <a:cs typeface="Times New Roman Bold" charset="0"/>
                <a:sym typeface="Times New Roman Bold" charset="0"/>
              </a:rPr>
              <a:t>.</a:t>
            </a:r>
            <a:r>
              <a:rPr lang="en-US" sz="1400">
                <a:solidFill>
                  <a:srgbClr val="000000"/>
                </a:solidFill>
                <a:latin typeface="Times New Roman" charset="0"/>
                <a:cs typeface="Times New Roman" charset="0"/>
                <a:sym typeface="Times New Roman" charset="0"/>
              </a:rPr>
              <a:t> Thy works as the fruit of the virtues just mentioned.   </a:t>
            </a:r>
          </a:p>
          <a:p>
            <a:pPr marL="223237" indent="-165002">
              <a:spcBef>
                <a:spcPts val="472"/>
              </a:spcBef>
            </a:pPr>
            <a:r>
              <a:rPr lang="en-US" sz="1400">
                <a:solidFill>
                  <a:srgbClr val="333399"/>
                </a:solidFill>
                <a:latin typeface="Times New Roman Bold Italic" charset="0"/>
                <a:cs typeface="Times New Roman Bold Italic" charset="0"/>
                <a:sym typeface="Times New Roman Bold Italic" charset="0"/>
              </a:rPr>
              <a:t>And the last to be more than the first</a:t>
            </a:r>
            <a:r>
              <a:rPr lang="en-US" sz="1400">
                <a:solidFill>
                  <a:srgbClr val="333399"/>
                </a:solidFill>
                <a:latin typeface="Times New Roman Bold" charset="0"/>
                <a:cs typeface="Times New Roman Bold" charset="0"/>
                <a:sym typeface="Times New Roman Bold" charset="0"/>
              </a:rPr>
              <a:t>.- </a:t>
            </a:r>
            <a:r>
              <a:rPr lang="en-US" sz="1400">
                <a:solidFill>
                  <a:srgbClr val="000000"/>
                </a:solidFill>
                <a:latin typeface="Times New Roman" charset="0"/>
                <a:cs typeface="Times New Roman" charset="0"/>
                <a:sym typeface="Times New Roman" charset="0"/>
              </a:rPr>
              <a:t>That is, they were making progress; they had been acting more and more in accordance with the nature and claims of the Christian profession. Making </a:t>
            </a:r>
            <a:br>
              <a:rPr lang="en-US" sz="1400">
                <a:solidFill>
                  <a:srgbClr val="000000"/>
                </a:solidFill>
                <a:latin typeface="Times New Roman" charset="0"/>
                <a:cs typeface="Times New Roman" charset="0"/>
                <a:sym typeface="Times New Roman" charset="0"/>
              </a:rPr>
            </a:br>
            <a:r>
              <a:rPr lang="en-US" sz="1400">
                <a:solidFill>
                  <a:srgbClr val="000000"/>
                </a:solidFill>
                <a:latin typeface="Times New Roman Italic" charset="0"/>
                <a:cs typeface="Times New Roman Italic" charset="0"/>
                <a:sym typeface="Times New Roman Italic" charset="0"/>
              </a:rPr>
              <a:t>advances</a:t>
            </a:r>
            <a:r>
              <a:rPr lang="en-US" sz="1400">
                <a:solidFill>
                  <a:srgbClr val="000000"/>
                </a:solidFill>
                <a:latin typeface="Times New Roman" charset="0"/>
                <a:cs typeface="Times New Roman" charset="0"/>
                <a:sym typeface="Times New Roman" charset="0"/>
              </a:rPr>
              <a:t> in knowledge and holiness; as we grow in years and experience is required of us, (Heb 5:12-14)</a:t>
            </a:r>
          </a:p>
          <a:p>
            <a:pPr marL="223237" indent="-165002">
              <a:spcBef>
                <a:spcPts val="472"/>
              </a:spcBef>
            </a:pPr>
            <a:r>
              <a:rPr lang="en-US" sz="1400">
                <a:solidFill>
                  <a:srgbClr val="000000"/>
                </a:solidFill>
                <a:latin typeface="Times New Roman" charset="0"/>
                <a:cs typeface="Times New Roman" charset="0"/>
                <a:sym typeface="Times New Roman" charset="0"/>
              </a:rPr>
              <a:t>1 Timothy 4:15  Meditate on these things; give yourself entirely to them, that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may be evident to all.</a:t>
            </a:r>
          </a:p>
          <a:p>
            <a:pPr marL="223237" indent="-165002">
              <a:spcBef>
                <a:spcPts val="472"/>
              </a:spcBef>
            </a:pPr>
            <a:r>
              <a:rPr lang="en-US" sz="1400">
                <a:solidFill>
                  <a:srgbClr val="000000"/>
                </a:solidFill>
                <a:latin typeface="Times New Roman" charset="0"/>
                <a:cs typeface="Times New Roman" charset="0"/>
                <a:sym typeface="Times New Roman" charset="0"/>
              </a:rPr>
              <a:t>Philippians 1:25  And being confident of this, I know that I shall remain and continue with you all for your </a:t>
            </a:r>
            <a:r>
              <a:rPr lang="en-US" sz="1400" u="sng">
                <a:solidFill>
                  <a:srgbClr val="000000"/>
                </a:solidFill>
                <a:latin typeface="Times New Roman" charset="0"/>
                <a:cs typeface="Times New Roman" charset="0"/>
                <a:sym typeface="Times New Roman" charset="0"/>
              </a:rPr>
              <a:t>progress</a:t>
            </a:r>
            <a:r>
              <a:rPr lang="en-US" sz="1400">
                <a:solidFill>
                  <a:srgbClr val="000000"/>
                </a:solidFill>
                <a:latin typeface="Times New Roman" charset="0"/>
                <a:cs typeface="Times New Roman" charset="0"/>
                <a:sym typeface="Times New Roman" charset="0"/>
              </a:rPr>
              <a:t> and joy of faith,</a:t>
            </a:r>
          </a:p>
          <a:p>
            <a:pPr marL="223237" indent="-165002">
              <a:spcBef>
                <a:spcPts val="472"/>
              </a:spcBef>
            </a:pPr>
            <a:r>
              <a:rPr lang="en-US" sz="1400">
                <a:solidFill>
                  <a:srgbClr val="000000"/>
                </a:solidFill>
                <a:latin typeface="Times New Roman" charset="0"/>
                <a:cs typeface="Times New Roman" charset="0"/>
                <a:sym typeface="Times New Roman" charset="0"/>
              </a:rPr>
              <a:t>2 Thes. 1:3 (NKJV)  </a:t>
            </a:r>
          </a:p>
          <a:p>
            <a:pPr marL="223237" indent="-165002">
              <a:spcBef>
                <a:spcPts val="472"/>
              </a:spcBef>
            </a:pPr>
            <a:r>
              <a:rPr lang="en-US" sz="1400">
                <a:solidFill>
                  <a:srgbClr val="000000"/>
                </a:solidFill>
                <a:latin typeface="Times New Roman" charset="0"/>
                <a:cs typeface="Times New Roman" charset="0"/>
                <a:sym typeface="Times New Roman" charset="0"/>
              </a:rPr>
              <a:t>    We are bound to thank God always for you, brethren, as it is fitting, because your faith grows exceedingly, and the love of every one of you all abounds toward each other,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5288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3793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2946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0017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03024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1370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0966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6896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576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7896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21454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3" y="9525"/>
            <a:ext cx="13028613" cy="976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026" name="Rectangle 2"/>
          <p:cNvSpPr>
            <a:spLocks noGrp="1"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1027" name="Rectangle 3"/>
          <p:cNvSpPr>
            <a:spLocks noGrp="1"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260600"/>
            <a:ext cx="114173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8434" name="AutoShape 2"/>
          <p:cNvSpPr>
            <a:spLocks/>
          </p:cNvSpPr>
          <p:nvPr/>
        </p:nvSpPr>
        <p:spPr bwMode="auto">
          <a:xfrm>
            <a:off x="8991600" y="9042400"/>
            <a:ext cx="4064000" cy="444500"/>
          </a:xfrm>
          <a:prstGeom prst="roundRect">
            <a:avLst>
              <a:gd name="adj" fmla="val 42856"/>
            </a:avLst>
          </a:prstGeom>
          <a:gradFill rotWithShape="0">
            <a:gsLst>
              <a:gs pos="0">
                <a:srgbClr val="800000">
                  <a:alpha val="64999"/>
                </a:srgbClr>
              </a:gs>
              <a:gs pos="100000">
                <a:srgbClr val="260001">
                  <a:alpha val="64999"/>
                </a:srgbClr>
              </a:gs>
            </a:gsLst>
            <a:lin ang="5400000" scaled="1"/>
          </a:gradFill>
          <a:ln>
            <a:noFill/>
          </a:ln>
          <a:extLst>
            <a:ext uri="{91240B29-F687-4f45-9708-019B960494DF}">
              <a14:hiddenLine xmlns=""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lstStyle/>
          <a:p>
            <a:endParaRPr lang="en-US"/>
          </a:p>
        </p:txBody>
      </p:sp>
      <p:sp>
        <p:nvSpPr>
          <p:cNvPr id="18435" name="Rectangle 3"/>
          <p:cNvSpPr>
            <a:spLocks/>
          </p:cNvSpPr>
          <p:nvPr/>
        </p:nvSpPr>
        <p:spPr bwMode="auto">
          <a:xfrm>
            <a:off x="9201150" y="9004300"/>
            <a:ext cx="3567113" cy="533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38100" tIns="38100" rIns="38100" bIns="38100">
            <a:spAutoFit/>
          </a:bodyPr>
          <a:lstStyle/>
          <a:p>
            <a:r>
              <a:rPr lang="en-US" sz="3600">
                <a:solidFill>
                  <a:srgbClr val="FFFFFF"/>
                </a:solidFill>
                <a:effectLst>
                  <a:outerShdw blurRad="38100" dist="38100" dir="2700000" algn="tl">
                    <a:srgbClr val="000000"/>
                  </a:outerShdw>
                </a:effectLst>
                <a:latin typeface="Calibri Italic" charset="0"/>
                <a:ea typeface="ＭＳ Ｐゴシック" charset="0"/>
                <a:cs typeface="Calibri Italic" charset="0"/>
                <a:sym typeface="Calibri Italic" charset="0"/>
              </a:rPr>
              <a:t>Revelation 2:18-29</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57200"/>
            <a:ext cx="7283450" cy="3860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8437" name="AutoShape 5"/>
          <p:cNvSpPr>
            <a:spLocks/>
          </p:cNvSpPr>
          <p:nvPr/>
        </p:nvSpPr>
        <p:spPr bwMode="auto">
          <a:xfrm>
            <a:off x="-139700" y="457200"/>
            <a:ext cx="6121400" cy="444500"/>
          </a:xfrm>
          <a:prstGeom prst="roundRect">
            <a:avLst>
              <a:gd name="adj" fmla="val 42856"/>
            </a:avLst>
          </a:prstGeom>
          <a:gradFill rotWithShape="0">
            <a:gsLst>
              <a:gs pos="0">
                <a:srgbClr val="800000">
                  <a:alpha val="64999"/>
                </a:srgbClr>
              </a:gs>
              <a:gs pos="100000">
                <a:srgbClr val="260001">
                  <a:alpha val="64999"/>
                </a:srgbClr>
              </a:gs>
            </a:gsLst>
            <a:lin ang="5400000" scaled="1"/>
          </a:gradFill>
          <a:ln>
            <a:noFill/>
          </a:ln>
          <a:extLst>
            <a:ext uri="{91240B29-F687-4f45-9708-019B960494DF}">
              <a14:hiddenLine xmlns=""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lstStyle/>
          <a:p>
            <a:endParaRPr lang="en-US"/>
          </a:p>
        </p:txBody>
      </p:sp>
      <p:sp>
        <p:nvSpPr>
          <p:cNvPr id="18438" name="Rectangle 6"/>
          <p:cNvSpPr>
            <a:spLocks/>
          </p:cNvSpPr>
          <p:nvPr/>
        </p:nvSpPr>
        <p:spPr bwMode="auto">
          <a:xfrm>
            <a:off x="1719171" y="511009"/>
            <a:ext cx="2402068" cy="349583"/>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38100" tIns="38100" rIns="38100" bIns="38100" anchor="ctr">
            <a:spAutoFit/>
          </a:bodyPr>
          <a:lstStyle/>
          <a:p>
            <a:pPr>
              <a:lnSpc>
                <a:spcPct val="60000"/>
              </a:lnSpc>
            </a:pPr>
            <a:r>
              <a:rPr lang="en-US" sz="26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To The Church In </a:t>
            </a:r>
          </a:p>
        </p:txBody>
      </p:sp>
      <p:sp>
        <p:nvSpPr>
          <p:cNvPr id="18439" name="AutoShape 7"/>
          <p:cNvSpPr>
            <a:spLocks/>
          </p:cNvSpPr>
          <p:nvPr/>
        </p:nvSpPr>
        <p:spPr bwMode="auto">
          <a:xfrm>
            <a:off x="812800" y="6731000"/>
            <a:ext cx="11137900" cy="1358900"/>
          </a:xfrm>
          <a:prstGeom prst="roundRect">
            <a:avLst>
              <a:gd name="adj" fmla="val 35375"/>
            </a:avLst>
          </a:prstGeom>
          <a:gradFill rotWithShape="0">
            <a:gsLst>
              <a:gs pos="0">
                <a:srgbClr val="804000">
                  <a:alpha val="33150"/>
                </a:srgbClr>
              </a:gs>
              <a:gs pos="100000">
                <a:srgbClr val="260001">
                  <a:alpha val="64999"/>
                </a:srgbClr>
              </a:gs>
            </a:gsLst>
            <a:lin ang="5400000" scaled="1"/>
          </a:gradFill>
          <a:ln>
            <a:noFill/>
          </a:ln>
          <a:extLst>
            <a:ext uri="{91240B29-F687-4f45-9708-019B960494DF}">
              <a14:hiddenLine xmlns="" xmlns:a14="http://schemas.microsoft.com/office/drawing/2010/main" w="25400" cap="flat">
                <a:solidFill>
                  <a:srgbClr val="000000">
                    <a:alpha val="64999"/>
                  </a:srgbClr>
                </a:solidFill>
                <a:miter lim="800000"/>
                <a:headEnd type="none" w="med" len="med"/>
                <a:tailEnd type="none" w="med" len="med"/>
              </a14:hiddenLine>
            </a:ext>
          </a:extLst>
        </p:spPr>
        <p:txBody>
          <a:bodyPr lIns="0" tIns="0" rIns="0" bIns="0" anchor="ctr"/>
          <a:lstStyle/>
          <a:p>
            <a:endParaRPr lang="en-US"/>
          </a:p>
        </p:txBody>
      </p:sp>
      <p:sp>
        <p:nvSpPr>
          <p:cNvPr id="18440" name="Rectangle 8"/>
          <p:cNvSpPr>
            <a:spLocks/>
          </p:cNvSpPr>
          <p:nvPr/>
        </p:nvSpPr>
        <p:spPr bwMode="auto">
          <a:xfrm>
            <a:off x="727075" y="6489700"/>
            <a:ext cx="11137900" cy="1917700"/>
          </a:xfrm>
          <a:prstGeom prst="rect">
            <a:avLst/>
          </a:prstGeom>
          <a:noFill/>
          <a:ln>
            <a:noFill/>
          </a:ln>
          <a:effectLst>
            <a:outerShdw blurRad="76200" dist="76199" dir="3480026"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95899" bIns="38100" anchor="ctr"/>
          <a:lstStyle/>
          <a:p>
            <a:pPr marL="19050">
              <a:spcBef>
                <a:spcPts val="2100"/>
              </a:spcBef>
            </a:pPr>
            <a:r>
              <a:rPr lang="ja-JP" altLang="en-US" sz="3200" dirty="0">
                <a:solidFill>
                  <a:srgbClr val="FFFF00"/>
                </a:solidFill>
                <a:effectLst>
                  <a:outerShdw blurRad="38100" dist="38100" dir="2700000" algn="tl">
                    <a:srgbClr val="000000"/>
                  </a:outerShdw>
                </a:effectLst>
                <a:latin typeface="Arial"/>
                <a:ea typeface="ＭＳ Ｐゴシック" charset="0"/>
                <a:cs typeface="Zapfino" charset="0"/>
                <a:sym typeface="Zapfino" charset="0"/>
              </a:rPr>
              <a:t>“</a:t>
            </a:r>
            <a:r>
              <a:rPr lang="en-US" sz="3200"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I know your works, love, service, faith, and your patience; </a:t>
            </a:r>
            <a:br>
              <a:rPr lang="en-US" sz="3200"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br>
            <a:r>
              <a:rPr lang="en-US" sz="3200"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and as for your works, the last are more than the first.</a:t>
            </a:r>
            <a:r>
              <a:rPr lang="ja-JP" altLang="en-US" sz="3200" dirty="0">
                <a:solidFill>
                  <a:srgbClr val="FFFF00"/>
                </a:solidFill>
                <a:effectLst>
                  <a:outerShdw blurRad="38100" dist="38100" dir="2700000" algn="tl">
                    <a:srgbClr val="000000"/>
                  </a:outerShdw>
                </a:effectLst>
                <a:latin typeface="Arial"/>
                <a:ea typeface="ＭＳ Ｐゴシック" charset="0"/>
                <a:cs typeface="Zapfino" charset="0"/>
                <a:sym typeface="Zapfino" charset="0"/>
              </a:rPr>
              <a:t>”</a:t>
            </a:r>
            <a:endParaRPr lang="en-US" sz="3200"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4818" name="Rectangle 2"/>
          <p:cNvSpPr>
            <a:spLocks/>
          </p:cNvSpPr>
          <p:nvPr/>
        </p:nvSpPr>
        <p:spPr bwMode="auto">
          <a:xfrm>
            <a:off x="4991100" y="3822700"/>
            <a:ext cx="7759700" cy="5511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4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Christ</a:t>
            </a:r>
            <a:r>
              <a:rPr lang="ja-JP" altLang="en-US" sz="4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Self Designation </a:t>
            </a:r>
          </a:p>
          <a:p>
            <a:pPr marL="787400" indent="-787400" algn="l">
              <a:spcBef>
                <a:spcPts val="1400"/>
              </a:spcBef>
              <a:buClr>
                <a:srgbClr val="FFCC66"/>
              </a:buClr>
              <a:buSzPct val="125000"/>
              <a:buFont typeface="Zapf Dingbats" charset="0"/>
              <a:buChar char="✴"/>
            </a:pPr>
            <a:r>
              <a:rPr lang="ja-JP" altLang="en-US" sz="3600" dirty="0">
                <a:solidFill>
                  <a:srgbClr val="FFFFFF"/>
                </a:solidFill>
                <a:effectLst>
                  <a:outerShdw blurRad="38100" dist="38100" dir="2700000" algn="tl">
                    <a:srgbClr val="000000"/>
                  </a:outerShdw>
                </a:effectLst>
                <a:latin typeface="Arial"/>
                <a:ea typeface="ＭＳ Ｐゴシック" charset="0"/>
                <a:cs typeface="Constantia" charset="0"/>
                <a:sym typeface="Constantia"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Eyes like a flame of fire</a:t>
            </a:r>
            <a:r>
              <a:rPr lang="ja-JP" altLang="en-US" sz="36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t>
            </a:r>
            <a:b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473200" lvl="1" indent="-787400" algn="l">
              <a:spcBef>
                <a:spcPts val="1400"/>
              </a:spcBef>
              <a:buClr>
                <a:srgbClr val="FFFF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Penetrating vision / omniscient</a:t>
            </a:r>
            <a:br>
              <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pPr marL="1473200" lvl="1" indent="-787400" algn="l">
              <a:spcBef>
                <a:spcPts val="1400"/>
              </a:spcBef>
              <a:buClr>
                <a:srgbClr val="FFFF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He knows all we do, say, think  </a:t>
            </a: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p:txBody>
      </p:sp>
      <p:pic>
        <p:nvPicPr>
          <p:cNvPr id="34819"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4820" name="Rectangle 4"/>
          <p:cNvSpPr>
            <a:spLocks/>
          </p:cNvSpPr>
          <p:nvPr/>
        </p:nvSpPr>
        <p:spPr bwMode="auto">
          <a:xfrm>
            <a:off x="177800" y="3746500"/>
            <a:ext cx="46482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2:18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18</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 'These things says the Son of God, who has </a:t>
            </a:r>
            <a:r>
              <a:rPr lang="en-US" sz="4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eyes like a flame of fire</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His feet like fine brass:</a:t>
            </a:r>
          </a:p>
        </p:txBody>
      </p:sp>
      <p:sp>
        <p:nvSpPr>
          <p:cNvPr id="34821"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Tree>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6866" name="Rectangle 2"/>
          <p:cNvSpPr>
            <a:spLocks/>
          </p:cNvSpPr>
          <p:nvPr/>
        </p:nvSpPr>
        <p:spPr bwMode="auto">
          <a:xfrm>
            <a:off x="5232400" y="3822700"/>
            <a:ext cx="7518400" cy="55118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4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Christ</a:t>
            </a:r>
            <a:r>
              <a:rPr lang="ja-JP" altLang="en-US" sz="4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Self Designation </a:t>
            </a:r>
          </a:p>
          <a:p>
            <a:pPr marL="787400" indent="-787400" algn="l">
              <a:spcBef>
                <a:spcPts val="1400"/>
              </a:spcBef>
              <a:buClr>
                <a:srgbClr val="FFCC66"/>
              </a:buClr>
              <a:buSzPct val="125000"/>
              <a:buFont typeface="Zapf Dingbats" charset="0"/>
              <a:buChar char="✴"/>
            </a:pPr>
            <a:r>
              <a:rPr lang="ja-JP" altLang="en-US" sz="36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Feet like fine brass</a:t>
            </a:r>
            <a:r>
              <a:rPr lang="ja-JP" altLang="en-US" sz="36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r>
              <a:rPr lang="en-US" sz="3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(cf. 1:15)</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p>
          <a:p>
            <a:pPr marL="1473200" lvl="1" indent="-787400" algn="l">
              <a:spcBef>
                <a:spcPts val="1400"/>
              </a:spcBef>
              <a:buClr>
                <a:srgbClr val="FFFF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Firmness, strength &amp; purity  </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473200" lvl="1" indent="-787400" algn="l">
              <a:spcBef>
                <a:spcPts val="1400"/>
              </a:spcBef>
              <a:buClr>
                <a:srgbClr val="FFFF66"/>
              </a:buClr>
              <a:buSzPct val="125000"/>
              <a:buFont typeface="Zapf Dingbats" charset="0"/>
              <a:buChar char="✦"/>
            </a:pP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Power to vanquish all enemies in fiery judgment - (2 </a:t>
            </a:r>
            <a:r>
              <a:rPr lang="en-US" sz="3400" dirty="0" err="1">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Thess</a:t>
            </a: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1:7-9).</a:t>
            </a:r>
          </a:p>
        </p:txBody>
      </p:sp>
      <p:pic>
        <p:nvPicPr>
          <p:cNvPr id="3686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6868" name="Rectangle 4"/>
          <p:cNvSpPr>
            <a:spLocks/>
          </p:cNvSpPr>
          <p:nvPr/>
        </p:nvSpPr>
        <p:spPr bwMode="auto">
          <a:xfrm>
            <a:off x="127000" y="3746500"/>
            <a:ext cx="46990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2:18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18</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 'These things says the Son of God, who has eyes like a flame of fire, and His </a:t>
            </a:r>
            <a:r>
              <a:rPr lang="en-US" sz="4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feet like fine brass</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a:t>
            </a:r>
          </a:p>
        </p:txBody>
      </p:sp>
      <p:sp>
        <p:nvSpPr>
          <p:cNvPr id="36869"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Tree>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8914" name="Rectangle 2"/>
          <p:cNvSpPr>
            <a:spLocks/>
          </p:cNvSpPr>
          <p:nvPr/>
        </p:nvSpPr>
        <p:spPr bwMode="auto">
          <a:xfrm>
            <a:off x="4902200" y="3822700"/>
            <a:ext cx="8102600" cy="5562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Commendations (# 1) </a:t>
            </a:r>
          </a:p>
          <a:p>
            <a:pPr marL="1244600" lvl="1" indent="-787400" algn="l">
              <a:spcBef>
                <a:spcPts val="1600"/>
              </a:spcBef>
              <a:buClr>
                <a:srgbClr val="FFCC66"/>
              </a:buClr>
              <a:buSzPct val="125000"/>
              <a:buFont typeface="Zapf Dingbats" charset="0"/>
              <a:buChar char="✴"/>
            </a:pPr>
            <a:r>
              <a:rPr lang="ja-JP" altLang="en-US" sz="40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I know Your works</a:t>
            </a:r>
            <a:r>
              <a:rPr lang="ja-JP" altLang="en-US" sz="40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br>
              <a:rPr lang="en-US" sz="40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Bold" charset="0"/>
                <a:sym typeface="Constantia" charset="0"/>
              </a:rPr>
              <a:t>K</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nows everything church is doing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pPr marL="1244600" lvl="1" indent="-787400" algn="l">
              <a:spcBef>
                <a:spcPts val="1600"/>
              </a:spcBef>
              <a:buClr>
                <a:srgbClr val="FFCC66"/>
              </a:buClr>
              <a:buSzPct val="125000"/>
              <a:buFont typeface="Zapf Dingbats" charset="0"/>
              <a:buChar char="✴"/>
            </a:pPr>
            <a:r>
              <a:rPr lang="en-US" sz="3200" b="1"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Good qualities like Thessalonians: </a:t>
            </a:r>
            <a:br>
              <a:rPr lang="en-US" sz="3200" b="1"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ja-JP" altLang="en-US" sz="3200" dirty="0">
                <a:solidFill>
                  <a:srgbClr val="FFFF00"/>
                </a:solidFill>
                <a:effectLst>
                  <a:outerShdw blurRad="38100" dist="38100" dir="2700000" algn="tl">
                    <a:srgbClr val="000000"/>
                  </a:outerShdw>
                </a:effectLst>
                <a:latin typeface="Arial"/>
                <a:ea typeface="ＭＳ Ｐゴシック" charset="0"/>
                <a:cs typeface="Constantia Italic" charset="0"/>
                <a:sym typeface="Constantia Italic" charset="0"/>
              </a:rPr>
              <a:t>“</a:t>
            </a:r>
            <a:r>
              <a:rPr lang="en-US" altLang="ja-JP" sz="3200" dirty="0">
                <a:solidFill>
                  <a:srgbClr val="FFFF00"/>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your w</a:t>
            </a:r>
            <a:r>
              <a:rPr lang="en-US" sz="3200" dirty="0">
                <a:solidFill>
                  <a:srgbClr val="FFFF00"/>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ork of faith and labor of love and patience of hope</a:t>
            </a:r>
            <a:r>
              <a:rPr lang="ja-JP" altLang="en-US" sz="3200" dirty="0">
                <a:solidFill>
                  <a:srgbClr val="FFFF00"/>
                </a:solidFill>
                <a:effectLst>
                  <a:outerShdw blurRad="38100" dist="38100" dir="2700000" algn="tl">
                    <a:srgbClr val="000000"/>
                  </a:outerShdw>
                </a:effectLst>
                <a:latin typeface="Arial"/>
                <a:ea typeface="ＭＳ Ｐゴシック" charset="0"/>
                <a:cs typeface="Constantia Italic" charset="0"/>
                <a:sym typeface="Constantia Italic" charset="0"/>
              </a:rPr>
              <a:t>”</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(1 Thess. 1:3) </a:t>
            </a:r>
          </a:p>
        </p:txBody>
      </p:sp>
      <p:pic>
        <p:nvPicPr>
          <p:cNvPr id="3891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657600"/>
            <a:ext cx="4965700"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8916" name="Rectangle 4"/>
          <p:cNvSpPr>
            <a:spLocks/>
          </p:cNvSpPr>
          <p:nvPr/>
        </p:nvSpPr>
        <p:spPr bwMode="auto">
          <a:xfrm>
            <a:off x="330200" y="4038600"/>
            <a:ext cx="4572000" cy="5168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2:19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2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19</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 know your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works</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love, service, faith, and your patience; and as for your works, the last are more than the first.</a:t>
            </a:r>
          </a:p>
        </p:txBody>
      </p:sp>
      <p:sp>
        <p:nvSpPr>
          <p:cNvPr id="38917"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withEffect">
                                  <p:stCondLst>
                                    <p:cond delay="0"/>
                                  </p:stCondLst>
                                  <p:childTnLst>
                                    <p:set>
                                      <p:cBhvr>
                                        <p:cTn id="6" dur="1" fill="hold">
                                          <p:stCondLst>
                                            <p:cond delay="499"/>
                                          </p:stCondLst>
                                        </p:cTn>
                                        <p:tgtEl>
                                          <p:spTgt spid="38914">
                                            <p:txEl>
                                              <p:pRg st="1" end="1"/>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89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0962" name="Rectangle 2"/>
          <p:cNvSpPr>
            <a:spLocks/>
          </p:cNvSpPr>
          <p:nvPr/>
        </p:nvSpPr>
        <p:spPr bwMode="auto">
          <a:xfrm>
            <a:off x="5232400" y="3822700"/>
            <a:ext cx="7518400" cy="5676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Commendations (#2-3) </a:t>
            </a:r>
          </a:p>
          <a:p>
            <a:pPr marL="1244600" lvl="1"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Love – </a:t>
            </a:r>
            <a:r>
              <a:rPr lang="en-US" sz="3300" i="1" dirty="0">
                <a:solidFill>
                  <a:srgbClr val="FFFFFF"/>
                </a:solidFill>
                <a:effectLst>
                  <a:outerShdw blurRad="38100" dist="38100" dir="2700000" algn="tl">
                    <a:srgbClr val="000000"/>
                  </a:outerShdw>
                </a:effectLst>
                <a:latin typeface="Arial Narrow" panose="020B0606020202030204" pitchFamily="34" charset="0"/>
                <a:ea typeface="ＭＳ Ｐゴシック" charset="0"/>
                <a:cs typeface="Constantia Bold" charset="0"/>
                <a:sym typeface="Constantia Bold" charset="0"/>
              </a:rPr>
              <a:t>(unlike Ephesus)</a:t>
            </a:r>
            <a:br>
              <a:rPr lang="en-US" sz="33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300" dirty="0">
                <a:solidFill>
                  <a:srgbClr val="FFFF00"/>
                </a:solidFill>
                <a:effectLst>
                  <a:outerShdw blurRad="38100" dist="38100" dir="2700000" algn="tl">
                    <a:srgbClr val="000000"/>
                  </a:outerShdw>
                </a:effectLst>
                <a:latin typeface="Constantia" charset="0"/>
                <a:ea typeface="ＭＳ Ｐゴシック" charset="0"/>
                <a:cs typeface="Constantia Bold" charset="0"/>
                <a:sym typeface="Constantia" charset="0"/>
              </a:rPr>
              <a:t>T</a:t>
            </a:r>
            <a:r>
              <a:rPr lang="en-US" sz="33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oward God and man</a:t>
            </a:r>
            <a:br>
              <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244600" lvl="1" indent="-787400" algn="l">
              <a:spcBef>
                <a:spcPts val="1600"/>
              </a:spcBef>
              <a:buClr>
                <a:srgbClr val="FFCC66"/>
              </a:buClr>
              <a:buSzPct val="125000"/>
              <a:buFont typeface="Zapf Dingbats" charset="0"/>
              <a:buChar char="✴"/>
            </a:pPr>
            <a:r>
              <a:rPr lang="en-US" sz="33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Service – </a:t>
            </a:r>
            <a:br>
              <a:rPr lang="en-US" sz="33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300" dirty="0">
                <a:solidFill>
                  <a:srgbClr val="FFFF00"/>
                </a:solidFill>
                <a:effectLst>
                  <a:outerShdw blurRad="38100" dist="38100" dir="2700000" algn="tl">
                    <a:srgbClr val="000000"/>
                  </a:outerShdw>
                </a:effectLst>
                <a:latin typeface="Constantia" charset="0"/>
                <a:ea typeface="ＭＳ Ｐゴシック" charset="0"/>
                <a:cs typeface="Constantia Bold" charset="0"/>
                <a:sym typeface="Constantia" charset="0"/>
              </a:rPr>
              <a:t>F</a:t>
            </a:r>
            <a:r>
              <a:rPr lang="en-US" sz="33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ollowed Jesus by serving </a:t>
            </a:r>
            <a:br>
              <a:rPr lang="en-US" sz="33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3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God and others  </a:t>
            </a:r>
          </a:p>
        </p:txBody>
      </p:sp>
      <p:pic>
        <p:nvPicPr>
          <p:cNvPr id="4096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467100"/>
            <a:ext cx="53213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0964" name="Rectangle 4"/>
          <p:cNvSpPr>
            <a:spLocks/>
          </p:cNvSpPr>
          <p:nvPr/>
        </p:nvSpPr>
        <p:spPr bwMode="auto">
          <a:xfrm>
            <a:off x="482600" y="3632200"/>
            <a:ext cx="45847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2:19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2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19</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 know your works,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love</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service</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faith, and your patience; and as for your works, the last are more than the first.</a:t>
            </a:r>
          </a:p>
        </p:txBody>
      </p:sp>
      <p:sp>
        <p:nvSpPr>
          <p:cNvPr id="40965"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Tree>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3010" name="Rectangle 2"/>
          <p:cNvSpPr>
            <a:spLocks/>
          </p:cNvSpPr>
          <p:nvPr/>
        </p:nvSpPr>
        <p:spPr bwMode="auto">
          <a:xfrm>
            <a:off x="5422900" y="3873500"/>
            <a:ext cx="7759700" cy="5880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6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Commendations (#4-6) </a:t>
            </a:r>
          </a:p>
          <a:p>
            <a:pPr marL="1244600" lvl="1" indent="-787400" algn="l">
              <a:spcBef>
                <a:spcPts val="6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Faith – </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reliable / trustworthy to the Lord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pPr marL="1244600" lvl="1" indent="-787400" algn="l">
              <a:spcBef>
                <a:spcPts val="6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Patience – </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steadfast, enduring</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pPr marL="1244600" lvl="1" indent="-787400" algn="l">
              <a:spcBef>
                <a:spcPts val="600"/>
              </a:spcBef>
              <a:buClr>
                <a:srgbClr val="FFCC66"/>
              </a:buClr>
              <a:buSzPct val="125000"/>
              <a:buFont typeface="Zapf Dingbats" charset="0"/>
              <a:buChar char="✴"/>
            </a:pPr>
            <a: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Progress – </a:t>
            </a:r>
            <a:br>
              <a:rPr lang="en-US" sz="32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increasingly zealous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p:txBody>
      </p:sp>
      <p:pic>
        <p:nvPicPr>
          <p:cNvPr id="4301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467100"/>
            <a:ext cx="53213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3012" name="Rectangle 4"/>
          <p:cNvSpPr>
            <a:spLocks/>
          </p:cNvSpPr>
          <p:nvPr/>
        </p:nvSpPr>
        <p:spPr bwMode="auto">
          <a:xfrm>
            <a:off x="482600" y="3632200"/>
            <a:ext cx="45847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2:19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2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19</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 know your works, love, service,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faith</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your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patience</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as for your works, the </a:t>
            </a:r>
            <a:r>
              <a:rPr lang="en-US" sz="42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last are more than the first</a:t>
            </a:r>
            <a:r>
              <a:rPr lang="en-US" sz="42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a:t>
            </a:r>
          </a:p>
        </p:txBody>
      </p:sp>
      <p:sp>
        <p:nvSpPr>
          <p:cNvPr id="43013" name="Rectangle 5"/>
          <p:cNvSpPr>
            <a:spLocks/>
          </p:cNvSpPr>
          <p:nvPr/>
        </p:nvSpPr>
        <p:spPr bwMode="auto">
          <a:xfrm>
            <a:off x="0" y="892419"/>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Tree>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450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67100"/>
            <a:ext cx="53213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5059" name="Rectangle 3"/>
          <p:cNvSpPr>
            <a:spLocks/>
          </p:cNvSpPr>
          <p:nvPr/>
        </p:nvSpPr>
        <p:spPr bwMode="auto">
          <a:xfrm>
            <a:off x="254000" y="3632200"/>
            <a:ext cx="4813300" cy="5549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2:20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b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b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0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Nevertheless</a:t>
            </a:r>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b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br>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I have </a:t>
            </a:r>
            <a:r>
              <a:rPr lang="en-US" sz="4000"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a few things against you</a:t>
            </a:r>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b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br>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because you allow that woman Jezebel …</a:t>
            </a:r>
          </a:p>
        </p:txBody>
      </p:sp>
      <p:sp>
        <p:nvSpPr>
          <p:cNvPr id="45060"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45061" name="Rectangle 5"/>
          <p:cNvSpPr>
            <a:spLocks/>
          </p:cNvSpPr>
          <p:nvPr/>
        </p:nvSpPr>
        <p:spPr bwMode="auto">
          <a:xfrm>
            <a:off x="5409223" y="3746500"/>
            <a:ext cx="7137400" cy="5867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600"/>
              </a:spcBef>
            </a:pPr>
            <a:r>
              <a:rPr lang="en-US" sz="5700" b="1"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Condemnation (#1)</a:t>
            </a:r>
          </a:p>
          <a:p>
            <a:pPr marL="508000" indent="-508000" algn="l">
              <a:spcBef>
                <a:spcPts val="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Toleration of Error  (Compromise)</a:t>
            </a:r>
          </a:p>
          <a:p>
            <a:pPr marL="1081088" lvl="1" indent="-503238"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serious defect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081088" lvl="1" indent="-503238"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tolerated a woman called "Jezebel"</a:t>
            </a:r>
          </a:p>
        </p:txBody>
      </p:sp>
      <p:pic>
        <p:nvPicPr>
          <p:cNvPr id="5122" name="Picture 2" descr="http://media5.picsearch.com/is?V-MU7zCUZjx9PnNIFlbtoEGeAnOBXbN5YDjZX9ZyeJg&amp;height=191">
            <a:extLst>
              <a:ext uri="{FF2B5EF4-FFF2-40B4-BE49-F238E27FC236}">
                <a16:creationId xmlns:a16="http://schemas.microsoft.com/office/drawing/2014/main" id="{60006953-D641-4D9A-8140-280FB7EB0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399" y="7555157"/>
            <a:ext cx="3248025" cy="18192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7106" name="Rectangle 2"/>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47107" name="Rectangle 3"/>
          <p:cNvSpPr>
            <a:spLocks/>
          </p:cNvSpPr>
          <p:nvPr/>
        </p:nvSpPr>
        <p:spPr bwMode="auto">
          <a:xfrm>
            <a:off x="4445000" y="4419600"/>
            <a:ext cx="8572500" cy="5994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000"/>
              </a:spcBef>
              <a:buSzPct val="77000"/>
              <a:buFontTx/>
              <a:buBlip>
                <a:blip r:embed="rId4"/>
              </a:buBlip>
            </a:pP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literal Jezebel </a:t>
            </a:r>
            <a:r>
              <a:rPr lang="en-US" sz="3400" dirty="0">
                <a:solidFill>
                  <a:srgbClr val="FEDF98"/>
                </a:solidFill>
                <a:effectLst>
                  <a:outerShdw blurRad="38100" dist="38100" dir="2700000" algn="tl">
                    <a:srgbClr val="000000"/>
                  </a:outerShdw>
                </a:effectLst>
                <a:latin typeface="Constantia" charset="0"/>
                <a:ea typeface="ＭＳ Ｐゴシック" charset="0"/>
                <a:cs typeface="Constantia" charset="0"/>
                <a:sym typeface="Constantia" charset="0"/>
              </a:rPr>
              <a:t>– </a:t>
            </a:r>
            <a:br>
              <a:rPr lang="en-US" sz="3400" dirty="0">
                <a:solidFill>
                  <a:srgbClr val="FEDF98"/>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perfect ex. of wicked / deceitful woman</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gentile / pagan queen married Ahab</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supported Baal prophets (killed God’s) </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guilty of harlotries and witchcraft </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787400" indent="-787400" algn="l">
              <a:spcBef>
                <a:spcPts val="1000"/>
              </a:spcBef>
              <a:buSzPct val="77000"/>
              <a:buFontTx/>
              <a:buBlip>
                <a:blip r:embed="rId4"/>
              </a:buBlip>
            </a:pPr>
            <a:r>
              <a:rPr lang="en-US" sz="34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The spiritual Jezebel</a:t>
            </a:r>
            <a:b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4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leading church into error / compromise</a:t>
            </a:r>
          </a:p>
        </p:txBody>
      </p:sp>
      <p:pic>
        <p:nvPicPr>
          <p:cNvPr id="4710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3467100"/>
            <a:ext cx="4508500"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7109" name="Rectangle 5"/>
          <p:cNvSpPr>
            <a:spLocks/>
          </p:cNvSpPr>
          <p:nvPr/>
        </p:nvSpPr>
        <p:spPr bwMode="auto">
          <a:xfrm>
            <a:off x="368300" y="3740150"/>
            <a:ext cx="4076700" cy="2247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1 Kings 21:25 (NKJV) </a:t>
            </a:r>
            <a:br>
              <a:rPr lang="en-US" sz="24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240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But there was no one like Ahab who sold himself to do wickedness in the sight of the LORD, because Jezebel his wife stirred him up.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7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5325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5422900" cy="661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53251" name="Rectangle 3"/>
          <p:cNvSpPr>
            <a:spLocks/>
          </p:cNvSpPr>
          <p:nvPr/>
        </p:nvSpPr>
        <p:spPr bwMode="auto">
          <a:xfrm>
            <a:off x="105508" y="3587750"/>
            <a:ext cx="5010638" cy="5549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2:20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…you allow that woman Jezebel, who calls herself a prophetess, </a:t>
            </a:r>
            <a:r>
              <a:rPr lang="en-US" sz="4000" b="1" i="1"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to teach and seduce My servants to commit sexual immorality and eat things sacrificed to idols</a:t>
            </a:r>
            <a:r>
              <a:rPr lang="en-US" sz="4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a:t>
            </a:r>
          </a:p>
        </p:txBody>
      </p:sp>
      <p:sp>
        <p:nvSpPr>
          <p:cNvPr id="53252"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53253" name="Rectangle 5"/>
          <p:cNvSpPr>
            <a:spLocks/>
          </p:cNvSpPr>
          <p:nvPr/>
        </p:nvSpPr>
        <p:spPr bwMode="auto">
          <a:xfrm>
            <a:off x="5067300" y="3276600"/>
            <a:ext cx="7759700" cy="6311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CONDEMNATION</a:t>
            </a:r>
          </a:p>
          <a:p>
            <a:pPr marL="623888" indent="-577850" algn="l">
              <a:spcBef>
                <a:spcPts val="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Toleration of Error</a:t>
            </a:r>
            <a:b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endPar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81088" lvl="1" indent="-577850" algn="l">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Compromise (“</a:t>
            </a:r>
            <a:r>
              <a:rPr lang="en-US" sz="3200" b="1" i="1"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y</a:t>
            </a:r>
            <a:r>
              <a:rPr lang="en-US" sz="3200" b="1" i="1" u="sng"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ou allow</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 permit by your silence or refusing to stop her)</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081088" lvl="1" indent="-577850" algn="l">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To commit adultery &amp; join trade guilds (</a:t>
            </a:r>
            <a:r>
              <a:rPr lang="en-US" sz="3200" dirty="0">
                <a:solidFill>
                  <a:srgbClr val="FFFF00"/>
                </a:solidFill>
                <a:effectLst>
                  <a:outerShdw blurRad="38100" dist="38100" dir="2700000" algn="tl">
                    <a:srgbClr val="000000"/>
                  </a:outerShdw>
                </a:effectLst>
                <a:latin typeface="Constantia Italic" charset="0"/>
                <a:ea typeface="ＭＳ Ｐゴシック" charset="0"/>
                <a:cs typeface="Constantia Italic" charset="0"/>
                <a:sym typeface="Constantia Italic" charset="0"/>
              </a:rPr>
              <a:t>with its sacrifices to idols &amp; drunken revelry</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081088" lvl="1" indent="-577850" algn="l">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Go along to get along</a:t>
            </a:r>
          </a:p>
        </p:txBody>
      </p:sp>
    </p:spTree>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5734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67100"/>
            <a:ext cx="53213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57347" name="Rectangle 3"/>
          <p:cNvSpPr>
            <a:spLocks/>
          </p:cNvSpPr>
          <p:nvPr/>
        </p:nvSpPr>
        <p:spPr bwMode="auto">
          <a:xfrm>
            <a:off x="254000" y="3632200"/>
            <a:ext cx="4813300" cy="5549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2:20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Nevertheless I have a few things against you, because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you allow that woman</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Jezebel, who calls herself a prophetess,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to teach and seduce My servants</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to commit sexual immorality and eat things sacrificed to idols.</a:t>
            </a:r>
          </a:p>
        </p:txBody>
      </p:sp>
      <p:sp>
        <p:nvSpPr>
          <p:cNvPr id="57348"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57349" name="Rectangle 5"/>
          <p:cNvSpPr>
            <a:spLocks/>
          </p:cNvSpPr>
          <p:nvPr/>
        </p:nvSpPr>
        <p:spPr bwMode="auto">
          <a:xfrm>
            <a:off x="5342792" y="3632200"/>
            <a:ext cx="7496908" cy="5943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CONDEMNATION</a:t>
            </a:r>
          </a:p>
          <a:p>
            <a:pPr marL="508000" indent="-508000" algn="l">
              <a:spcBef>
                <a:spcPts val="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Toleration / Compromise Error</a:t>
            </a:r>
            <a:endPar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965200" lvl="1" indent="-508000" algn="l">
              <a:spcBef>
                <a:spcPts val="19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When we tolerate error, we endorse it </a:t>
            </a:r>
            <a:r>
              <a:rPr lang="en-US" sz="3200" b="1" i="1" u="sng"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Silence</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is an endorsement of error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p:txBody>
      </p:sp>
      <p:sp>
        <p:nvSpPr>
          <p:cNvPr id="2" name="Rectangle 1">
            <a:extLst>
              <a:ext uri="{FF2B5EF4-FFF2-40B4-BE49-F238E27FC236}">
                <a16:creationId xmlns:a16="http://schemas.microsoft.com/office/drawing/2014/main" id="{0E479806-BBCB-4E9A-8663-E2E7F6936585}"/>
              </a:ext>
            </a:extLst>
          </p:cNvPr>
          <p:cNvSpPr/>
          <p:nvPr/>
        </p:nvSpPr>
        <p:spPr>
          <a:xfrm>
            <a:off x="5342792" y="6604000"/>
            <a:ext cx="7658100" cy="2431435"/>
          </a:xfrm>
          <a:prstGeom prst="rect">
            <a:avLst/>
          </a:prstGeom>
        </p:spPr>
        <p:txBody>
          <a:bodyPr wrap="square">
            <a:spAutoFit/>
          </a:bodyPr>
          <a:lstStyle/>
          <a:p>
            <a:pPr algn="l"/>
            <a:r>
              <a:rPr lang="en-US" sz="3200" b="1" i="1" u="sng" dirty="0">
                <a:solidFill>
                  <a:srgbClr val="FF0000"/>
                </a:solidFill>
                <a:effectLst>
                  <a:outerShdw blurRad="38100" dist="38100" dir="2700000" algn="tl">
                    <a:srgbClr val="000000">
                      <a:alpha val="43137"/>
                    </a:srgbClr>
                  </a:outerShdw>
                </a:effectLst>
                <a:highlight>
                  <a:srgbClr val="FFFF00"/>
                </a:highlight>
              </a:rPr>
              <a:t>2 John</a:t>
            </a:r>
            <a:r>
              <a:rPr lang="en-US" sz="3200" b="1" i="1" dirty="0">
                <a:solidFill>
                  <a:srgbClr val="FF0000"/>
                </a:solidFill>
                <a:effectLst>
                  <a:outerShdw blurRad="38100" dist="38100" dir="2700000" algn="tl">
                    <a:srgbClr val="000000">
                      <a:alpha val="43137"/>
                    </a:srgbClr>
                  </a:outerShdw>
                </a:effectLst>
              </a:rPr>
              <a:t> </a:t>
            </a:r>
            <a:r>
              <a:rPr lang="en-US" sz="2400" b="1" dirty="0">
                <a:solidFill>
                  <a:srgbClr val="FFFFFF"/>
                </a:solidFill>
                <a:effectLst>
                  <a:outerShdw blurRad="38100" dist="38100" dir="2700000" algn="tl">
                    <a:srgbClr val="000000">
                      <a:alpha val="43137"/>
                    </a:srgbClr>
                  </a:outerShdw>
                </a:effectLst>
              </a:rPr>
              <a:t>9 Whoever transgresses and does not abide in the doctrine of Christ does not have God. He who abides in  the doctrine of Christ has both the Father and the Son.</a:t>
            </a:r>
          </a:p>
          <a:p>
            <a:pPr algn="l"/>
            <a:r>
              <a:rPr lang="en-US" sz="2400" b="1" dirty="0">
                <a:solidFill>
                  <a:srgbClr val="FFFFFF"/>
                </a:solidFill>
                <a:effectLst>
                  <a:outerShdw blurRad="38100" dist="38100" dir="2700000" algn="tl">
                    <a:srgbClr val="000000">
                      <a:alpha val="43137"/>
                    </a:srgbClr>
                  </a:outerShdw>
                </a:effectLst>
              </a:rPr>
              <a:t>10 If anyone comes to you and does not bring this doctrine, do not receive him into your house nor greet him; 11 for </a:t>
            </a:r>
            <a:r>
              <a:rPr lang="en-US" sz="2400" b="1" i="1" dirty="0">
                <a:solidFill>
                  <a:srgbClr val="FF0000"/>
                </a:solidFill>
                <a:effectLst>
                  <a:outerShdw blurRad="38100" dist="38100" dir="2700000" algn="tl">
                    <a:srgbClr val="000000">
                      <a:alpha val="43137"/>
                    </a:srgbClr>
                  </a:outerShdw>
                </a:effectLst>
                <a:highlight>
                  <a:srgbClr val="FFFF00"/>
                </a:highlight>
              </a:rPr>
              <a:t>he who greets him shares in his evil deeds</a:t>
            </a:r>
            <a:r>
              <a:rPr lang="en-US" sz="2400" b="1" dirty="0">
                <a:solidFill>
                  <a:srgbClr val="FFFFFF"/>
                </a:solidFill>
                <a:effectLst>
                  <a:outerShdw blurRad="38100" dist="38100" dir="2700000" algn="tl">
                    <a:srgbClr val="000000">
                      <a:alpha val="43137"/>
                    </a:srgbClr>
                  </a:outerShdw>
                </a:effectLst>
              </a:rPr>
              <a:t>.</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5969000" y="3479800"/>
            <a:ext cx="7035800" cy="6121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5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Contrast Ephesus and Thyatira: </a:t>
            </a:r>
          </a:p>
          <a:p>
            <a:pPr marL="762000" lvl="1" indent="-304800" algn="l">
              <a:spcBef>
                <a:spcPts val="500"/>
              </a:spcBef>
              <a:buClr>
                <a:srgbClr val="FFCC66"/>
              </a:buClr>
              <a:buSzPct val="100000"/>
              <a:buFont typeface="Zapf Dingbats" charset="0"/>
              <a:buChar char="✴"/>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Ephesus: </a:t>
            </a: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weakening in its love,  			but intolerant of false teachers</a:t>
            </a:r>
            <a:endPar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a:p>
            <a:pPr marL="762000" lvl="1" indent="-304800" algn="l">
              <a:spcBef>
                <a:spcPts val="500"/>
              </a:spcBef>
              <a:buClr>
                <a:srgbClr val="FFCC66"/>
              </a:buClr>
              <a:buSzPct val="100000"/>
              <a:buFont typeface="Zapf Dingbats" charset="0"/>
              <a:buChar char="✴"/>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Thyatira: </a:t>
            </a: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growing in their love / works, 		but tolerant of false teachers </a:t>
            </a:r>
            <a:b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br>
            <a:endPar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endParaRPr>
          </a:p>
          <a:p>
            <a:pPr marL="304800" indent="-304800" algn="l">
              <a:spcBef>
                <a:spcPts val="5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Must speak the TRUTH – in LOVE.</a:t>
            </a:r>
            <a:b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Fellowship with God: a fine line we walk</a:t>
            </a:r>
            <a:endParaRPr lang="en-US" sz="3200" dirty="0">
              <a:solidFill>
                <a:srgbClr val="FFFF00"/>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p:txBody>
      </p:sp>
      <p:pic>
        <p:nvPicPr>
          <p:cNvPr id="307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0723"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pic>
        <p:nvPicPr>
          <p:cNvPr id="307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15" y="3479800"/>
            <a:ext cx="5880100"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bible.ca/maps/maps-master-archeological-bible-study-map-israel-promised-land-pauls-first-second-third-missionary-journeys-trip-to-rome-martyred-conversion-mt-sinai-arabia-36-68ad.jpg">
            <a:extLst>
              <a:ext uri="{FF2B5EF4-FFF2-40B4-BE49-F238E27FC236}">
                <a16:creationId xmlns:a16="http://schemas.microsoft.com/office/drawing/2014/main" id="{24F1C6B1-70FF-46C8-AFA4-BDEA59FF0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66800"/>
            <a:ext cx="12389791" cy="78994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6E5B9D4-4B2D-41C3-B265-BF85135ADFF5}"/>
              </a:ext>
            </a:extLst>
          </p:cNvPr>
          <p:cNvSpPr/>
          <p:nvPr/>
        </p:nvSpPr>
        <p:spPr bwMode="auto">
          <a:xfrm rot="20602927">
            <a:off x="6894652" y="2774405"/>
            <a:ext cx="1810154" cy="1981200"/>
          </a:xfrm>
          <a:prstGeom prst="ellipse">
            <a:avLst/>
          </a:prstGeom>
          <a:noFill/>
          <a:ln w="762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Rounded Corners 4">
            <a:extLst>
              <a:ext uri="{FF2B5EF4-FFF2-40B4-BE49-F238E27FC236}">
                <a16:creationId xmlns:a16="http://schemas.microsoft.com/office/drawing/2014/main" id="{DEF379A6-8755-46F6-815B-ED7B5A3EEBC6}"/>
              </a:ext>
            </a:extLst>
          </p:cNvPr>
          <p:cNvSpPr/>
          <p:nvPr/>
        </p:nvSpPr>
        <p:spPr bwMode="auto">
          <a:xfrm>
            <a:off x="2159000" y="3823180"/>
            <a:ext cx="2743200" cy="1587020"/>
          </a:xfrm>
          <a:prstGeom prst="round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a:extLst>
              <a:ext uri="{FF2B5EF4-FFF2-40B4-BE49-F238E27FC236}">
                <a16:creationId xmlns:a16="http://schemas.microsoft.com/office/drawing/2014/main" id="{20FDF3F9-778E-4026-982E-0423CB3B1040}"/>
              </a:ext>
            </a:extLst>
          </p:cNvPr>
          <p:cNvSpPr/>
          <p:nvPr/>
        </p:nvSpPr>
        <p:spPr>
          <a:xfrm>
            <a:off x="2527532" y="3823180"/>
            <a:ext cx="1922962" cy="1569660"/>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The Seven</a:t>
            </a: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Churches</a:t>
            </a:r>
            <a:br>
              <a:rPr lang="en-US" sz="3200" b="1" dirty="0">
                <a:ln w="6600">
                  <a:solidFill>
                    <a:schemeClr val="accent2"/>
                  </a:solidFill>
                  <a:prstDash val="solid"/>
                </a:ln>
                <a:solidFill>
                  <a:srgbClr val="FFFFFF"/>
                </a:solidFill>
                <a:effectLst>
                  <a:outerShdw dist="38100" dir="2700000" algn="tl" rotWithShape="0">
                    <a:schemeClr val="accent2"/>
                  </a:outerShdw>
                </a:effectLst>
              </a:rPr>
            </a:br>
            <a:r>
              <a:rPr lang="en-US" sz="3200" b="1" dirty="0">
                <a:ln w="6600">
                  <a:solidFill>
                    <a:schemeClr val="accent2"/>
                  </a:solidFill>
                  <a:prstDash val="solid"/>
                </a:ln>
                <a:solidFill>
                  <a:srgbClr val="FFFFFF"/>
                </a:solidFill>
                <a:effectLst>
                  <a:outerShdw dist="38100" dir="2700000" algn="tl" rotWithShape="0">
                    <a:schemeClr val="accent2"/>
                  </a:outerShdw>
                </a:effectLst>
              </a:rPr>
              <a:t>of Asia</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04858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5939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048000"/>
            <a:ext cx="57912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59395" name="Rectangle 3"/>
          <p:cNvSpPr>
            <a:spLocks/>
          </p:cNvSpPr>
          <p:nvPr/>
        </p:nvSpPr>
        <p:spPr bwMode="auto">
          <a:xfrm>
            <a:off x="81084" y="3937000"/>
            <a:ext cx="5522547" cy="5549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2:21,22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21</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I gave her time to repent</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of her sexual immorality, and</a:t>
            </a:r>
            <a:b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b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she did not repent</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t>
            </a:r>
            <a:b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br>
            <a:r>
              <a:rPr lang="en-US" sz="3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22</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Indeed I will cast her into a sickbed, and those who commit adultery with her into great tribulation,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unless they repent</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of their deeds. </a:t>
            </a:r>
          </a:p>
        </p:txBody>
      </p:sp>
      <p:sp>
        <p:nvSpPr>
          <p:cNvPr id="59396" name="Rectangle 4"/>
          <p:cNvSpPr>
            <a:spLocks/>
          </p:cNvSpPr>
          <p:nvPr/>
        </p:nvSpPr>
        <p:spPr bwMode="auto">
          <a:xfrm>
            <a:off x="25400" y="762000"/>
            <a:ext cx="12992100" cy="28257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59397" name="Rectangle 5"/>
          <p:cNvSpPr>
            <a:spLocks/>
          </p:cNvSpPr>
          <p:nvPr/>
        </p:nvSpPr>
        <p:spPr bwMode="auto">
          <a:xfrm>
            <a:off x="5672016" y="2895600"/>
            <a:ext cx="7196015" cy="59436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p>
          <a:p>
            <a:pPr marL="623888" indent="-623888" algn="l">
              <a:spcBef>
                <a:spcPts val="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Jezebel given "time to repent," </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but she refused </a:t>
            </a:r>
          </a:p>
          <a:p>
            <a:pPr marL="1081088" lvl="1" indent="-623888" algn="l">
              <a:spcBef>
                <a:spcPts val="19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Lord longs for even Jez. salvation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(2 Peter 3:9;  Romans 2:4-5)</a:t>
            </a:r>
          </a:p>
        </p:txBody>
      </p:sp>
      <p:sp>
        <p:nvSpPr>
          <p:cNvPr id="2" name="Rectangle 1">
            <a:extLst>
              <a:ext uri="{FF2B5EF4-FFF2-40B4-BE49-F238E27FC236}">
                <a16:creationId xmlns:a16="http://schemas.microsoft.com/office/drawing/2014/main" id="{53599338-FD90-4022-B99B-C471F1665DE2}"/>
              </a:ext>
            </a:extLst>
          </p:cNvPr>
          <p:cNvSpPr/>
          <p:nvPr/>
        </p:nvSpPr>
        <p:spPr>
          <a:xfrm>
            <a:off x="5672016" y="6292850"/>
            <a:ext cx="7264400" cy="2800767"/>
          </a:xfrm>
          <a:prstGeom prst="rect">
            <a:avLst/>
          </a:prstGeom>
        </p:spPr>
        <p:txBody>
          <a:bodyPr wrap="square">
            <a:spAutoFit/>
          </a:bodyPr>
          <a:lstStyle/>
          <a:p>
            <a:pPr algn="l"/>
            <a:r>
              <a:rPr lang="en-US" sz="3200" b="1" dirty="0">
                <a:solidFill>
                  <a:srgbClr val="C00000"/>
                </a:solidFill>
                <a:effectLst>
                  <a:outerShdw blurRad="38100" dist="38100" dir="2700000" algn="tl">
                    <a:srgbClr val="000000">
                      <a:alpha val="43137"/>
                    </a:srgbClr>
                  </a:outerShdw>
                </a:effectLst>
                <a:highlight>
                  <a:srgbClr val="FFFF00"/>
                </a:highlight>
              </a:rPr>
              <a:t>Rom. 2</a:t>
            </a:r>
            <a:r>
              <a:rPr lang="en-US" sz="2400" b="1" dirty="0">
                <a:solidFill>
                  <a:srgbClr val="FFFFFF"/>
                </a:solidFill>
                <a:effectLst>
                  <a:outerShdw blurRad="38100" dist="38100" dir="2700000" algn="tl">
                    <a:srgbClr val="000000">
                      <a:alpha val="43137"/>
                    </a:srgbClr>
                  </a:outerShdw>
                </a:effectLst>
              </a:rPr>
              <a:t>  4 Or do you despise the riches of His goodness, forbearance, and longsuffering, not knowing that </a:t>
            </a:r>
            <a:r>
              <a:rPr lang="en-US" sz="2400" b="1" i="1" dirty="0">
                <a:solidFill>
                  <a:srgbClr val="C00000"/>
                </a:solidFill>
                <a:effectLst>
                  <a:outerShdw blurRad="38100" dist="38100" dir="2700000" algn="tl">
                    <a:srgbClr val="000000">
                      <a:alpha val="43137"/>
                    </a:srgbClr>
                  </a:outerShdw>
                </a:effectLst>
                <a:highlight>
                  <a:srgbClr val="FFFF00"/>
                </a:highlight>
              </a:rPr>
              <a:t>the goodness of God leads you to repentance</a:t>
            </a:r>
            <a:r>
              <a:rPr lang="en-US" sz="2400" b="1" dirty="0">
                <a:solidFill>
                  <a:srgbClr val="FFFFFF"/>
                </a:solidFill>
                <a:effectLst>
                  <a:outerShdw blurRad="38100" dist="38100" dir="2700000" algn="tl">
                    <a:srgbClr val="000000">
                      <a:alpha val="43137"/>
                    </a:srgbClr>
                  </a:outerShdw>
                </a:effectLst>
              </a:rPr>
              <a:t>?</a:t>
            </a:r>
          </a:p>
          <a:p>
            <a:pPr algn="l"/>
            <a:r>
              <a:rPr lang="en-US" sz="2400" b="1" dirty="0">
                <a:solidFill>
                  <a:srgbClr val="FFFFFF"/>
                </a:solidFill>
                <a:effectLst>
                  <a:outerShdw blurRad="38100" dist="38100" dir="2700000" algn="tl">
                    <a:srgbClr val="000000">
                      <a:alpha val="43137"/>
                    </a:srgbClr>
                  </a:outerShdw>
                </a:effectLst>
              </a:rPr>
              <a:t> 5 But in accordance with your hardness and your impenitent heart you are treasuring up for yourself wrath in the day of wrath and revelation of the righteous judgment of God</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6349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67100"/>
            <a:ext cx="56388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3491" name="Rectangle 3"/>
          <p:cNvSpPr>
            <a:spLocks/>
          </p:cNvSpPr>
          <p:nvPr/>
        </p:nvSpPr>
        <p:spPr bwMode="auto">
          <a:xfrm>
            <a:off x="177800" y="3759200"/>
            <a:ext cx="5334000" cy="5041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2:23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5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23</a:t>
            </a:r>
            <a:r>
              <a:rPr lang="en-US" sz="5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I will give to </a:t>
            </a:r>
            <a:r>
              <a:rPr lang="en-US" sz="5300" b="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each one of you</a:t>
            </a:r>
            <a:r>
              <a:rPr lang="en-US" sz="5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according to your works. </a:t>
            </a:r>
          </a:p>
        </p:txBody>
      </p:sp>
      <p:sp>
        <p:nvSpPr>
          <p:cNvPr id="63492"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63493" name="Rectangle 5"/>
          <p:cNvSpPr>
            <a:spLocks/>
          </p:cNvSpPr>
          <p:nvPr/>
        </p:nvSpPr>
        <p:spPr bwMode="auto">
          <a:xfrm>
            <a:off x="5511800" y="3200400"/>
            <a:ext cx="7327900" cy="63881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p>
          <a:p>
            <a:pPr marL="623888" indent="-623888" algn="l">
              <a:spcBef>
                <a:spcPts val="1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Each one held accountable</a:t>
            </a:r>
            <a:br>
              <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endParaRPr lang="en-US" sz="3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81088" lvl="1" indent="-623888"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The False teacher</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The Followers</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The Tolerant </a:t>
            </a:r>
          </a:p>
        </p:txBody>
      </p:sp>
    </p:spTree>
  </p:cSld>
  <p:clrMapOvr>
    <a:masterClrMapping/>
  </p:clrMapOvr>
  <p:transition spd="med">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6553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67100"/>
            <a:ext cx="56388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5539" name="Rectangle 3"/>
          <p:cNvSpPr>
            <a:spLocks/>
          </p:cNvSpPr>
          <p:nvPr/>
        </p:nvSpPr>
        <p:spPr bwMode="auto">
          <a:xfrm>
            <a:off x="254000" y="3759200"/>
            <a:ext cx="5181600" cy="50419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2:24,25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24</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Now to you I say, and to the rest in Thyatira,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as many as do not have this doctrine</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who have not known the depths of Satan, as they say, I will put on you no other burden. </a:t>
            </a:r>
            <a:r>
              <a:rPr lang="en-US" sz="3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25</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But </a:t>
            </a:r>
            <a:r>
              <a:rPr lang="en-US" sz="3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hold fast</a:t>
            </a:r>
            <a:r>
              <a:rPr lang="en-US" sz="3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what you have till I come.</a:t>
            </a:r>
          </a:p>
        </p:txBody>
      </p:sp>
      <p:sp>
        <p:nvSpPr>
          <p:cNvPr id="65540"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65541" name="Rectangle 5"/>
          <p:cNvSpPr>
            <a:spLocks/>
          </p:cNvSpPr>
          <p:nvPr/>
        </p:nvSpPr>
        <p:spPr bwMode="auto">
          <a:xfrm>
            <a:off x="5600700" y="3276600"/>
            <a:ext cx="7569200" cy="62230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Exhortation:</a:t>
            </a:r>
          </a:p>
          <a:p>
            <a:pPr marL="623888" indent="-623888" algn="l">
              <a:spcBef>
                <a:spcPts val="1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To the Faithful: “</a:t>
            </a:r>
            <a:r>
              <a:rPr lang="en-US" sz="3400" i="1"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hold fast</a:t>
            </a: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endPar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081088" lvl="1" indent="-623888"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Not embraced Jezebels doctrine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081088" lvl="1" indent="-623888"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“Everybody’s doing it” is not true! </a:t>
            </a:r>
          </a:p>
        </p:txBody>
      </p:sp>
    </p:spTree>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6758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67100"/>
            <a:ext cx="5638800" cy="642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7587" name="Rectangle 3"/>
          <p:cNvSpPr>
            <a:spLocks/>
          </p:cNvSpPr>
          <p:nvPr/>
        </p:nvSpPr>
        <p:spPr bwMode="auto">
          <a:xfrm>
            <a:off x="419100" y="3759200"/>
            <a:ext cx="4991100" cy="57277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2:26-28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1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26</a:t>
            </a:r>
            <a:r>
              <a:rPr lang="en-US" sz="31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he who </a:t>
            </a:r>
            <a:r>
              <a:rPr lang="en-US" sz="31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overcomes</a:t>
            </a:r>
            <a:r>
              <a:rPr lang="en-US" sz="31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a:t>
            </a:r>
            <a:r>
              <a:rPr lang="en-US" sz="31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keeps My works until the end</a:t>
            </a:r>
            <a:r>
              <a:rPr lang="en-US" sz="31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to him I will give power over the nations-- </a:t>
            </a:r>
            <a:r>
              <a:rPr lang="en-US" sz="31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27</a:t>
            </a:r>
            <a:r>
              <a:rPr lang="en-US" sz="31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'He shall rule them with a rod of iron; They shall be dashed to pieces like the potter's vessels'-- as I also have received from My Father; </a:t>
            </a:r>
            <a:r>
              <a:rPr lang="en-US" sz="31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28</a:t>
            </a:r>
            <a:r>
              <a:rPr lang="en-US" sz="31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and I will give him the morning star.</a:t>
            </a:r>
          </a:p>
        </p:txBody>
      </p:sp>
      <p:sp>
        <p:nvSpPr>
          <p:cNvPr id="67588" name="Rectangle 4"/>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67589" name="Rectangle 5"/>
          <p:cNvSpPr>
            <a:spLocks/>
          </p:cNvSpPr>
          <p:nvPr/>
        </p:nvSpPr>
        <p:spPr bwMode="auto">
          <a:xfrm>
            <a:off x="5410200" y="3200400"/>
            <a:ext cx="7429500" cy="6426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1600"/>
              </a:spcBef>
            </a:pPr>
            <a:r>
              <a:rPr lang="en-US" sz="5700" dirty="0">
                <a:solidFill>
                  <a:srgbClr val="FEDF98"/>
                </a:solidFill>
                <a:effectLst>
                  <a:outerShdw blurRad="38100" dist="38100" dir="2700000" algn="tl">
                    <a:srgbClr val="000000"/>
                  </a:outerShdw>
                </a:effectLst>
                <a:latin typeface="Boulder Regular" charset="0"/>
                <a:ea typeface="ＭＳ Ｐゴシック" charset="0"/>
                <a:cs typeface="Boulder Regular" charset="0"/>
                <a:sym typeface="Boulder Regular" charset="0"/>
              </a:rPr>
              <a:t>Promise &amp; Reward:</a:t>
            </a:r>
          </a:p>
          <a:p>
            <a:pPr marL="692150" indent="-646113" algn="l">
              <a:spcBef>
                <a:spcPts val="1600"/>
              </a:spcBef>
              <a:buSzPct val="77000"/>
              <a:buFontTx/>
              <a:buBlip>
                <a:blip r:embed="rId5"/>
              </a:buBlip>
            </a:pP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Conditions:  </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1.  Overcomes (finishes)</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2.  Keeps works till the end</a:t>
            </a:r>
            <a:br>
              <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br>
            <a:endParaRPr lang="en-US" sz="34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endParaRPr>
          </a:p>
          <a:p>
            <a:pPr marL="1149350" lvl="1" indent="-646113"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Christ</a:t>
            </a:r>
            <a:r>
              <a:rPr lang="ja-JP" altLang="en-US" sz="3200" dirty="0">
                <a:solidFill>
                  <a:srgbClr val="FFFF00"/>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s power (over the nations)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endPar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endParaRPr>
          </a:p>
          <a:p>
            <a:pPr marL="1149350" lvl="1" indent="-646113" algn="l">
              <a:spcBef>
                <a:spcPts val="1600"/>
              </a:spcBef>
              <a:buClr>
                <a:srgbClr val="FFCC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Christ Himself (“</a:t>
            </a:r>
            <a:r>
              <a:rPr lang="en-US" sz="3200" i="1"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the morning star</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a:t>
            </a:r>
          </a:p>
        </p:txBody>
      </p:sp>
    </p:spTree>
  </p:cSld>
  <p:clrMapOvr>
    <a:masterClrMapping/>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p:cNvSpPr>
          <p:nvPr/>
        </p:nvSpPr>
        <p:spPr bwMode="auto">
          <a:xfrm>
            <a:off x="5588000" y="3479800"/>
            <a:ext cx="7302500" cy="21844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673100" indent="-673100" algn="l">
              <a:spcBef>
                <a:spcPts val="1300"/>
              </a:spcBef>
              <a:buClr>
                <a:srgbClr val="F59D5B"/>
              </a:buClr>
              <a:buSzPct val="100000"/>
              <a:buFont typeface="Wingdings 2" charset="0"/>
              <a:buChar char="è"/>
            </a:pPr>
            <a:r>
              <a:rPr lang="en-US" sz="48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There is GREAT DANGER in looking the other way </a:t>
            </a:r>
          </a:p>
        </p:txBody>
      </p:sp>
      <p:pic>
        <p:nvPicPr>
          <p:cNvPr id="737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73731"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pic>
        <p:nvPicPr>
          <p:cNvPr id="7373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3276600"/>
            <a:ext cx="6350000"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4098" name="Picture 2" descr="Image result for compromise images">
            <a:extLst>
              <a:ext uri="{FF2B5EF4-FFF2-40B4-BE49-F238E27FC236}">
                <a16:creationId xmlns:a16="http://schemas.microsoft.com/office/drawing/2014/main" id="{C930272E-FBE3-4F15-98A8-A5EF8141D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246" y="5605096"/>
            <a:ext cx="4779433" cy="358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79874" name="Rectangle 2"/>
          <p:cNvSpPr>
            <a:spLocks/>
          </p:cNvSpPr>
          <p:nvPr/>
        </p:nvSpPr>
        <p:spPr bwMode="auto">
          <a:xfrm>
            <a:off x="25400" y="1314451"/>
            <a:ext cx="12992100" cy="127635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p:txBody>
      </p:sp>
      <p:sp>
        <p:nvSpPr>
          <p:cNvPr id="79875" name="Rectangle 3"/>
          <p:cNvSpPr>
            <a:spLocks/>
          </p:cNvSpPr>
          <p:nvPr/>
        </p:nvSpPr>
        <p:spPr bwMode="auto">
          <a:xfrm>
            <a:off x="4881685" y="2590801"/>
            <a:ext cx="7964487" cy="6407149"/>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1100"/>
              </a:spcBef>
              <a:buSzPct val="77000"/>
              <a:buFontTx/>
              <a:buBlip>
                <a:blip r:embed="rId4"/>
              </a:buBlip>
            </a:pPr>
            <a:r>
              <a:rPr lang="en-US" sz="3300" b="1" dirty="0">
                <a:solidFill>
                  <a:srgbClr val="FFFFFF"/>
                </a:solidFill>
                <a:effectLst>
                  <a:outerShdw blurRad="38100" dist="38100" dir="2700000" algn="tl">
                    <a:srgbClr val="000000"/>
                  </a:outerShdw>
                </a:effectLst>
                <a:highlight>
                  <a:srgbClr val="800000"/>
                </a:highlight>
                <a:latin typeface="Constantia" charset="0"/>
                <a:ea typeface="ＭＳ Ｐゴシック" charset="0"/>
                <a:cs typeface="Constantia" charset="0"/>
                <a:sym typeface="Constantia" charset="0"/>
              </a:rPr>
              <a:t>NO COMPROMISE</a:t>
            </a:r>
            <a:br>
              <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3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- 2 Cor 6:14-7:1 </a:t>
            </a:r>
          </a:p>
        </p:txBody>
      </p:sp>
      <p:pic>
        <p:nvPicPr>
          <p:cNvPr id="7987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9" y="3124200"/>
            <a:ext cx="4762500" cy="603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Rectangle 1">
            <a:extLst>
              <a:ext uri="{FF2B5EF4-FFF2-40B4-BE49-F238E27FC236}">
                <a16:creationId xmlns:a16="http://schemas.microsoft.com/office/drawing/2014/main" id="{7297394D-2B11-409C-AEDC-68119F46E2C9}"/>
              </a:ext>
            </a:extLst>
          </p:cNvPr>
          <p:cNvSpPr/>
          <p:nvPr/>
        </p:nvSpPr>
        <p:spPr>
          <a:xfrm>
            <a:off x="4710357" y="3787202"/>
            <a:ext cx="8087579" cy="5509200"/>
          </a:xfrm>
          <a:prstGeom prst="rect">
            <a:avLst/>
          </a:prstGeom>
        </p:spPr>
        <p:txBody>
          <a:bodyPr wrap="square">
            <a:spAutoFit/>
          </a:bodyPr>
          <a:lstStyle/>
          <a:p>
            <a:pPr algn="l"/>
            <a:r>
              <a:rPr lang="en-US" sz="3200" b="1" dirty="0">
                <a:solidFill>
                  <a:srgbClr val="FFFF00"/>
                </a:solidFill>
              </a:rPr>
              <a:t>Do not be unequally yoked together with unbelievers. For what fellowship has </a:t>
            </a:r>
            <a:r>
              <a:rPr lang="en-US" sz="3200" b="1" dirty="0">
                <a:solidFill>
                  <a:srgbClr val="FFFFFF"/>
                </a:solidFill>
              </a:rPr>
              <a:t>righteousness</a:t>
            </a:r>
            <a:r>
              <a:rPr lang="en-US" sz="3200" b="1" dirty="0">
                <a:solidFill>
                  <a:srgbClr val="FFFF00"/>
                </a:solidFill>
              </a:rPr>
              <a:t> with </a:t>
            </a:r>
            <a:r>
              <a:rPr lang="en-US" sz="3200" b="1" dirty="0">
                <a:solidFill>
                  <a:srgbClr val="FF0000"/>
                </a:solidFill>
              </a:rPr>
              <a:t>lawlessness</a:t>
            </a:r>
            <a:r>
              <a:rPr lang="en-US" sz="3200" b="1" dirty="0">
                <a:solidFill>
                  <a:srgbClr val="FFFF00"/>
                </a:solidFill>
              </a:rPr>
              <a:t>? </a:t>
            </a:r>
          </a:p>
          <a:p>
            <a:pPr algn="l"/>
            <a:r>
              <a:rPr lang="en-US" sz="3200" b="1" dirty="0">
                <a:solidFill>
                  <a:srgbClr val="FFFFFF"/>
                </a:solidFill>
              </a:rPr>
              <a:t>light</a:t>
            </a:r>
            <a:r>
              <a:rPr lang="en-US" sz="3200" b="1" dirty="0">
                <a:solidFill>
                  <a:srgbClr val="FFFF00"/>
                </a:solidFill>
              </a:rPr>
              <a:t> with </a:t>
            </a:r>
            <a:r>
              <a:rPr lang="en-US" sz="3200" b="1" dirty="0">
                <a:solidFill>
                  <a:srgbClr val="FF0000"/>
                </a:solidFill>
              </a:rPr>
              <a:t>darkness</a:t>
            </a:r>
            <a:r>
              <a:rPr lang="en-US" sz="3200" b="1" dirty="0">
                <a:solidFill>
                  <a:srgbClr val="FFFF00"/>
                </a:solidFill>
              </a:rPr>
              <a:t>?  </a:t>
            </a:r>
            <a:br>
              <a:rPr lang="en-US" sz="3200" b="1" dirty="0">
                <a:solidFill>
                  <a:srgbClr val="FFFF00"/>
                </a:solidFill>
              </a:rPr>
            </a:br>
            <a:r>
              <a:rPr lang="en-US" sz="3200" b="1" dirty="0">
                <a:solidFill>
                  <a:srgbClr val="FFFFFF"/>
                </a:solidFill>
              </a:rPr>
              <a:t>Christ</a:t>
            </a:r>
            <a:r>
              <a:rPr lang="en-US" sz="3200" b="1" dirty="0">
                <a:solidFill>
                  <a:srgbClr val="FFFF00"/>
                </a:solidFill>
              </a:rPr>
              <a:t> with </a:t>
            </a:r>
            <a:r>
              <a:rPr lang="en-US" sz="3200" b="1" dirty="0">
                <a:solidFill>
                  <a:srgbClr val="FF0000"/>
                </a:solidFill>
              </a:rPr>
              <a:t>Belial</a:t>
            </a:r>
            <a:r>
              <a:rPr lang="en-US" sz="3200" b="1" dirty="0">
                <a:solidFill>
                  <a:srgbClr val="FFFF00"/>
                </a:solidFill>
              </a:rPr>
              <a:t>? </a:t>
            </a:r>
            <a:br>
              <a:rPr lang="en-US" sz="3200" b="1" dirty="0">
                <a:solidFill>
                  <a:srgbClr val="FFFF00"/>
                </a:solidFill>
              </a:rPr>
            </a:br>
            <a:r>
              <a:rPr lang="en-US" sz="3200" b="1" dirty="0">
                <a:solidFill>
                  <a:srgbClr val="FFFFFF"/>
                </a:solidFill>
              </a:rPr>
              <a:t>believer</a:t>
            </a:r>
            <a:r>
              <a:rPr lang="en-US" sz="3200" b="1" dirty="0">
                <a:solidFill>
                  <a:srgbClr val="FFFF00"/>
                </a:solidFill>
              </a:rPr>
              <a:t> with an </a:t>
            </a:r>
            <a:r>
              <a:rPr lang="en-US" sz="3200" b="1" dirty="0">
                <a:solidFill>
                  <a:srgbClr val="FF0000"/>
                </a:solidFill>
              </a:rPr>
              <a:t>unbeliever</a:t>
            </a:r>
            <a:r>
              <a:rPr lang="en-US" sz="3200" b="1" dirty="0">
                <a:solidFill>
                  <a:srgbClr val="FFFF00"/>
                </a:solidFill>
              </a:rPr>
              <a:t>?  </a:t>
            </a:r>
            <a:br>
              <a:rPr lang="en-US" sz="3200" b="1" dirty="0">
                <a:solidFill>
                  <a:srgbClr val="FFFF00"/>
                </a:solidFill>
              </a:rPr>
            </a:br>
            <a:r>
              <a:rPr lang="en-US" sz="3200" b="1" dirty="0">
                <a:solidFill>
                  <a:srgbClr val="FFFFFF"/>
                </a:solidFill>
              </a:rPr>
              <a:t>temple of God </a:t>
            </a:r>
            <a:r>
              <a:rPr lang="en-US" sz="3200" b="1" dirty="0">
                <a:solidFill>
                  <a:srgbClr val="FFFF00"/>
                </a:solidFill>
              </a:rPr>
              <a:t>with </a:t>
            </a:r>
            <a:r>
              <a:rPr lang="en-US" sz="3200" b="1" dirty="0">
                <a:solidFill>
                  <a:srgbClr val="FF0000"/>
                </a:solidFill>
              </a:rPr>
              <a:t>idols</a:t>
            </a:r>
            <a:r>
              <a:rPr lang="en-US" sz="3200" b="1" dirty="0">
                <a:solidFill>
                  <a:srgbClr val="FFFF00"/>
                </a:solidFill>
              </a:rPr>
              <a:t>? </a:t>
            </a:r>
            <a:br>
              <a:rPr lang="en-US" sz="3200" b="1" dirty="0">
                <a:solidFill>
                  <a:srgbClr val="FFFF00"/>
                </a:solidFill>
              </a:rPr>
            </a:br>
            <a:endParaRPr lang="en-US" sz="3200" b="1" dirty="0">
              <a:solidFill>
                <a:srgbClr val="FFFF00"/>
              </a:solidFill>
            </a:endParaRPr>
          </a:p>
          <a:p>
            <a:pPr algn="l"/>
            <a:r>
              <a:rPr lang="en-US" sz="3200" b="1" dirty="0">
                <a:solidFill>
                  <a:srgbClr val="FFFF00"/>
                </a:solidFill>
              </a:rPr>
              <a:t>… Therefore "Come out from among them and be separate, says the Lord. Do not touch what is unclean, And I will receive you."</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7300"/>
            <a:ext cx="6883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9458" name="Rectangle 2"/>
          <p:cNvSpPr>
            <a:spLocks/>
          </p:cNvSpPr>
          <p:nvPr/>
        </p:nvSpPr>
        <p:spPr bwMode="auto">
          <a:xfrm>
            <a:off x="355600" y="5981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1. Ephesus</a:t>
            </a:r>
          </a:p>
        </p:txBody>
      </p:sp>
      <p:sp>
        <p:nvSpPr>
          <p:cNvPr id="19459" name="Rectangle 3"/>
          <p:cNvSpPr>
            <a:spLocks/>
          </p:cNvSpPr>
          <p:nvPr/>
        </p:nvSpPr>
        <p:spPr bwMode="auto">
          <a:xfrm>
            <a:off x="114300" y="46736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2. Smyrna</a:t>
            </a:r>
          </a:p>
        </p:txBody>
      </p:sp>
      <p:sp>
        <p:nvSpPr>
          <p:cNvPr id="19460" name="Rectangle 4"/>
          <p:cNvSpPr>
            <a:spLocks/>
          </p:cNvSpPr>
          <p:nvPr/>
        </p:nvSpPr>
        <p:spPr bwMode="auto">
          <a:xfrm>
            <a:off x="355600" y="3721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3. Pergamos</a:t>
            </a:r>
          </a:p>
        </p:txBody>
      </p:sp>
      <p:sp>
        <p:nvSpPr>
          <p:cNvPr id="19461" name="Rectangle 5"/>
          <p:cNvSpPr>
            <a:spLocks/>
          </p:cNvSpPr>
          <p:nvPr/>
        </p:nvSpPr>
        <p:spPr bwMode="auto">
          <a:xfrm>
            <a:off x="3009900" y="38227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4. Thyatira</a:t>
            </a:r>
          </a:p>
        </p:txBody>
      </p:sp>
      <p:sp>
        <p:nvSpPr>
          <p:cNvPr id="19462" name="Rectangle 6"/>
          <p:cNvSpPr>
            <a:spLocks/>
          </p:cNvSpPr>
          <p:nvPr/>
        </p:nvSpPr>
        <p:spPr bwMode="auto">
          <a:xfrm>
            <a:off x="3327400" y="44450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5. Sardis</a:t>
            </a:r>
          </a:p>
        </p:txBody>
      </p:sp>
      <p:sp>
        <p:nvSpPr>
          <p:cNvPr id="19463" name="Rectangle 7"/>
          <p:cNvSpPr>
            <a:spLocks/>
          </p:cNvSpPr>
          <p:nvPr/>
        </p:nvSpPr>
        <p:spPr bwMode="auto">
          <a:xfrm>
            <a:off x="3949700" y="5067300"/>
            <a:ext cx="21463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6. Philadelphia</a:t>
            </a:r>
          </a:p>
        </p:txBody>
      </p:sp>
      <p:sp>
        <p:nvSpPr>
          <p:cNvPr id="19464" name="Rectangle 8"/>
          <p:cNvSpPr>
            <a:spLocks/>
          </p:cNvSpPr>
          <p:nvPr/>
        </p:nvSpPr>
        <p:spPr bwMode="auto">
          <a:xfrm>
            <a:off x="4572000" y="5880100"/>
            <a:ext cx="1917700" cy="406400"/>
          </a:xfrm>
          <a:prstGeom prst="rect">
            <a:avLst/>
          </a:prstGeom>
          <a:gradFill rotWithShape="0">
            <a:gsLst>
              <a:gs pos="0">
                <a:srgbClr val="FFFFFF"/>
              </a:gs>
              <a:gs pos="100000">
                <a:srgbClr val="D77B2F"/>
              </a:gs>
            </a:gsLst>
            <a:lin ang="5400000" scaled="1"/>
          </a:gradFill>
          <a:ln>
            <a:noFill/>
          </a:ln>
          <a:effectLst>
            <a:outerShdw blurRad="190500" dist="126999" dir="2700000" algn="ctr" rotWithShape="0">
              <a:schemeClr val="bg2">
                <a:alpha val="74998"/>
              </a:schemeClr>
            </a:outerShdw>
          </a:effectLst>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solidFill>
                  <a:schemeClr val="tx1"/>
                </a:solidFill>
                <a:latin typeface="Calibri" charset="0"/>
                <a:ea typeface="ＭＳ Ｐゴシック" charset="0"/>
                <a:cs typeface="Calibri" charset="0"/>
                <a:sym typeface="Calibri" charset="0"/>
              </a:rPr>
              <a:t>7. Laodicea</a:t>
            </a:r>
          </a:p>
        </p:txBody>
      </p:sp>
      <p:pic>
        <p:nvPicPr>
          <p:cNvPr id="19465"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79400"/>
            <a:ext cx="100711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19466" name="Rectangle 10"/>
          <p:cNvSpPr>
            <a:spLocks/>
          </p:cNvSpPr>
          <p:nvPr/>
        </p:nvSpPr>
        <p:spPr bwMode="auto">
          <a:xfrm>
            <a:off x="7048500" y="2298700"/>
            <a:ext cx="5613400" cy="72009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350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Revelation 1:11 </a:t>
            </a:r>
            <a:r>
              <a:rPr lang="en-US" sz="2000" baseline="3200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350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3700" baseline="3200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11</a:t>
            </a:r>
            <a:r>
              <a:rPr lang="en-US" sz="3700">
                <a:solidFill>
                  <a:srgbClr val="FFFFFF"/>
                </a:solidFill>
                <a:effectLst>
                  <a:outerShdw blurRad="38100" dist="38100" dir="2700000" algn="tl">
                    <a:srgbClr val="000000"/>
                  </a:outerShdw>
                </a:effectLst>
                <a:latin typeface="Calibri" charset="0"/>
                <a:ea typeface="ＭＳ Ｐゴシック" charset="0"/>
                <a:cs typeface="Calibri" charset="0"/>
                <a:sym typeface="Calibri" charset="0"/>
              </a:rPr>
              <a:t> saying, "I am the Alpha and the Omega, the First and the Last," and, "What you see, write in a book and send it to the seven churches which are in Asia: to Ephesus, to Smyrna, to Pergamos, to Thyatira, to Sardis, to Philadelphia, and to Laodicea." </a:t>
            </a:r>
          </a:p>
        </p:txBody>
      </p:sp>
      <p:sp>
        <p:nvSpPr>
          <p:cNvPr id="2" name="Freeform: Shape 1">
            <a:extLst>
              <a:ext uri="{FF2B5EF4-FFF2-40B4-BE49-F238E27FC236}">
                <a16:creationId xmlns:a16="http://schemas.microsoft.com/office/drawing/2014/main" id="{D1B40954-D0FF-4E48-95D2-162FA571ABB3}"/>
              </a:ext>
            </a:extLst>
          </p:cNvPr>
          <p:cNvSpPr/>
          <p:nvPr/>
        </p:nvSpPr>
        <p:spPr bwMode="auto">
          <a:xfrm>
            <a:off x="2121685" y="4220308"/>
            <a:ext cx="738746" cy="1664677"/>
          </a:xfrm>
          <a:custGeom>
            <a:avLst/>
            <a:gdLst>
              <a:gd name="connsiteX0" fmla="*/ 187761 w 738746"/>
              <a:gd name="connsiteY0" fmla="*/ 1664677 h 1664677"/>
              <a:gd name="connsiteX1" fmla="*/ 140869 w 738746"/>
              <a:gd name="connsiteY1" fmla="*/ 1606061 h 1664677"/>
              <a:gd name="connsiteX2" fmla="*/ 117423 w 738746"/>
              <a:gd name="connsiteY2" fmla="*/ 1570892 h 1664677"/>
              <a:gd name="connsiteX3" fmla="*/ 82253 w 738746"/>
              <a:gd name="connsiteY3" fmla="*/ 1535723 h 1664677"/>
              <a:gd name="connsiteX4" fmla="*/ 47084 w 738746"/>
              <a:gd name="connsiteY4" fmla="*/ 1477107 h 1664677"/>
              <a:gd name="connsiteX5" fmla="*/ 35361 w 738746"/>
              <a:gd name="connsiteY5" fmla="*/ 1441938 h 1664677"/>
              <a:gd name="connsiteX6" fmla="*/ 11915 w 738746"/>
              <a:gd name="connsiteY6" fmla="*/ 1406769 h 1664677"/>
              <a:gd name="connsiteX7" fmla="*/ 23638 w 738746"/>
              <a:gd name="connsiteY7" fmla="*/ 1266092 h 1664677"/>
              <a:gd name="connsiteX8" fmla="*/ 129146 w 738746"/>
              <a:gd name="connsiteY8" fmla="*/ 1148861 h 1664677"/>
              <a:gd name="connsiteX9" fmla="*/ 164315 w 738746"/>
              <a:gd name="connsiteY9" fmla="*/ 1066800 h 1664677"/>
              <a:gd name="connsiteX10" fmla="*/ 187761 w 738746"/>
              <a:gd name="connsiteY10" fmla="*/ 996461 h 1664677"/>
              <a:gd name="connsiteX11" fmla="*/ 164315 w 738746"/>
              <a:gd name="connsiteY11" fmla="*/ 832338 h 1664677"/>
              <a:gd name="connsiteX12" fmla="*/ 140869 w 738746"/>
              <a:gd name="connsiteY12" fmla="*/ 797169 h 1664677"/>
              <a:gd name="connsiteX13" fmla="*/ 105700 w 738746"/>
              <a:gd name="connsiteY13" fmla="*/ 773723 h 1664677"/>
              <a:gd name="connsiteX14" fmla="*/ 82253 w 738746"/>
              <a:gd name="connsiteY14" fmla="*/ 703384 h 1664677"/>
              <a:gd name="connsiteX15" fmla="*/ 58807 w 738746"/>
              <a:gd name="connsiteY15" fmla="*/ 668215 h 1664677"/>
              <a:gd name="connsiteX16" fmla="*/ 23638 w 738746"/>
              <a:gd name="connsiteY16" fmla="*/ 597877 h 1664677"/>
              <a:gd name="connsiteX17" fmla="*/ 192 w 738746"/>
              <a:gd name="connsiteY17" fmla="*/ 527538 h 1664677"/>
              <a:gd name="connsiteX18" fmla="*/ 23638 w 738746"/>
              <a:gd name="connsiteY18" fmla="*/ 363415 h 1664677"/>
              <a:gd name="connsiteX19" fmla="*/ 47084 w 738746"/>
              <a:gd name="connsiteY19" fmla="*/ 328246 h 1664677"/>
              <a:gd name="connsiteX20" fmla="*/ 82253 w 738746"/>
              <a:gd name="connsiteY20" fmla="*/ 304800 h 1664677"/>
              <a:gd name="connsiteX21" fmla="*/ 105700 w 738746"/>
              <a:gd name="connsiteY21" fmla="*/ 234461 h 1664677"/>
              <a:gd name="connsiteX22" fmla="*/ 129146 w 738746"/>
              <a:gd name="connsiteY22" fmla="*/ 199292 h 1664677"/>
              <a:gd name="connsiteX23" fmla="*/ 152592 w 738746"/>
              <a:gd name="connsiteY23" fmla="*/ 128954 h 1664677"/>
              <a:gd name="connsiteX24" fmla="*/ 164315 w 738746"/>
              <a:gd name="connsiteY24" fmla="*/ 93784 h 1664677"/>
              <a:gd name="connsiteX25" fmla="*/ 187761 w 738746"/>
              <a:gd name="connsiteY25" fmla="*/ 58615 h 1664677"/>
              <a:gd name="connsiteX26" fmla="*/ 199484 w 738746"/>
              <a:gd name="connsiteY26" fmla="*/ 23446 h 1664677"/>
              <a:gd name="connsiteX27" fmla="*/ 234653 w 738746"/>
              <a:gd name="connsiteY27" fmla="*/ 0 h 1664677"/>
              <a:gd name="connsiteX28" fmla="*/ 304992 w 738746"/>
              <a:gd name="connsiteY28" fmla="*/ 23446 h 1664677"/>
              <a:gd name="connsiteX29" fmla="*/ 375330 w 738746"/>
              <a:gd name="connsiteY29" fmla="*/ 58615 h 1664677"/>
              <a:gd name="connsiteX30" fmla="*/ 398777 w 738746"/>
              <a:gd name="connsiteY30" fmla="*/ 82061 h 1664677"/>
              <a:gd name="connsiteX31" fmla="*/ 469115 w 738746"/>
              <a:gd name="connsiteY31" fmla="*/ 105507 h 1664677"/>
              <a:gd name="connsiteX32" fmla="*/ 562900 w 738746"/>
              <a:gd name="connsiteY32" fmla="*/ 128954 h 1664677"/>
              <a:gd name="connsiteX33" fmla="*/ 598069 w 738746"/>
              <a:gd name="connsiteY33" fmla="*/ 140677 h 1664677"/>
              <a:gd name="connsiteX34" fmla="*/ 644961 w 738746"/>
              <a:gd name="connsiteY34" fmla="*/ 152400 h 1664677"/>
              <a:gd name="connsiteX35" fmla="*/ 738746 w 738746"/>
              <a:gd name="connsiteY35" fmla="*/ 164123 h 166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8746" h="1664677">
                <a:moveTo>
                  <a:pt x="187761" y="1664677"/>
                </a:moveTo>
                <a:cubicBezTo>
                  <a:pt x="172130" y="1645138"/>
                  <a:pt x="155882" y="1626078"/>
                  <a:pt x="140869" y="1606061"/>
                </a:cubicBezTo>
                <a:cubicBezTo>
                  <a:pt x="132415" y="1594790"/>
                  <a:pt x="126443" y="1581716"/>
                  <a:pt x="117423" y="1570892"/>
                </a:cubicBezTo>
                <a:cubicBezTo>
                  <a:pt x="106809" y="1558156"/>
                  <a:pt x="93976" y="1547446"/>
                  <a:pt x="82253" y="1535723"/>
                </a:cubicBezTo>
                <a:cubicBezTo>
                  <a:pt x="49044" y="1436096"/>
                  <a:pt x="95359" y="1557567"/>
                  <a:pt x="47084" y="1477107"/>
                </a:cubicBezTo>
                <a:cubicBezTo>
                  <a:pt x="40726" y="1466511"/>
                  <a:pt x="40887" y="1452991"/>
                  <a:pt x="35361" y="1441938"/>
                </a:cubicBezTo>
                <a:cubicBezTo>
                  <a:pt x="29060" y="1429336"/>
                  <a:pt x="19730" y="1418492"/>
                  <a:pt x="11915" y="1406769"/>
                </a:cubicBezTo>
                <a:cubicBezTo>
                  <a:pt x="15823" y="1359877"/>
                  <a:pt x="17419" y="1312734"/>
                  <a:pt x="23638" y="1266092"/>
                </a:cubicBezTo>
                <a:cubicBezTo>
                  <a:pt x="31199" y="1209387"/>
                  <a:pt x="85815" y="1177748"/>
                  <a:pt x="129146" y="1148861"/>
                </a:cubicBezTo>
                <a:cubicBezTo>
                  <a:pt x="166343" y="1093065"/>
                  <a:pt x="143670" y="1135618"/>
                  <a:pt x="164315" y="1066800"/>
                </a:cubicBezTo>
                <a:cubicBezTo>
                  <a:pt x="171417" y="1043128"/>
                  <a:pt x="187761" y="996461"/>
                  <a:pt x="187761" y="996461"/>
                </a:cubicBezTo>
                <a:cubicBezTo>
                  <a:pt x="184766" y="963515"/>
                  <a:pt x="186868" y="877444"/>
                  <a:pt x="164315" y="832338"/>
                </a:cubicBezTo>
                <a:cubicBezTo>
                  <a:pt x="158014" y="819736"/>
                  <a:pt x="150832" y="807132"/>
                  <a:pt x="140869" y="797169"/>
                </a:cubicBezTo>
                <a:cubicBezTo>
                  <a:pt x="130906" y="787206"/>
                  <a:pt x="117423" y="781538"/>
                  <a:pt x="105700" y="773723"/>
                </a:cubicBezTo>
                <a:cubicBezTo>
                  <a:pt x="97884" y="750277"/>
                  <a:pt x="95962" y="723948"/>
                  <a:pt x="82253" y="703384"/>
                </a:cubicBezTo>
                <a:cubicBezTo>
                  <a:pt x="74438" y="691661"/>
                  <a:pt x="65108" y="680817"/>
                  <a:pt x="58807" y="668215"/>
                </a:cubicBezTo>
                <a:cubicBezTo>
                  <a:pt x="10272" y="571144"/>
                  <a:pt x="90831" y="698666"/>
                  <a:pt x="23638" y="597877"/>
                </a:cubicBezTo>
                <a:cubicBezTo>
                  <a:pt x="15823" y="574431"/>
                  <a:pt x="-2046" y="552151"/>
                  <a:pt x="192" y="527538"/>
                </a:cubicBezTo>
                <a:cubicBezTo>
                  <a:pt x="3187" y="494592"/>
                  <a:pt x="1085" y="408521"/>
                  <a:pt x="23638" y="363415"/>
                </a:cubicBezTo>
                <a:cubicBezTo>
                  <a:pt x="29939" y="350813"/>
                  <a:pt x="37121" y="338209"/>
                  <a:pt x="47084" y="328246"/>
                </a:cubicBezTo>
                <a:cubicBezTo>
                  <a:pt x="57047" y="318283"/>
                  <a:pt x="70530" y="312615"/>
                  <a:pt x="82253" y="304800"/>
                </a:cubicBezTo>
                <a:cubicBezTo>
                  <a:pt x="90069" y="281354"/>
                  <a:pt x="91991" y="255025"/>
                  <a:pt x="105700" y="234461"/>
                </a:cubicBezTo>
                <a:cubicBezTo>
                  <a:pt x="113515" y="222738"/>
                  <a:pt x="123424" y="212167"/>
                  <a:pt x="129146" y="199292"/>
                </a:cubicBezTo>
                <a:cubicBezTo>
                  <a:pt x="139183" y="176708"/>
                  <a:pt x="144777" y="152400"/>
                  <a:pt x="152592" y="128954"/>
                </a:cubicBezTo>
                <a:cubicBezTo>
                  <a:pt x="156500" y="117231"/>
                  <a:pt x="157460" y="104066"/>
                  <a:pt x="164315" y="93784"/>
                </a:cubicBezTo>
                <a:cubicBezTo>
                  <a:pt x="172130" y="82061"/>
                  <a:pt x="181460" y="71217"/>
                  <a:pt x="187761" y="58615"/>
                </a:cubicBezTo>
                <a:cubicBezTo>
                  <a:pt x="193287" y="47562"/>
                  <a:pt x="191765" y="33095"/>
                  <a:pt x="199484" y="23446"/>
                </a:cubicBezTo>
                <a:cubicBezTo>
                  <a:pt x="208286" y="12444"/>
                  <a:pt x="222930" y="7815"/>
                  <a:pt x="234653" y="0"/>
                </a:cubicBezTo>
                <a:cubicBezTo>
                  <a:pt x="258099" y="7815"/>
                  <a:pt x="284428" y="9737"/>
                  <a:pt x="304992" y="23446"/>
                </a:cubicBezTo>
                <a:cubicBezTo>
                  <a:pt x="350443" y="53747"/>
                  <a:pt x="326795" y="42437"/>
                  <a:pt x="375330" y="58615"/>
                </a:cubicBezTo>
                <a:cubicBezTo>
                  <a:pt x="383146" y="66430"/>
                  <a:pt x="388891" y="77118"/>
                  <a:pt x="398777" y="82061"/>
                </a:cubicBezTo>
                <a:cubicBezTo>
                  <a:pt x="420882" y="93113"/>
                  <a:pt x="445139" y="99513"/>
                  <a:pt x="469115" y="105507"/>
                </a:cubicBezTo>
                <a:cubicBezTo>
                  <a:pt x="500377" y="113323"/>
                  <a:pt x="532330" y="118764"/>
                  <a:pt x="562900" y="128954"/>
                </a:cubicBezTo>
                <a:cubicBezTo>
                  <a:pt x="574623" y="132862"/>
                  <a:pt x="586187" y="137282"/>
                  <a:pt x="598069" y="140677"/>
                </a:cubicBezTo>
                <a:cubicBezTo>
                  <a:pt x="613561" y="145103"/>
                  <a:pt x="629068" y="149751"/>
                  <a:pt x="644961" y="152400"/>
                </a:cubicBezTo>
                <a:cubicBezTo>
                  <a:pt x="676037" y="157579"/>
                  <a:pt x="738746" y="164123"/>
                  <a:pt x="738746" y="164123"/>
                </a:cubicBez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a:extLst>
              <a:ext uri="{FF2B5EF4-FFF2-40B4-BE49-F238E27FC236}">
                <a16:creationId xmlns:a16="http://schemas.microsoft.com/office/drawing/2014/main" id="{D79C76D7-AAC6-4CA8-A41B-329DE8C46817}"/>
              </a:ext>
            </a:extLst>
          </p:cNvPr>
          <p:cNvSpPr txBox="1"/>
          <p:nvPr/>
        </p:nvSpPr>
        <p:spPr>
          <a:xfrm>
            <a:off x="387743" y="6388100"/>
            <a:ext cx="2070100" cy="338554"/>
          </a:xfrm>
          <a:prstGeom prst="rect">
            <a:avLst/>
          </a:prstGeom>
          <a:noFill/>
        </p:spPr>
        <p:txBody>
          <a:bodyPr wrap="square" rtlCol="0">
            <a:spAutoFit/>
          </a:bodyPr>
          <a:lstStyle/>
          <a:p>
            <a:r>
              <a:rPr lang="en-US" sz="1600" b="1" dirty="0">
                <a:solidFill>
                  <a:srgbClr val="C00000"/>
                </a:solidFill>
              </a:rPr>
              <a:t>Loveless Church</a:t>
            </a:r>
          </a:p>
        </p:txBody>
      </p:sp>
      <p:sp>
        <p:nvSpPr>
          <p:cNvPr id="14" name="TextBox 13">
            <a:extLst>
              <a:ext uri="{FF2B5EF4-FFF2-40B4-BE49-F238E27FC236}">
                <a16:creationId xmlns:a16="http://schemas.microsoft.com/office/drawing/2014/main" id="{E7FAD387-FBF1-4DD1-B288-D3FB4F9D0133}"/>
              </a:ext>
            </a:extLst>
          </p:cNvPr>
          <p:cNvSpPr txBox="1"/>
          <p:nvPr/>
        </p:nvSpPr>
        <p:spPr>
          <a:xfrm>
            <a:off x="318285" y="4160936"/>
            <a:ext cx="2070100" cy="338554"/>
          </a:xfrm>
          <a:prstGeom prst="rect">
            <a:avLst/>
          </a:prstGeom>
          <a:noFill/>
        </p:spPr>
        <p:txBody>
          <a:bodyPr wrap="square" rtlCol="0">
            <a:spAutoFit/>
          </a:bodyPr>
          <a:lstStyle/>
          <a:p>
            <a:r>
              <a:rPr lang="en-US" sz="1600" b="1" dirty="0">
                <a:solidFill>
                  <a:srgbClr val="C00000"/>
                </a:solidFill>
              </a:rPr>
              <a:t>Divided Church</a:t>
            </a:r>
          </a:p>
        </p:txBody>
      </p:sp>
      <p:sp>
        <p:nvSpPr>
          <p:cNvPr id="15" name="TextBox 14">
            <a:extLst>
              <a:ext uri="{FF2B5EF4-FFF2-40B4-BE49-F238E27FC236}">
                <a16:creationId xmlns:a16="http://schemas.microsoft.com/office/drawing/2014/main" id="{B8C17C06-082D-45FD-BD42-F5FCC7F423DB}"/>
              </a:ext>
            </a:extLst>
          </p:cNvPr>
          <p:cNvSpPr txBox="1"/>
          <p:nvPr/>
        </p:nvSpPr>
        <p:spPr>
          <a:xfrm>
            <a:off x="112739" y="5114412"/>
            <a:ext cx="2070100" cy="338554"/>
          </a:xfrm>
          <a:prstGeom prst="rect">
            <a:avLst/>
          </a:prstGeom>
          <a:noFill/>
        </p:spPr>
        <p:txBody>
          <a:bodyPr wrap="square" rtlCol="0">
            <a:spAutoFit/>
          </a:bodyPr>
          <a:lstStyle/>
          <a:p>
            <a:r>
              <a:rPr lang="en-US" sz="1600" b="1" dirty="0">
                <a:solidFill>
                  <a:srgbClr val="C00000"/>
                </a:solidFill>
              </a:rPr>
              <a:t>Poor Rich Church</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p:cNvSpPr>
          <p:nvPr/>
        </p:nvSpPr>
        <p:spPr bwMode="auto">
          <a:xfrm>
            <a:off x="4718050" y="5702300"/>
            <a:ext cx="3567113" cy="5334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38100" tIns="38100" rIns="38100" bIns="38100">
            <a:spAutoFit/>
          </a:bodyPr>
          <a:lstStyle/>
          <a:p>
            <a:r>
              <a:rPr lang="en-US" sz="3600">
                <a:solidFill>
                  <a:srgbClr val="FFFFFF"/>
                </a:solidFill>
                <a:effectLst>
                  <a:outerShdw blurRad="38100" dist="38100" dir="2700000" algn="tl">
                    <a:srgbClr val="000000"/>
                  </a:outerShdw>
                </a:effectLst>
                <a:latin typeface="Calibri Italic" charset="0"/>
                <a:ea typeface="ＭＳ Ｐゴシック" charset="0"/>
                <a:cs typeface="Calibri Italic" charset="0"/>
                <a:sym typeface="Calibri Italic" charset="0"/>
              </a:rPr>
              <a:t>Revelation 2:18-29</a:t>
            </a:r>
          </a:p>
        </p:txBody>
      </p:sp>
      <p:sp>
        <p:nvSpPr>
          <p:cNvPr id="22531" name="Rectangle 3"/>
          <p:cNvSpPr>
            <a:spLocks/>
          </p:cNvSpPr>
          <p:nvPr/>
        </p:nvSpPr>
        <p:spPr bwMode="auto">
          <a:xfrm>
            <a:off x="0" y="5397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The Fourth Church: Thyatira</a:t>
            </a:r>
          </a:p>
          <a:p>
            <a:pPr>
              <a:spcBef>
                <a:spcPts val="1600"/>
              </a:spcBef>
            </a:pPr>
            <a:r>
              <a:rPr lang="ja-JP" altLang="en-US" sz="3200" i="1" dirty="0">
                <a:solidFill>
                  <a:srgbClr val="FF0000"/>
                </a:solidFill>
                <a:effectLst>
                  <a:outerShdw blurRad="38100" dist="38100" dir="2700000" algn="tl">
                    <a:srgbClr val="000000"/>
                  </a:outerShdw>
                </a:effectLst>
                <a:latin typeface="Arial"/>
                <a:ea typeface="ＭＳ Ｐゴシック" charset="0"/>
                <a:cs typeface="Zapfino" charset="0"/>
                <a:sym typeface="Zapfino" charset="0"/>
              </a:rPr>
              <a:t>“</a:t>
            </a:r>
            <a:r>
              <a:rPr lang="en-US" sz="3200" i="1" dirty="0">
                <a:solidFill>
                  <a:srgbClr val="FF0000"/>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22532" name="Rectangle 4"/>
          <p:cNvSpPr>
            <a:spLocks/>
          </p:cNvSpPr>
          <p:nvPr/>
        </p:nvSpPr>
        <p:spPr bwMode="auto">
          <a:xfrm>
            <a:off x="121217" y="6096000"/>
            <a:ext cx="12776200" cy="3543300"/>
          </a:xfrm>
          <a:prstGeom prst="rect">
            <a:avLst/>
          </a:prstGeom>
          <a:noFill/>
          <a:ln>
            <a:noFill/>
          </a:ln>
          <a:effectLst>
            <a:outerShdw blurRad="127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95899" bIns="38100" anchor="ctr"/>
          <a:lstStyle/>
          <a:p>
            <a:pPr marL="19050">
              <a:lnSpc>
                <a:spcPct val="140000"/>
              </a:lnSpc>
              <a:spcBef>
                <a:spcPts val="2100"/>
              </a:spcBef>
            </a:pPr>
            <a:r>
              <a:rPr lang="ja-JP" altLang="en-US" sz="2600" dirty="0">
                <a:solidFill>
                  <a:srgbClr val="FFFFFF"/>
                </a:solidFill>
                <a:effectLst>
                  <a:outerShdw blurRad="38100" dist="38100" dir="2700000" algn="tl">
                    <a:srgbClr val="000000"/>
                  </a:outerShdw>
                </a:effectLst>
                <a:latin typeface="Arial"/>
                <a:ea typeface="ＭＳ Ｐゴシック" charset="0"/>
                <a:cs typeface="Zapfino" charset="0"/>
                <a:sym typeface="Zapfino" charset="0"/>
              </a:rPr>
              <a:t>“</a:t>
            </a:r>
            <a:r>
              <a:rPr lang="en-US" sz="26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Nevertheless I have a few things against you, </a:t>
            </a:r>
            <a:r>
              <a:rPr lang="en-US" sz="2600" b="1" i="1" u="sng"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because you allow that woman Jezebel</a:t>
            </a:r>
            <a:r>
              <a:rPr lang="en-US" sz="26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 who calls herself a prophetess, to teach and seduce My servants to commit sexual immorality and eat things sacrificed to idols.</a:t>
            </a:r>
            <a:r>
              <a:rPr lang="ja-JP" altLang="en-US" sz="2600" dirty="0">
                <a:solidFill>
                  <a:srgbClr val="FFFFFF"/>
                </a:solidFill>
                <a:effectLst>
                  <a:outerShdw blurRad="38100" dist="38100" dir="2700000" algn="tl">
                    <a:srgbClr val="000000"/>
                  </a:outerShdw>
                </a:effectLst>
                <a:latin typeface="Arial"/>
                <a:ea typeface="ＭＳ Ｐゴシック" charset="0"/>
                <a:cs typeface="Zapfino" charset="0"/>
                <a:sym typeface="Zapfino" charset="0"/>
              </a:rPr>
              <a:t>”</a:t>
            </a:r>
            <a:r>
              <a:rPr lang="en-US" sz="2600"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 Revelation 2:20 </a:t>
            </a:r>
          </a:p>
        </p:txBody>
      </p:sp>
      <p:sp>
        <p:nvSpPr>
          <p:cNvPr id="2" name="Rectangle 1">
            <a:extLst>
              <a:ext uri="{FF2B5EF4-FFF2-40B4-BE49-F238E27FC236}">
                <a16:creationId xmlns:a16="http://schemas.microsoft.com/office/drawing/2014/main" id="{C2126AA2-D570-4A5A-93B1-C97934DBDD23}"/>
              </a:ext>
            </a:extLst>
          </p:cNvPr>
          <p:cNvSpPr/>
          <p:nvPr/>
        </p:nvSpPr>
        <p:spPr>
          <a:xfrm>
            <a:off x="1617439" y="2643589"/>
            <a:ext cx="9757222" cy="3046988"/>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The Compromising</a:t>
            </a:r>
          </a:p>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Church</a:t>
            </a:r>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6273800" y="4191000"/>
            <a:ext cx="6578600" cy="5943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40 miles SE of Pergamum (capital of province)</a:t>
            </a:r>
            <a:b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endPar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Established as military outpost</a:t>
            </a:r>
            <a:b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endPar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Commercial route between Pergamos and Sardis</a:t>
            </a:r>
          </a:p>
        </p:txBody>
      </p:sp>
      <p:pic>
        <p:nvPicPr>
          <p:cNvPr id="2355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3555"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ja-JP" altLang="en-US" sz="2400" i="1" dirty="0">
                <a:solidFill>
                  <a:srgbClr val="FFFF00"/>
                </a:solidFill>
                <a:effectLst>
                  <a:outerShdw blurRad="38100" dist="38100" dir="2700000" algn="tl">
                    <a:srgbClr val="000000"/>
                  </a:outerShdw>
                </a:effectLst>
                <a:latin typeface="Arial"/>
                <a:ea typeface="ＭＳ Ｐゴシック" charset="0"/>
                <a:cs typeface="Zapfino" charset="0"/>
                <a:sym typeface="Zapfino" charset="0"/>
              </a:rPr>
              <a:t>“</a:t>
            </a:r>
            <a:r>
              <a:rPr lang="en-US" sz="2400" i="1" dirty="0">
                <a:solidFill>
                  <a:srgbClr val="FFFF00"/>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pic>
        <p:nvPicPr>
          <p:cNvPr id="2355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371850"/>
            <a:ext cx="6299200" cy="645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3557" name="AutoShape 5"/>
          <p:cNvSpPr>
            <a:spLocks/>
          </p:cNvSpPr>
          <p:nvPr/>
        </p:nvSpPr>
        <p:spPr bwMode="auto">
          <a:xfrm>
            <a:off x="2971800" y="5867400"/>
            <a:ext cx="381000" cy="330200"/>
          </a:xfrm>
          <a:prstGeom prst="star5">
            <a:avLst/>
          </a:prstGeom>
          <a:gradFill rotWithShape="0">
            <a:gsLst>
              <a:gs pos="0">
                <a:srgbClr val="FFFF00"/>
              </a:gs>
              <a:gs pos="100000">
                <a:srgbClr val="FFFF66"/>
              </a:gs>
            </a:gsLst>
            <a:lin ang="5400000" scaled="1"/>
          </a:gradFill>
          <a:ln w="25400" cap="flat">
            <a:solidFill>
              <a:schemeClr val="tx1"/>
            </a:solidFill>
            <a:prstDash val="solid"/>
            <a:miter lim="800000"/>
            <a:headEnd type="none" w="med" len="med"/>
            <a:tailEnd type="none" w="med" len="med"/>
          </a:ln>
          <a:effectLst>
            <a:outerShdw blurRad="152400" dist="76199" dir="2700000" algn="ctr" rotWithShape="0">
              <a:schemeClr val="bg2">
                <a:alpha val="74998"/>
              </a:schemeClr>
            </a:outerShdw>
          </a:effectLst>
        </p:spPr>
        <p:txBody>
          <a:bodyPr lIns="0" tIns="0" rIns="0" bIns="0"/>
          <a:lstStyle/>
          <a:p>
            <a:endParaRPr lang="en-US"/>
          </a:p>
        </p:txBody>
      </p:sp>
      <p:sp>
        <p:nvSpPr>
          <p:cNvPr id="2" name="Freeform: Shape 1">
            <a:extLst>
              <a:ext uri="{FF2B5EF4-FFF2-40B4-BE49-F238E27FC236}">
                <a16:creationId xmlns:a16="http://schemas.microsoft.com/office/drawing/2014/main" id="{9BE7EEA3-B7BF-4144-B452-69998933193D}"/>
              </a:ext>
            </a:extLst>
          </p:cNvPr>
          <p:cNvSpPr/>
          <p:nvPr/>
        </p:nvSpPr>
        <p:spPr bwMode="auto">
          <a:xfrm>
            <a:off x="2262554" y="5767754"/>
            <a:ext cx="1230923" cy="1266092"/>
          </a:xfrm>
          <a:custGeom>
            <a:avLst/>
            <a:gdLst>
              <a:gd name="connsiteX0" fmla="*/ 0 w 1230923"/>
              <a:gd name="connsiteY0" fmla="*/ 0 h 1266092"/>
              <a:gd name="connsiteX1" fmla="*/ 58615 w 1230923"/>
              <a:gd name="connsiteY1" fmla="*/ 23446 h 1266092"/>
              <a:gd name="connsiteX2" fmla="*/ 93784 w 1230923"/>
              <a:gd name="connsiteY2" fmla="*/ 35169 h 1266092"/>
              <a:gd name="connsiteX3" fmla="*/ 117231 w 1230923"/>
              <a:gd name="connsiteY3" fmla="*/ 58615 h 1266092"/>
              <a:gd name="connsiteX4" fmla="*/ 222738 w 1230923"/>
              <a:gd name="connsiteY4" fmla="*/ 93784 h 1266092"/>
              <a:gd name="connsiteX5" fmla="*/ 257908 w 1230923"/>
              <a:gd name="connsiteY5" fmla="*/ 105508 h 1266092"/>
              <a:gd name="connsiteX6" fmla="*/ 363415 w 1230923"/>
              <a:gd name="connsiteY6" fmla="*/ 128954 h 1266092"/>
              <a:gd name="connsiteX7" fmla="*/ 398584 w 1230923"/>
              <a:gd name="connsiteY7" fmla="*/ 152400 h 1266092"/>
              <a:gd name="connsiteX8" fmla="*/ 480646 w 1230923"/>
              <a:gd name="connsiteY8" fmla="*/ 175846 h 1266092"/>
              <a:gd name="connsiteX9" fmla="*/ 550984 w 1230923"/>
              <a:gd name="connsiteY9" fmla="*/ 199292 h 1266092"/>
              <a:gd name="connsiteX10" fmla="*/ 738554 w 1230923"/>
              <a:gd name="connsiteY10" fmla="*/ 211015 h 1266092"/>
              <a:gd name="connsiteX11" fmla="*/ 832338 w 1230923"/>
              <a:gd name="connsiteY11" fmla="*/ 234461 h 1266092"/>
              <a:gd name="connsiteX12" fmla="*/ 902677 w 1230923"/>
              <a:gd name="connsiteY12" fmla="*/ 257908 h 1266092"/>
              <a:gd name="connsiteX13" fmla="*/ 949569 w 1230923"/>
              <a:gd name="connsiteY13" fmla="*/ 328246 h 1266092"/>
              <a:gd name="connsiteX14" fmla="*/ 984738 w 1230923"/>
              <a:gd name="connsiteY14" fmla="*/ 398584 h 1266092"/>
              <a:gd name="connsiteX15" fmla="*/ 996461 w 1230923"/>
              <a:gd name="connsiteY15" fmla="*/ 433754 h 1266092"/>
              <a:gd name="connsiteX16" fmla="*/ 1019908 w 1230923"/>
              <a:gd name="connsiteY16" fmla="*/ 457200 h 1266092"/>
              <a:gd name="connsiteX17" fmla="*/ 1031631 w 1230923"/>
              <a:gd name="connsiteY17" fmla="*/ 515815 h 1266092"/>
              <a:gd name="connsiteX18" fmla="*/ 1043354 w 1230923"/>
              <a:gd name="connsiteY18" fmla="*/ 550984 h 1266092"/>
              <a:gd name="connsiteX19" fmla="*/ 1055077 w 1230923"/>
              <a:gd name="connsiteY19" fmla="*/ 621323 h 1266092"/>
              <a:gd name="connsiteX20" fmla="*/ 1078523 w 1230923"/>
              <a:gd name="connsiteY20" fmla="*/ 691661 h 1266092"/>
              <a:gd name="connsiteX21" fmla="*/ 1090246 w 1230923"/>
              <a:gd name="connsiteY21" fmla="*/ 773723 h 1266092"/>
              <a:gd name="connsiteX22" fmla="*/ 1113692 w 1230923"/>
              <a:gd name="connsiteY22" fmla="*/ 855784 h 1266092"/>
              <a:gd name="connsiteX23" fmla="*/ 1148861 w 1230923"/>
              <a:gd name="connsiteY23" fmla="*/ 996461 h 1266092"/>
              <a:gd name="connsiteX24" fmla="*/ 1172308 w 1230923"/>
              <a:gd name="connsiteY24" fmla="*/ 1066800 h 1266092"/>
              <a:gd name="connsiteX25" fmla="*/ 1219200 w 1230923"/>
              <a:gd name="connsiteY25" fmla="*/ 1172308 h 1266092"/>
              <a:gd name="connsiteX26" fmla="*/ 1230923 w 1230923"/>
              <a:gd name="connsiteY26" fmla="*/ 1207477 h 1266092"/>
              <a:gd name="connsiteX27" fmla="*/ 1230923 w 1230923"/>
              <a:gd name="connsiteY27" fmla="*/ 1266092 h 126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0923" h="1266092">
                <a:moveTo>
                  <a:pt x="0" y="0"/>
                </a:moveTo>
                <a:cubicBezTo>
                  <a:pt x="19538" y="7815"/>
                  <a:pt x="38911" y="16057"/>
                  <a:pt x="58615" y="23446"/>
                </a:cubicBezTo>
                <a:cubicBezTo>
                  <a:pt x="70185" y="27785"/>
                  <a:pt x="83188" y="28811"/>
                  <a:pt x="93784" y="35169"/>
                </a:cubicBezTo>
                <a:cubicBezTo>
                  <a:pt x="103262" y="40856"/>
                  <a:pt x="107345" y="53672"/>
                  <a:pt x="117231" y="58615"/>
                </a:cubicBezTo>
                <a:cubicBezTo>
                  <a:pt x="117233" y="58616"/>
                  <a:pt x="205152" y="87922"/>
                  <a:pt x="222738" y="93784"/>
                </a:cubicBezTo>
                <a:cubicBezTo>
                  <a:pt x="234461" y="97692"/>
                  <a:pt x="245719" y="103476"/>
                  <a:pt x="257908" y="105508"/>
                </a:cubicBezTo>
                <a:cubicBezTo>
                  <a:pt x="284923" y="110010"/>
                  <a:pt x="334556" y="114524"/>
                  <a:pt x="363415" y="128954"/>
                </a:cubicBezTo>
                <a:cubicBezTo>
                  <a:pt x="376017" y="135255"/>
                  <a:pt x="385982" y="146099"/>
                  <a:pt x="398584" y="152400"/>
                </a:cubicBezTo>
                <a:cubicBezTo>
                  <a:pt x="418282" y="162249"/>
                  <a:pt x="461867" y="170212"/>
                  <a:pt x="480646" y="175846"/>
                </a:cubicBezTo>
                <a:cubicBezTo>
                  <a:pt x="504318" y="182948"/>
                  <a:pt x="526318" y="197750"/>
                  <a:pt x="550984" y="199292"/>
                </a:cubicBezTo>
                <a:lnTo>
                  <a:pt x="738554" y="211015"/>
                </a:lnTo>
                <a:cubicBezTo>
                  <a:pt x="845274" y="246588"/>
                  <a:pt x="676713" y="192017"/>
                  <a:pt x="832338" y="234461"/>
                </a:cubicBezTo>
                <a:cubicBezTo>
                  <a:pt x="856182" y="240964"/>
                  <a:pt x="902677" y="257908"/>
                  <a:pt x="902677" y="257908"/>
                </a:cubicBezTo>
                <a:cubicBezTo>
                  <a:pt x="918308" y="281354"/>
                  <a:pt x="940658" y="301513"/>
                  <a:pt x="949569" y="328246"/>
                </a:cubicBezTo>
                <a:cubicBezTo>
                  <a:pt x="965747" y="376781"/>
                  <a:pt x="954437" y="353133"/>
                  <a:pt x="984738" y="398584"/>
                </a:cubicBezTo>
                <a:cubicBezTo>
                  <a:pt x="988646" y="410307"/>
                  <a:pt x="990103" y="423158"/>
                  <a:pt x="996461" y="433754"/>
                </a:cubicBezTo>
                <a:cubicBezTo>
                  <a:pt x="1002148" y="443232"/>
                  <a:pt x="1015554" y="447041"/>
                  <a:pt x="1019908" y="457200"/>
                </a:cubicBezTo>
                <a:cubicBezTo>
                  <a:pt x="1027757" y="475514"/>
                  <a:pt x="1026798" y="496485"/>
                  <a:pt x="1031631" y="515815"/>
                </a:cubicBezTo>
                <a:cubicBezTo>
                  <a:pt x="1034628" y="527803"/>
                  <a:pt x="1039446" y="539261"/>
                  <a:pt x="1043354" y="550984"/>
                </a:cubicBezTo>
                <a:cubicBezTo>
                  <a:pt x="1047262" y="574430"/>
                  <a:pt x="1049312" y="598263"/>
                  <a:pt x="1055077" y="621323"/>
                </a:cubicBezTo>
                <a:cubicBezTo>
                  <a:pt x="1061071" y="645299"/>
                  <a:pt x="1078523" y="691661"/>
                  <a:pt x="1078523" y="691661"/>
                </a:cubicBezTo>
                <a:cubicBezTo>
                  <a:pt x="1082431" y="719015"/>
                  <a:pt x="1085303" y="746537"/>
                  <a:pt x="1090246" y="773723"/>
                </a:cubicBezTo>
                <a:cubicBezTo>
                  <a:pt x="1096134" y="806107"/>
                  <a:pt x="1103648" y="825652"/>
                  <a:pt x="1113692" y="855784"/>
                </a:cubicBezTo>
                <a:cubicBezTo>
                  <a:pt x="1129478" y="950503"/>
                  <a:pt x="1117898" y="903571"/>
                  <a:pt x="1148861" y="996461"/>
                </a:cubicBezTo>
                <a:cubicBezTo>
                  <a:pt x="1148863" y="996466"/>
                  <a:pt x="1172304" y="1066795"/>
                  <a:pt x="1172308" y="1066800"/>
                </a:cubicBezTo>
                <a:cubicBezTo>
                  <a:pt x="1209463" y="1122533"/>
                  <a:pt x="1191298" y="1088602"/>
                  <a:pt x="1219200" y="1172308"/>
                </a:cubicBezTo>
                <a:cubicBezTo>
                  <a:pt x="1223108" y="1184031"/>
                  <a:pt x="1230923" y="1195120"/>
                  <a:pt x="1230923" y="1207477"/>
                </a:cubicBezTo>
                <a:lnTo>
                  <a:pt x="1230923" y="1266092"/>
                </a:lnTo>
              </a:path>
            </a:pathLst>
          </a:custGeom>
          <a:no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p:cNvSpPr>
          <p:nvPr/>
        </p:nvSpPr>
        <p:spPr bwMode="auto">
          <a:xfrm>
            <a:off x="6438900" y="4191000"/>
            <a:ext cx="6413500" cy="5816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Chief pagan deity was Apollo:</a:t>
            </a:r>
            <a:b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7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“The Sun God” </a:t>
            </a:r>
            <a:br>
              <a:rPr lang="en-US" sz="37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br>
            <a:endParaRPr lang="en-US" sz="37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Pagan temples everywhere  </a:t>
            </a:r>
            <a:b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br>
              <a:rPr lang="en-US" sz="37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7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 </a:t>
            </a:r>
          </a:p>
        </p:txBody>
      </p:sp>
      <p:pic>
        <p:nvPicPr>
          <p:cNvPr id="266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6627"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sp>
        <p:nvSpPr>
          <p:cNvPr id="26629" name="AutoShape 5"/>
          <p:cNvSpPr>
            <a:spLocks/>
          </p:cNvSpPr>
          <p:nvPr/>
        </p:nvSpPr>
        <p:spPr bwMode="auto">
          <a:xfrm>
            <a:off x="2971800" y="5867400"/>
            <a:ext cx="381000" cy="330200"/>
          </a:xfrm>
          <a:prstGeom prst="star5">
            <a:avLst/>
          </a:prstGeom>
          <a:gradFill rotWithShape="0">
            <a:gsLst>
              <a:gs pos="0">
                <a:srgbClr val="FFFF00"/>
              </a:gs>
              <a:gs pos="100000">
                <a:srgbClr val="FFFF66"/>
              </a:gs>
            </a:gsLst>
            <a:lin ang="5400000" scaled="1"/>
          </a:gradFill>
          <a:ln w="25400" cap="flat">
            <a:solidFill>
              <a:schemeClr val="tx1"/>
            </a:solidFill>
            <a:prstDash val="solid"/>
            <a:miter lim="800000"/>
            <a:headEnd type="none" w="med" len="med"/>
            <a:tailEnd type="none" w="med" len="med"/>
          </a:ln>
          <a:effectLst>
            <a:outerShdw blurRad="152400" dist="76199" dir="2700000" algn="ctr" rotWithShape="0">
              <a:schemeClr val="bg2">
                <a:alpha val="74998"/>
              </a:schemeClr>
            </a:outerShdw>
          </a:effectLst>
        </p:spPr>
        <p:txBody>
          <a:bodyPr lIns="0" tIns="0" rIns="0" bIns="0"/>
          <a:lstStyle/>
          <a:p>
            <a:endParaRPr lang="en-US"/>
          </a:p>
        </p:txBody>
      </p:sp>
      <p:pic>
        <p:nvPicPr>
          <p:cNvPr id="2050" name="Picture 2" descr="Ruins of THYATIRA, one of the 7 Churches recorded in the New Testament book of Revelation">
            <a:extLst>
              <a:ext uri="{FF2B5EF4-FFF2-40B4-BE49-F238E27FC236}">
                <a16:creationId xmlns:a16="http://schemas.microsoft.com/office/drawing/2014/main" id="{C2DB7165-A5DB-41F6-B2CF-CCAB80B6A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12" y="4343400"/>
            <a:ext cx="6126976" cy="4095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5167313" y="3492500"/>
            <a:ext cx="7773987" cy="5689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40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Possible beginning of the church</a:t>
            </a:r>
            <a:b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b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Paul’s conversion of Lydia and family (Acts 16)</a:t>
            </a:r>
          </a:p>
        </p:txBody>
      </p:sp>
      <p:pic>
        <p:nvPicPr>
          <p:cNvPr id="286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675"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pic>
        <p:nvPicPr>
          <p:cNvPr id="2867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3322638"/>
            <a:ext cx="46736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677" name="Rectangle 5"/>
          <p:cNvSpPr>
            <a:spLocks/>
          </p:cNvSpPr>
          <p:nvPr/>
        </p:nvSpPr>
        <p:spPr bwMode="auto">
          <a:xfrm>
            <a:off x="493713" y="7956550"/>
            <a:ext cx="4457700" cy="1358900"/>
          </a:xfrm>
          <a:prstGeom prst="rect">
            <a:avLst/>
          </a:prstGeom>
          <a:noFill/>
          <a:ln>
            <a:noFill/>
          </a:ln>
          <a:effectLst>
            <a:outerShdw blurRad="152400" dist="76199" dir="7679997"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ja-JP" altLang="en-US" sz="2900" b="1" dirty="0">
                <a:solidFill>
                  <a:srgbClr val="FFFF00"/>
                </a:solidFill>
                <a:effectLst>
                  <a:outerShdw blurRad="38100" dist="38100" dir="2700000" algn="tl">
                    <a:srgbClr val="000000"/>
                  </a:outerShdw>
                </a:effectLst>
                <a:latin typeface="Arial"/>
                <a:ea typeface="ＭＳ Ｐゴシック" charset="0"/>
                <a:cs typeface="Constantia" charset="0"/>
                <a:sym typeface="Constantia" charset="0"/>
              </a:rPr>
              <a:t>“</a:t>
            </a:r>
            <a:r>
              <a:rPr lang="en-US" sz="2900" b="1"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Lydia, a seller of purple , of the city of Thyatira</a:t>
            </a:r>
            <a:r>
              <a:rPr lang="ja-JP" altLang="en-US" sz="2900" b="1" dirty="0">
                <a:solidFill>
                  <a:srgbClr val="FFFF00"/>
                </a:solidFill>
                <a:effectLst>
                  <a:outerShdw blurRad="38100" dist="38100" dir="2700000" algn="tl">
                    <a:srgbClr val="000000"/>
                  </a:outerShdw>
                </a:effectLst>
                <a:latin typeface="Arial"/>
                <a:ea typeface="ＭＳ Ｐゴシック" charset="0"/>
                <a:cs typeface="Constantia" charset="0"/>
                <a:sym typeface="Constantia" charset="0"/>
              </a:rPr>
              <a:t>”</a:t>
            </a:r>
            <a:r>
              <a:rPr lang="en-US" sz="2900" b="1"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r>
              <a:rPr lang="en-US" sz="29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(Acts 16:14-15)</a:t>
            </a:r>
          </a:p>
        </p:txBody>
      </p:sp>
      <p:sp>
        <p:nvSpPr>
          <p:cNvPr id="2" name="Rectangle 1">
            <a:extLst>
              <a:ext uri="{FF2B5EF4-FFF2-40B4-BE49-F238E27FC236}">
                <a16:creationId xmlns:a16="http://schemas.microsoft.com/office/drawing/2014/main" id="{9EEFAD20-5FE7-4862-BEDE-AE2C7BB9262D}"/>
              </a:ext>
            </a:extLst>
          </p:cNvPr>
          <p:cNvSpPr/>
          <p:nvPr/>
        </p:nvSpPr>
        <p:spPr>
          <a:xfrm>
            <a:off x="5051426" y="5638800"/>
            <a:ext cx="7646987" cy="2862322"/>
          </a:xfrm>
          <a:prstGeom prst="rect">
            <a:avLst/>
          </a:prstGeom>
        </p:spPr>
        <p:txBody>
          <a:bodyPr wrap="square">
            <a:spAutoFit/>
          </a:bodyPr>
          <a:lstStyle/>
          <a:p>
            <a:pPr algn="just"/>
            <a:r>
              <a:rPr lang="en-US" sz="3600" dirty="0">
                <a:solidFill>
                  <a:srgbClr val="FFFFFF"/>
                </a:solidFill>
                <a:effectLst>
                  <a:outerShdw blurRad="38100" dist="38100" dir="2700000" algn="tl">
                    <a:srgbClr val="000000">
                      <a:alpha val="43137"/>
                    </a:srgbClr>
                  </a:outerShdw>
                </a:effectLst>
              </a:rPr>
              <a:t>Acts 16:15 And when she and her household were baptized, she begged us, saying, "If you have judged me to be faithful to the Lord, come to my house and stay."</a:t>
            </a:r>
          </a:p>
        </p:txBody>
      </p:sp>
    </p:spTree>
    <p:extLst>
      <p:ext uri="{BB962C8B-B14F-4D97-AF65-F5344CB8AC3E}">
        <p14:creationId xmlns:p14="http://schemas.microsoft.com/office/powerpoint/2010/main" val="491043391"/>
      </p:ext>
    </p:extLst>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5448300" y="3492500"/>
            <a:ext cx="7493000" cy="5689600"/>
          </a:xfrm>
          <a:prstGeom prst="rect">
            <a:avLst/>
          </a:prstGeom>
          <a:noFill/>
          <a:ln>
            <a:noFill/>
          </a:ln>
          <a:effectLst>
            <a:outerShdw blurRad="152400" dist="76199" dir="54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38100" tIns="38100" rIns="38100" bIns="38100"/>
          <a:lstStyle/>
          <a:p>
            <a:pPr marL="304800" indent="-304800" algn="l">
              <a:spcBef>
                <a:spcPts val="10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Small, wealthy city of commerce </a:t>
            </a:r>
          </a:p>
          <a:p>
            <a:pPr marL="304800" indent="-304800" algn="l">
              <a:spcBef>
                <a:spcPts val="10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Famous: Purple dye </a:t>
            </a: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(cf. Lydia - Acts 16:14).</a:t>
            </a:r>
          </a:p>
          <a:p>
            <a:pPr marL="304800" indent="-304800" algn="l">
              <a:spcBef>
                <a:spcPts val="10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Many Trade guilds: </a:t>
            </a:r>
            <a:b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b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wool, leather, linen, bronze, garments, dyers, potters, bakers, slaves </a:t>
            </a:r>
          </a:p>
          <a:p>
            <a:pPr marL="304800" indent="-304800" algn="l">
              <a:spcBef>
                <a:spcPts val="1000"/>
              </a:spcBef>
              <a:buClr>
                <a:srgbClr val="F59D5B"/>
              </a:buClr>
              <a:buSzPct val="100000"/>
              <a:buFont typeface="Wingdings 2" charset="0"/>
              <a:buChar char="è"/>
            </a:pPr>
            <a:r>
              <a:rPr lang="en-US" sz="3200" b="1" dirty="0">
                <a:solidFill>
                  <a:srgbClr val="FFFFFF"/>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Pagan religion - Immoral practices</a:t>
            </a:r>
            <a:endPar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endParaRPr>
          </a:p>
          <a:p>
            <a:pPr marL="304800" indent="-304800" algn="l">
              <a:spcBef>
                <a:spcPts val="1000"/>
              </a:spcBef>
              <a:buClr>
                <a:srgbClr val="F59D5B"/>
              </a:buClr>
              <a:buSzPct val="100000"/>
              <a:buFont typeface="Wingdings 2" charset="0"/>
              <a:buChar char="è"/>
            </a:pPr>
            <a: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Christians: </a:t>
            </a:r>
            <a:br>
              <a:rPr lang="en-US" sz="3200" dirty="0">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br>
            <a:r>
              <a:rPr lang="en-US" sz="3200" dirty="0">
                <a:solidFill>
                  <a:srgbClr val="FFFF00"/>
                </a:solidFill>
                <a:effectLst>
                  <a:outerShdw blurRad="38100" dist="38100" dir="2700000" algn="tl">
                    <a:srgbClr val="000000"/>
                  </a:outerShdw>
                </a:effectLst>
                <a:latin typeface="Arial Narrow" panose="020B0606020202030204" pitchFamily="34" charset="0"/>
                <a:ea typeface="ＭＳ Ｐゴシック" charset="0"/>
                <a:cs typeface="Calibri Bold" charset="0"/>
                <a:sym typeface="Calibri Bold" charset="0"/>
              </a:rPr>
              <a:t>employed or ostracized depending on membership and participation in trade guilds</a:t>
            </a:r>
          </a:p>
        </p:txBody>
      </p:sp>
      <p:pic>
        <p:nvPicPr>
          <p:cNvPr id="286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675" name="Rectangle 3"/>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t>
            </a:r>
            <a:r>
              <a:rPr lang="ja-JP" altLang="en-US" sz="2400" dirty="0">
                <a:solidFill>
                  <a:srgbClr val="DFBD92"/>
                </a:solidFill>
                <a:effectLst>
                  <a:outerShdw blurRad="38100" dist="38100" dir="2700000" algn="tl">
                    <a:srgbClr val="000000"/>
                  </a:outerShdw>
                </a:effectLst>
                <a:latin typeface="Arial"/>
                <a:ea typeface="ＭＳ Ｐゴシック" charset="0"/>
                <a:cs typeface="Zapfino" charset="0"/>
                <a:sym typeface="Zapfino" charset="0"/>
              </a:rPr>
              <a:t>“</a:t>
            </a:r>
            <a:r>
              <a:rPr lang="en-US" sz="2400" dirty="0">
                <a:solidFill>
                  <a:srgbClr val="DFBD92"/>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.Rev 2:18 </a:t>
            </a:r>
          </a:p>
        </p:txBody>
      </p:sp>
      <p:pic>
        <p:nvPicPr>
          <p:cNvPr id="3074" name="Picture 2" descr="Current day ruins of Thyatira, one of the Seven Churches mentioned in the Book of Revelation.">
            <a:extLst>
              <a:ext uri="{FF2B5EF4-FFF2-40B4-BE49-F238E27FC236}">
                <a16:creationId xmlns:a16="http://schemas.microsoft.com/office/drawing/2014/main" id="{DC405099-4C7E-45A7-85B4-1399D0C80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92" y="3810000"/>
            <a:ext cx="5020733" cy="376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68580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4826000" y="3822700"/>
            <a:ext cx="7924800" cy="55372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787400" indent="-787400" algn="l">
              <a:spcBef>
                <a:spcPts val="400"/>
              </a:spcBef>
              <a:buSzPct val="77000"/>
              <a:buFontTx/>
              <a:buBlip>
                <a:blip r:embed="rId4"/>
              </a:buBlip>
            </a:pP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Christ</a:t>
            </a:r>
            <a:r>
              <a:rPr lang="ja-JP" altLang="en-US" sz="4400" dirty="0">
                <a:solidFill>
                  <a:srgbClr val="FEDF98"/>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4400" dirty="0">
                <a:solidFill>
                  <a:srgbClr val="FEDF98"/>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s Self Designation </a:t>
            </a:r>
          </a:p>
          <a:p>
            <a:pPr marL="787400" indent="-787400" algn="l">
              <a:spcBef>
                <a:spcPts val="1600"/>
              </a:spcBef>
              <a:buClr>
                <a:srgbClr val="FFCC66"/>
              </a:buClr>
              <a:buSzPct val="125000"/>
              <a:buFont typeface="Zapf Dingbats" charset="0"/>
              <a:buChar char="✴"/>
            </a:pPr>
            <a:r>
              <a:rPr lang="ja-JP" altLang="en-US" sz="36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The Son of God</a:t>
            </a:r>
            <a:r>
              <a:rPr lang="ja-JP" altLang="en-US" sz="3600" dirty="0">
                <a:solidFill>
                  <a:srgbClr val="FFFFFF"/>
                </a:solidFill>
                <a:effectLst>
                  <a:outerShdw blurRad="38100" dist="38100" dir="2700000" algn="tl">
                    <a:srgbClr val="000000"/>
                  </a:outerShdw>
                </a:effectLst>
                <a:latin typeface="Arial"/>
                <a:ea typeface="ＭＳ Ｐゴシック" charset="0"/>
                <a:cs typeface="Constantia Bold" charset="0"/>
                <a:sym typeface="Constantia Bold" charset="0"/>
              </a:rPr>
              <a:t>”</a:t>
            </a:r>
            <a:r>
              <a:rPr lang="en-US" sz="3600" dirty="0">
                <a:solidFill>
                  <a:srgbClr val="FFFFFF"/>
                </a:solidFill>
                <a:effectLst>
                  <a:outerShdw blurRad="38100" dist="38100" dir="2700000" algn="tl">
                    <a:srgbClr val="000000"/>
                  </a:outerShdw>
                </a:effectLst>
                <a:latin typeface="Constantia Bold" charset="0"/>
                <a:ea typeface="ＭＳ Ｐゴシック" charset="0"/>
                <a:cs typeface="Constantia Bold" charset="0"/>
                <a:sym typeface="Constantia Bold" charset="0"/>
              </a:rPr>
              <a:t> – </a:t>
            </a:r>
            <a: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claim to Deity </a:t>
            </a:r>
            <a:br>
              <a:rPr lang="en-US" sz="32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1600" dirty="0">
                <a:solidFill>
                  <a:srgbClr val="FFFFFF"/>
                </a:solidFill>
                <a:effectLst>
                  <a:outerShdw blurRad="38100" dist="38100" dir="2700000" algn="tl">
                    <a:srgbClr val="000000"/>
                  </a:outerShdw>
                </a:effectLst>
                <a:latin typeface="Constantia" charset="0"/>
                <a:ea typeface="ＭＳ Ｐゴシック" charset="0"/>
                <a:cs typeface="Constantia" charset="0"/>
                <a:sym typeface="Constantia" charset="0"/>
              </a:rPr>
              <a:t>  </a:t>
            </a:r>
          </a:p>
          <a:p>
            <a:pPr marL="1473200" lvl="1" indent="-787400" algn="l">
              <a:spcBef>
                <a:spcPts val="1600"/>
              </a:spcBef>
              <a:buClr>
                <a:srgbClr val="FFFF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Not </a:t>
            </a:r>
            <a:r>
              <a:rPr lang="ja-JP" altLang="en-US" sz="3200" dirty="0">
                <a:solidFill>
                  <a:srgbClr val="FFFF00"/>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A</a:t>
            </a:r>
            <a:r>
              <a:rPr lang="ja-JP" altLang="en-US" sz="3200" dirty="0">
                <a:solidFill>
                  <a:srgbClr val="FFFF00"/>
                </a:solidFill>
                <a:effectLst>
                  <a:outerShdw blurRad="38100" dist="38100" dir="2700000" algn="tl">
                    <a:srgbClr val="000000"/>
                  </a:outerShdw>
                </a:effectLst>
                <a:latin typeface="Arial"/>
                <a:ea typeface="ＭＳ Ｐゴシック" charset="0"/>
                <a:cs typeface="Constantia" charset="0"/>
                <a:sym typeface="Constantia" charset="0"/>
              </a:rPr>
              <a:t>”</a:t>
            </a: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son of God </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but “THE” Son of God  (vs. Apollo)</a:t>
            </a:r>
          </a:p>
          <a:p>
            <a:pPr marL="1473200" lvl="1" indent="-787400" algn="l">
              <a:spcBef>
                <a:spcPts val="1600"/>
              </a:spcBef>
              <a:buClr>
                <a:srgbClr val="FFFF66"/>
              </a:buClr>
              <a:buSzPct val="125000"/>
              <a:buFont typeface="Zapf Dingbats" charset="0"/>
              <a:buChar char="✦"/>
            </a:pP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Immanuel </a:t>
            </a:r>
            <a:r>
              <a:rPr lang="en-US" sz="2800" i="1"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(“God with us”):</a:t>
            </a:r>
            <a:b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br>
            <a:r>
              <a:rPr lang="en-US" sz="3200" dirty="0">
                <a:solidFill>
                  <a:srgbClr val="FFFF00"/>
                </a:solidFill>
                <a:effectLst>
                  <a:outerShdw blurRad="38100" dist="38100" dir="2700000" algn="tl">
                    <a:srgbClr val="000000"/>
                  </a:outerShdw>
                </a:effectLst>
                <a:latin typeface="Constantia" charset="0"/>
                <a:ea typeface="ＭＳ Ｐゴシック" charset="0"/>
                <a:cs typeface="Constantia" charset="0"/>
                <a:sym typeface="Constantia" charset="0"/>
              </a:rPr>
              <a:t> </a:t>
            </a:r>
          </a:p>
        </p:txBody>
      </p:sp>
      <p:pic>
        <p:nvPicPr>
          <p:cNvPr id="3277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3543300"/>
            <a:ext cx="4953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2772" name="Rectangle 4"/>
          <p:cNvSpPr>
            <a:spLocks/>
          </p:cNvSpPr>
          <p:nvPr/>
        </p:nvSpPr>
        <p:spPr bwMode="auto">
          <a:xfrm>
            <a:off x="254000" y="3746500"/>
            <a:ext cx="4572000" cy="5575300"/>
          </a:xfrm>
          <a:prstGeom prst="rect">
            <a:avLst/>
          </a:prstGeom>
          <a:noFill/>
          <a:ln>
            <a:noFill/>
          </a:ln>
          <a:effectLst>
            <a:outerShdw blurRad="152400" dist="76199" dir="2700000" algn="ctr" rotWithShape="0">
              <a:schemeClr val="bg2">
                <a:alpha val="34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38100" tIns="38100" rIns="38100" bIns="38100"/>
          <a:lstStyle/>
          <a:p>
            <a:r>
              <a:rPr lang="en-US" sz="23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Revelation 2:18 </a:t>
            </a:r>
            <a:r>
              <a:rPr lang="en-US" sz="1700" baseline="320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rPr>
              <a:t>(NKJV) </a:t>
            </a:r>
            <a:endParaRPr lang="en-US" sz="2500" dirty="0">
              <a:solidFill>
                <a:schemeClr val="tx1"/>
              </a:solidFill>
              <a:effectLst>
                <a:outerShdw blurRad="38100" dist="38100" dir="2700000" algn="tl">
                  <a:srgbClr val="000000"/>
                </a:outerShdw>
              </a:effectLst>
              <a:latin typeface="Zapfino" charset="0"/>
              <a:ea typeface="ＭＳ Ｐゴシック" charset="0"/>
              <a:cs typeface="Zapfino" charset="0"/>
              <a:sym typeface="Zapfino" charset="0"/>
            </a:endParaRPr>
          </a:p>
          <a:p>
            <a:r>
              <a:rPr lang="en-US" sz="4300" baseline="320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18</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 . . 'These things says </a:t>
            </a:r>
            <a:r>
              <a:rPr lang="en-US" sz="4300" b="1" i="1" u="sng" dirty="0">
                <a:solidFill>
                  <a:srgbClr val="C00000"/>
                </a:solidFill>
                <a:effectLst>
                  <a:outerShdw blurRad="38100" dist="38100" dir="2700000" algn="tl">
                    <a:srgbClr val="000000"/>
                  </a:outerShdw>
                </a:effectLst>
                <a:latin typeface="Calibri" charset="0"/>
                <a:ea typeface="ＭＳ Ｐゴシック" charset="0"/>
                <a:cs typeface="Calibri" charset="0"/>
                <a:sym typeface="Calibri" charset="0"/>
              </a:rPr>
              <a:t>the Son of God</a:t>
            </a:r>
            <a:r>
              <a:rPr lang="en-US" sz="4300" dirty="0">
                <a:solidFill>
                  <a:schemeClr val="tx1"/>
                </a:solidFill>
                <a:effectLst>
                  <a:outerShdw blurRad="38100" dist="38100" dir="2700000" algn="tl">
                    <a:srgbClr val="000000"/>
                  </a:outerShdw>
                </a:effectLst>
                <a:latin typeface="Calibri" charset="0"/>
                <a:ea typeface="ＭＳ Ｐゴシック" charset="0"/>
                <a:cs typeface="Calibri" charset="0"/>
                <a:sym typeface="Calibri" charset="0"/>
              </a:rPr>
              <a:t>, who has eyes like a flame of fire, and His feet like fine brass:</a:t>
            </a:r>
          </a:p>
        </p:txBody>
      </p:sp>
      <p:sp>
        <p:nvSpPr>
          <p:cNvPr id="32773" name="Rectangle 5"/>
          <p:cNvSpPr>
            <a:spLocks/>
          </p:cNvSpPr>
          <p:nvPr/>
        </p:nvSpPr>
        <p:spPr bwMode="auto">
          <a:xfrm>
            <a:off x="25400" y="1314450"/>
            <a:ext cx="12992100" cy="2273300"/>
          </a:xfrm>
          <a:prstGeom prst="rect">
            <a:avLst/>
          </a:prstGeom>
          <a:noFill/>
          <a:ln>
            <a:noFill/>
          </a:ln>
          <a:effectLst>
            <a:outerShdw blurRad="152400" dist="761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600"/>
              </a:spcBef>
            </a:pPr>
            <a:r>
              <a:rPr lang="en-US" sz="5200" dirty="0">
                <a:solidFill>
                  <a:srgbClr val="FFE8CB"/>
                </a:solidFill>
                <a:effectLst>
                  <a:outerShdw blurRad="38100" dist="38100" dir="2700000" algn="tl">
                    <a:srgbClr val="000000"/>
                  </a:outerShdw>
                </a:effectLst>
                <a:latin typeface="Dominican  Small Caps" charset="0"/>
                <a:ea typeface="ＭＳ Ｐゴシック" charset="0"/>
                <a:cs typeface="Dominican  Small Caps" charset="0"/>
                <a:sym typeface="Dominican  Small Caps" charset="0"/>
              </a:rPr>
              <a:t>Thyatira</a:t>
            </a:r>
          </a:p>
          <a:p>
            <a:pPr>
              <a:spcBef>
                <a:spcPts val="1600"/>
              </a:spcBef>
            </a:pPr>
            <a:r>
              <a:rPr lang="ja-JP" altLang="en-US" sz="2800" b="1" i="1" dirty="0">
                <a:solidFill>
                  <a:srgbClr val="FFFFFF"/>
                </a:solidFill>
                <a:effectLst>
                  <a:outerShdw blurRad="38100" dist="38100" dir="2700000" algn="tl">
                    <a:srgbClr val="000000"/>
                  </a:outerShdw>
                </a:effectLst>
                <a:latin typeface="Arial"/>
                <a:ea typeface="ＭＳ Ｐゴシック" charset="0"/>
                <a:cs typeface="Zapfino" charset="0"/>
                <a:sym typeface="Zapfino" charset="0"/>
              </a:rPr>
              <a:t>“</a:t>
            </a:r>
            <a:r>
              <a:rPr lang="en-US" sz="2800" b="1" i="1" dirty="0">
                <a:solidFill>
                  <a:srgbClr val="FFFFFF"/>
                </a:solidFill>
                <a:effectLst>
                  <a:outerShdw blurRad="38100" dist="38100" dir="2700000" algn="tl">
                    <a:srgbClr val="000000"/>
                  </a:outerShdw>
                </a:effectLst>
                <a:latin typeface="Zapfino" charset="0"/>
                <a:ea typeface="ＭＳ Ｐゴシック" charset="0"/>
                <a:cs typeface="Zapfino" charset="0"/>
                <a:sym typeface="Zapfino" charset="0"/>
              </a:rPr>
              <a:t>And to the angel of the church in Thyatira write, . . . </a:t>
            </a:r>
          </a:p>
        </p:txBody>
      </p:sp>
    </p:spTree>
  </p:cSld>
  <p:clrMapOvr>
    <a:masterClrMapping/>
  </p:clrMapOvr>
  <p:transition spd="med">
    <p:dissolve/>
  </p:transition>
</p:sld>
</file>

<file path=ppt/theme/theme1.xml><?xml version="1.0" encoding="utf-8"?>
<a:theme xmlns:a="http://schemas.openxmlformats.org/drawingml/2006/main" name="Title &amp; Bullets">
  <a:themeElements>
    <a:clrScheme name="">
      <a:dk1>
        <a:srgbClr val="2F1A14"/>
      </a:dk1>
      <a:lt1>
        <a:srgbClr val="D0E5EB"/>
      </a:lt1>
      <a:dk2>
        <a:srgbClr val="000000"/>
      </a:dk2>
      <a:lt2>
        <a:srgbClr val="00000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2989</TotalTime>
  <Pages>0</Pages>
  <Words>12860</Words>
  <Characters>0</Characters>
  <Application>Microsoft Office PowerPoint</Application>
  <PresentationFormat>Custom</PresentationFormat>
  <Lines>0</Lines>
  <Paragraphs>438</Paragraphs>
  <Slides>25</Slides>
  <Notes>21</Notes>
  <HiddenSlides>0</HiddenSlides>
  <MMClips>0</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25</vt:i4>
      </vt:variant>
    </vt:vector>
  </HeadingPairs>
  <TitlesOfParts>
    <vt:vector size="57" baseType="lpstr">
      <vt:lpstr>Arial</vt:lpstr>
      <vt:lpstr>Arial Bold</vt:lpstr>
      <vt:lpstr>Arial Bold Italic</vt:lpstr>
      <vt:lpstr>Arial Italic</vt:lpstr>
      <vt:lpstr>Arial Narrow</vt:lpstr>
      <vt:lpstr>Boulder Regular</vt:lpstr>
      <vt:lpstr>Calibri</vt:lpstr>
      <vt:lpstr>Calibri Bold</vt:lpstr>
      <vt:lpstr>Calibri Italic</vt:lpstr>
      <vt:lpstr>Constantia</vt:lpstr>
      <vt:lpstr>Constantia Bold</vt:lpstr>
      <vt:lpstr>Constantia Italic</vt:lpstr>
      <vt:lpstr>Dominican  Small Caps</vt:lpstr>
      <vt:lpstr>Gill Sans</vt:lpstr>
      <vt:lpstr>Helvetica</vt:lpstr>
      <vt:lpstr>Humanist 521 Bold BT</vt:lpstr>
      <vt:lpstr>Humanist 521 Bold Italic BT</vt:lpstr>
      <vt:lpstr>Humanist 521 BT</vt:lpstr>
      <vt:lpstr>Humanist 521 Italic BT</vt:lpstr>
      <vt:lpstr>Lucida Grande</vt:lpstr>
      <vt:lpstr>MS PGothic</vt:lpstr>
      <vt:lpstr>Papyrus</vt:lpstr>
      <vt:lpstr>Times</vt:lpstr>
      <vt:lpstr>Times New Roman</vt:lpstr>
      <vt:lpstr>Times New Roman Bold</vt:lpstr>
      <vt:lpstr>Times New Roman Bold Italic</vt:lpstr>
      <vt:lpstr>Times New Roman Italic</vt:lpstr>
      <vt:lpstr>Wingdings 2</vt:lpstr>
      <vt:lpstr>Zapf Dingbats</vt:lpstr>
      <vt:lpstr>Zapfino</vt:lpstr>
      <vt:lpstr>ヒラギノ角ゴ ProN W3</vt:lpstr>
      <vt:lpstr>Title &amp; 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West 65th St church of Christ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in Thyatira</dc:title>
  <dc:subject>Dangers of compromise</dc:subject>
  <dc:creator>Don McClain</dc:creator>
  <cp:keywords>compromise</cp:keywords>
  <dc:description/>
  <cp:lastModifiedBy>Rick Lanning</cp:lastModifiedBy>
  <cp:revision>103</cp:revision>
  <cp:lastPrinted>2017-09-25T20:32:50Z</cp:lastPrinted>
  <dcterms:modified xsi:type="dcterms:W3CDTF">2017-10-08T13:29:25Z</dcterms:modified>
  <cp:category>7 churches of Asia</cp:category>
</cp:coreProperties>
</file>