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5C21-9603-4478-B452-5D41A94F28AD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2500-F453-46AC-AA19-21263312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115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5C21-9603-4478-B452-5D41A94F28AD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2500-F453-46AC-AA19-21263312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772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5C21-9603-4478-B452-5D41A94F28AD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2500-F453-46AC-AA19-21263312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84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5C21-9603-4478-B452-5D41A94F28AD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2500-F453-46AC-AA19-21263312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19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5C21-9603-4478-B452-5D41A94F28AD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2500-F453-46AC-AA19-21263312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48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5C21-9603-4478-B452-5D41A94F28AD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2500-F453-46AC-AA19-21263312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23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5C21-9603-4478-B452-5D41A94F28AD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2500-F453-46AC-AA19-21263312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153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5C21-9603-4478-B452-5D41A94F28AD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2500-F453-46AC-AA19-21263312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45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5C21-9603-4478-B452-5D41A94F28AD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2500-F453-46AC-AA19-21263312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834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5C21-9603-4478-B452-5D41A94F28AD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2500-F453-46AC-AA19-21263312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58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5C21-9603-4478-B452-5D41A94F28AD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2500-F453-46AC-AA19-21263312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232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E5C21-9603-4478-B452-5D41A94F28AD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52500-F453-46AC-AA19-21263312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694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bornagainint.org/wp-content/uploads/2015/08/steps-of-salvation-1024x57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8" t="9091" r="15610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016" y="4337524"/>
            <a:ext cx="8188542" cy="1207269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Sure Steps of</a:t>
            </a:r>
            <a:b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Eternal Salvation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016" y="5500703"/>
            <a:ext cx="8188542" cy="719122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Study of 2 Peter 1:5-11</a:t>
            </a:r>
          </a:p>
        </p:txBody>
      </p:sp>
    </p:spTree>
    <p:extLst>
      <p:ext uri="{BB962C8B-B14F-4D97-AF65-F5344CB8AC3E}">
        <p14:creationId xmlns:p14="http://schemas.microsoft.com/office/powerpoint/2010/main" val="1759144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736" y="2018581"/>
            <a:ext cx="8282437" cy="4477559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SOPHROSUNE</a:t>
            </a:r>
            <a:r>
              <a:rPr lang="en-US" sz="2000" dirty="0"/>
              <a:t>   “passion controlled by reason – 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perfect temperance</a:t>
            </a:r>
            <a:r>
              <a:rPr lang="en-US" sz="2000" dirty="0"/>
              <a:t>”</a:t>
            </a:r>
            <a:br>
              <a:rPr lang="en-US" sz="1000" dirty="0"/>
            </a:br>
            <a:r>
              <a:rPr lang="en-US" sz="1000" dirty="0"/>
              <a:t> </a:t>
            </a:r>
            <a:endParaRPr 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AKOLASIA   </a:t>
            </a:r>
            <a:r>
              <a:rPr lang="en-US" sz="2000" dirty="0"/>
              <a:t>“reason controlled by passion – 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unbridled lust</a:t>
            </a:r>
            <a:r>
              <a:rPr lang="en-US" sz="2000" dirty="0"/>
              <a:t>”</a:t>
            </a:r>
            <a:br>
              <a:rPr lang="en-US" sz="1000" dirty="0"/>
            </a:br>
            <a:r>
              <a:rPr lang="en-US" sz="1000" dirty="0"/>
              <a:t> </a:t>
            </a:r>
            <a:endParaRPr 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AKRASIA   </a:t>
            </a:r>
            <a:r>
              <a:rPr lang="en-US" sz="2000" dirty="0"/>
              <a:t>“reason fights, but passion prevails – 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incontinence</a:t>
            </a:r>
            <a:r>
              <a:rPr lang="en-US" sz="2000" dirty="0"/>
              <a:t>”</a:t>
            </a:r>
            <a:br>
              <a:rPr lang="en-US" sz="1000" dirty="0"/>
            </a:br>
            <a:r>
              <a:rPr lang="en-US" sz="1000" dirty="0"/>
              <a:t> </a:t>
            </a:r>
            <a:endParaRPr 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EGKRATEIA  </a:t>
            </a:r>
            <a:r>
              <a:rPr lang="en-US" sz="2000" dirty="0"/>
              <a:t>“reason fights passion, and reason prevails – 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self-control</a:t>
            </a:r>
            <a:r>
              <a:rPr lang="en-US" sz="2000" dirty="0"/>
              <a:t>”</a:t>
            </a:r>
            <a:endParaRPr 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5654" y="396663"/>
            <a:ext cx="36811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Temperance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36791" y="580159"/>
            <a:ext cx="5024926" cy="95410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EGKRATEIA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“the virtue of one who masters his 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desires and passions, esp. his sensual appetites;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continence; self-control”</a:t>
            </a:r>
          </a:p>
        </p:txBody>
      </p:sp>
      <p:pic>
        <p:nvPicPr>
          <p:cNvPr id="10250" name="Picture 10" descr="http://www.trespassmag.com/wp-content/uploads/2010/11/aristot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2257"/>
            <a:ext cx="1729222" cy="224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53134" y="6375947"/>
            <a:ext cx="147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Aristotle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43800" y="2286000"/>
            <a:ext cx="1530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1 man ever</a:t>
            </a:r>
          </a:p>
        </p:txBody>
      </p:sp>
    </p:spTree>
    <p:extLst>
      <p:ext uri="{BB962C8B-B14F-4D97-AF65-F5344CB8AC3E}">
        <p14:creationId xmlns:p14="http://schemas.microsoft.com/office/powerpoint/2010/main" val="1138912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48" y="1785668"/>
            <a:ext cx="8282437" cy="4477559"/>
          </a:xfrm>
        </p:spPr>
        <p:txBody>
          <a:bodyPr>
            <a:normAutofit/>
          </a:bodyPr>
          <a:lstStyle/>
          <a:p>
            <a:r>
              <a:rPr lang="en-US" dirty="0"/>
              <a:t>Incontinent = “</a:t>
            </a:r>
            <a:r>
              <a:rPr lang="en-US" sz="2400" dirty="0"/>
              <a:t>out of control; lacks self-restraint; unbridled”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5654" y="396663"/>
            <a:ext cx="36811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Temperance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36791" y="580159"/>
            <a:ext cx="5024926" cy="95410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EGKRATEIA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“the virtue of one who masters his 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desires and passions,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his sensual appetites;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continence; self-control”</a:t>
            </a:r>
          </a:p>
        </p:txBody>
      </p:sp>
      <p:pic>
        <p:nvPicPr>
          <p:cNvPr id="10244" name="Picture 4" descr="http://images.fineartamerica.com/images-medium-large/2-lyman-beecher-1775-1863-grang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28" y="4135810"/>
            <a:ext cx="2071517" cy="24990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5528893" y="6410271"/>
            <a:ext cx="1483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Lyman Beecher</a:t>
            </a:r>
          </a:p>
        </p:txBody>
      </p:sp>
      <p:pic>
        <p:nvPicPr>
          <p:cNvPr id="10246" name="Picture 6" descr="http://latinamericanstudies.org/19-century/Temperan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030" y="4135810"/>
            <a:ext cx="2228761" cy="26050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629224" y="6433078"/>
            <a:ext cx="238637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American Temperance Society</a:t>
            </a:r>
          </a:p>
        </p:txBody>
      </p:sp>
      <p:pic>
        <p:nvPicPr>
          <p:cNvPr id="10248" name="Picture 8" descr="http://www.futuretimeline.net/blog/images/9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009" y="2237823"/>
            <a:ext cx="1828244" cy="18282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436070" y="4605505"/>
            <a:ext cx="14837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Alcoholics Anon.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Gamblers Anon.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Overeaters Anon.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Debtors Anon.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Sexaholics</a:t>
            </a:r>
            <a:r>
              <a:rPr 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Anon.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Narcotics Anon.</a:t>
            </a:r>
          </a:p>
        </p:txBody>
      </p:sp>
    </p:spTree>
    <p:extLst>
      <p:ext uri="{BB962C8B-B14F-4D97-AF65-F5344CB8AC3E}">
        <p14:creationId xmlns:p14="http://schemas.microsoft.com/office/powerpoint/2010/main" val="3800396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5654" y="396663"/>
            <a:ext cx="36811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Temperance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36791" y="580159"/>
            <a:ext cx="5024926" cy="95410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EGKRATEIA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“the virtue of one who masters his 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desires and passions,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his sensual appetites;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continence; self-control”</a:t>
            </a:r>
          </a:p>
        </p:txBody>
      </p:sp>
      <p:sp>
        <p:nvSpPr>
          <p:cNvPr id="2" name="Rectangle 1"/>
          <p:cNvSpPr/>
          <p:nvPr/>
        </p:nvSpPr>
        <p:spPr>
          <a:xfrm>
            <a:off x="370991" y="1901568"/>
            <a:ext cx="7131599" cy="12311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Galatians 5:22-23  “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Now the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works of the flesh are evident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which are: adultery, fornication, uncleanness, lewdness…  But the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fruit of the Spirit is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love, joy, peace, longsuffering, kindness, goodness, faithfulness, gentleness,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self-control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Against such there is no law.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3322" y="3276600"/>
            <a:ext cx="3565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 you fully know your </a:t>
            </a:r>
            <a:r>
              <a:rPr lang="en-US" b="1" u="sng" dirty="0"/>
              <a:t>enemy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/>
              <a:t>Define 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adultery</a:t>
            </a:r>
            <a:r>
              <a:rPr lang="en-US" dirty="0"/>
              <a:t>____________</a:t>
            </a:r>
          </a:p>
          <a:p>
            <a:r>
              <a:rPr lang="en-US" dirty="0"/>
              <a:t>       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fornication</a:t>
            </a:r>
            <a:r>
              <a:rPr lang="en-US" dirty="0"/>
              <a:t> ____________</a:t>
            </a:r>
            <a:br>
              <a:rPr lang="en-US" dirty="0"/>
            </a:br>
            <a:r>
              <a:rPr lang="en-US" dirty="0"/>
              <a:t>   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uncleanness</a:t>
            </a:r>
            <a:r>
              <a:rPr lang="en-US" dirty="0"/>
              <a:t> ____________</a:t>
            </a:r>
            <a:br>
              <a:rPr lang="en-US" dirty="0"/>
            </a:br>
            <a:r>
              <a:rPr lang="en-US" dirty="0"/>
              <a:t>        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lewdness</a:t>
            </a:r>
            <a:r>
              <a:rPr lang="en-US" dirty="0"/>
              <a:t> ____________</a:t>
            </a:r>
            <a:br>
              <a:rPr lang="en-US" dirty="0"/>
            </a:br>
            <a:r>
              <a:rPr lang="en-US" dirty="0"/>
              <a:t>           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idolatry</a:t>
            </a:r>
            <a:r>
              <a:rPr lang="en-US" dirty="0"/>
              <a:t> ____________</a:t>
            </a:r>
            <a:br>
              <a:rPr lang="en-US" dirty="0"/>
            </a:br>
            <a:r>
              <a:rPr lang="en-US" dirty="0"/>
              <a:t>           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sorcery</a:t>
            </a:r>
            <a:r>
              <a:rPr lang="en-US" dirty="0"/>
              <a:t> ____________</a:t>
            </a:r>
            <a:br>
              <a:rPr lang="en-US" dirty="0"/>
            </a:br>
            <a:r>
              <a:rPr lang="en-US" dirty="0"/>
              <a:t>            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hatred</a:t>
            </a:r>
            <a:r>
              <a:rPr lang="en-US" dirty="0"/>
              <a:t>  ____________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contentions</a:t>
            </a:r>
            <a:r>
              <a:rPr lang="en-US" dirty="0"/>
              <a:t> ____________</a:t>
            </a:r>
            <a:br>
              <a:rPr lang="en-US" dirty="0"/>
            </a:br>
            <a:r>
              <a:rPr lang="en-US" dirty="0"/>
              <a:t>      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jealousies</a:t>
            </a:r>
            <a:r>
              <a:rPr lang="en-US" dirty="0"/>
              <a:t> ____________</a:t>
            </a:r>
            <a:br>
              <a:rPr lang="en-US" dirty="0"/>
            </a:br>
            <a:r>
              <a:rPr lang="en-US" dirty="0"/>
              <a:t>       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outbursts</a:t>
            </a:r>
            <a:r>
              <a:rPr lang="en-US" dirty="0"/>
              <a:t> ____________</a:t>
            </a:r>
            <a:br>
              <a:rPr lang="en-US" dirty="0"/>
            </a:br>
            <a:r>
              <a:rPr lang="en-US" dirty="0"/>
              <a:t>   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dissensions</a:t>
            </a:r>
            <a:r>
              <a:rPr lang="en-US" dirty="0"/>
              <a:t> ____________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19600" y="3276600"/>
            <a:ext cx="4343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 you fully know your </a:t>
            </a:r>
            <a:r>
              <a:rPr lang="en-US" b="1" u="sng" dirty="0"/>
              <a:t>antidote</a:t>
            </a:r>
            <a:r>
              <a:rPr lang="en-US" dirty="0"/>
              <a:t> to sin?</a:t>
            </a:r>
            <a:br>
              <a:rPr lang="en-US" dirty="0"/>
            </a:br>
            <a:r>
              <a:rPr lang="en-US" dirty="0"/>
              <a:t>Define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</a:t>
            </a:r>
            <a:r>
              <a:rPr lang="en-US" dirty="0"/>
              <a:t>  _______________</a:t>
            </a:r>
            <a:br>
              <a:rPr lang="en-US" dirty="0"/>
            </a:br>
            <a:r>
              <a:rPr lang="en-US" dirty="0"/>
              <a:t>            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joy</a:t>
            </a:r>
            <a:r>
              <a:rPr lang="en-US" dirty="0"/>
              <a:t>  _______________</a:t>
            </a:r>
            <a:br>
              <a:rPr lang="en-US" dirty="0"/>
            </a:br>
            <a:r>
              <a:rPr lang="en-US" dirty="0"/>
              <a:t>       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peace</a:t>
            </a:r>
            <a:r>
              <a:rPr lang="en-US" dirty="0"/>
              <a:t>  _______________</a:t>
            </a:r>
            <a:br>
              <a:rPr lang="en-US" dirty="0"/>
            </a:b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longsuffering</a:t>
            </a:r>
            <a:r>
              <a:rPr lang="en-US" dirty="0"/>
              <a:t>  ______________</a:t>
            </a:r>
            <a:br>
              <a:rPr lang="en-US" dirty="0"/>
            </a:br>
            <a:r>
              <a:rPr lang="en-US" dirty="0"/>
              <a:t>    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kindness</a:t>
            </a:r>
            <a:r>
              <a:rPr lang="en-US" dirty="0"/>
              <a:t> _______________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goodness</a:t>
            </a:r>
            <a:r>
              <a:rPr lang="en-US" dirty="0"/>
              <a:t> _______________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faithfulness</a:t>
            </a:r>
            <a:r>
              <a:rPr lang="en-US" dirty="0"/>
              <a:t>  ______________</a:t>
            </a:r>
            <a:br>
              <a:rPr lang="en-US" dirty="0"/>
            </a:br>
            <a:r>
              <a:rPr lang="en-US" dirty="0"/>
              <a:t>  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gentleness</a:t>
            </a:r>
            <a:r>
              <a:rPr lang="en-US" dirty="0"/>
              <a:t>  ______________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self-control</a:t>
            </a:r>
            <a:r>
              <a:rPr lang="en-US" dirty="0"/>
              <a:t>  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070736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5654" y="396663"/>
            <a:ext cx="36811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Temperance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36791" y="580159"/>
            <a:ext cx="5024926" cy="95410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EGKRATEIA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“the virtue of one who masters his 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desires and passions,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his sensual appetites;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continence; self-control”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990600" y="1738451"/>
            <a:ext cx="7391400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Acts 24:25      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Now as he reasoned about righteousness,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self-control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and the judgment to come, Felix was afraid and answered, "Go away for now; when I have a convenient time I will call for you."</a:t>
            </a:r>
          </a:p>
        </p:txBody>
      </p:sp>
      <p:pic>
        <p:nvPicPr>
          <p:cNvPr id="12290" name="Picture 2" descr="https://www.lds.org/bc/content/shared/content/images/gospel-library/manual/10734/paul-king-agrippa_1219951_inl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004" y="3733800"/>
            <a:ext cx="3561377" cy="2667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3657600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Never be </a:t>
            </a:r>
            <a:r>
              <a:rPr lang="en-US" b="1" u="sng" dirty="0">
                <a:solidFill>
                  <a:srgbClr val="C00000"/>
                </a:solidFill>
              </a:rPr>
              <a:t>AFRAID</a:t>
            </a:r>
            <a:r>
              <a:rPr lang="en-US" dirty="0"/>
              <a:t> of hearing a sermon on: </a:t>
            </a:r>
            <a:br>
              <a:rPr lang="en-US" dirty="0"/>
            </a:br>
            <a:r>
              <a:rPr lang="en-US" dirty="0"/>
              <a:t>                  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RIGHTEOUSNESS</a:t>
            </a:r>
          </a:p>
          <a:p>
            <a:r>
              <a:rPr lang="en-US" dirty="0"/>
              <a:t>                        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TEMPERANCE</a:t>
            </a:r>
            <a:br>
              <a:rPr lang="en-US" dirty="0"/>
            </a:br>
            <a:r>
              <a:rPr lang="en-US" dirty="0"/>
              <a:t>                             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JUDGMENT</a:t>
            </a:r>
          </a:p>
        </p:txBody>
      </p:sp>
      <p:sp>
        <p:nvSpPr>
          <p:cNvPr id="8" name="Rectangle 7"/>
          <p:cNvSpPr/>
          <p:nvPr/>
        </p:nvSpPr>
        <p:spPr>
          <a:xfrm rot="19941475">
            <a:off x="626899" y="5050046"/>
            <a:ext cx="48782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Procrastination kills !</a:t>
            </a:r>
          </a:p>
        </p:txBody>
      </p:sp>
    </p:spTree>
    <p:extLst>
      <p:ext uri="{BB962C8B-B14F-4D97-AF65-F5344CB8AC3E}">
        <p14:creationId xmlns:p14="http://schemas.microsoft.com/office/powerpoint/2010/main" val="238103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5654" y="396663"/>
            <a:ext cx="36811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Temperance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36791" y="580159"/>
            <a:ext cx="5024926" cy="95410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EGKRATEIA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“the virtue of one who masters his 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desires and passions, esp. his sensual appetites;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continence; self-control”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0991" y="1863439"/>
            <a:ext cx="7953500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Romans 8:13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For if you live according to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the flesh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you will die;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but if by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the 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irit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you put to death the deeds of the body, you will live.”</a:t>
            </a:r>
          </a:p>
        </p:txBody>
      </p:sp>
      <p:pic>
        <p:nvPicPr>
          <p:cNvPr id="14338" name="Picture 2" descr="http://beforeitsnews.com/mediadrop/uploads/2015/47/1eefc60abc98d1d2d3b9f69b415600dc143b48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856" y="2785613"/>
            <a:ext cx="3877573" cy="3877573"/>
          </a:xfrm>
          <a:prstGeom prst="rect">
            <a:avLst/>
          </a:prstGeom>
          <a:ln w="5715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24200" y="4724400"/>
            <a:ext cx="1752600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I John 2:15-17</a:t>
            </a:r>
          </a:p>
        </p:txBody>
      </p:sp>
      <p:sp>
        <p:nvSpPr>
          <p:cNvPr id="7" name="Rectangle 6"/>
          <p:cNvSpPr/>
          <p:nvPr/>
        </p:nvSpPr>
        <p:spPr>
          <a:xfrm rot="19941475">
            <a:off x="44428" y="4003978"/>
            <a:ext cx="451918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Disciple / Discipline</a:t>
            </a:r>
          </a:p>
        </p:txBody>
      </p:sp>
    </p:spTree>
    <p:extLst>
      <p:ext uri="{BB962C8B-B14F-4D97-AF65-F5344CB8AC3E}">
        <p14:creationId xmlns:p14="http://schemas.microsoft.com/office/powerpoint/2010/main" val="227152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5654" y="396663"/>
            <a:ext cx="36811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Temperance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36791" y="580159"/>
            <a:ext cx="5024926" cy="95410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EGKRATEIA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“the virtue of one who masters his 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desires and passions, esp. his sensual appetites;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continence; self-control”</a:t>
            </a:r>
          </a:p>
        </p:txBody>
      </p:sp>
      <p:sp>
        <p:nvSpPr>
          <p:cNvPr id="2" name="Rectangle 1"/>
          <p:cNvSpPr/>
          <p:nvPr/>
        </p:nvSpPr>
        <p:spPr>
          <a:xfrm>
            <a:off x="560717" y="1767263"/>
            <a:ext cx="8212347" cy="243143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Colossians 3:5-10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“But now you yourselves are to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put off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all these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anger, wrath, malice, blasphemy, filthy language out of your mouth.  Do not lie to one another, since you have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put off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the old man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with his deeds, and have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put on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the new man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who is renewed in knowledge according to the image of Him who created him”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13314" name="Picture 2" descr="https://newcreationviews.files.wordpress.com/2011/06/robe-of-righteousn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331" y="4214845"/>
            <a:ext cx="3793223" cy="252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08076" y="5410200"/>
            <a:ext cx="28520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The New Me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1252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868" y="1728881"/>
            <a:ext cx="8282437" cy="50582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Devil’s Lies</a:t>
            </a:r>
            <a:endParaRPr lang="en-US" sz="1400" dirty="0"/>
          </a:p>
          <a:p>
            <a:r>
              <a:rPr lang="en-US" dirty="0"/>
              <a:t>I just can’t help my self</a:t>
            </a:r>
            <a:br>
              <a:rPr lang="en-US" dirty="0"/>
            </a:br>
            <a:endParaRPr lang="en-US" dirty="0"/>
          </a:p>
          <a:p>
            <a:r>
              <a:rPr lang="en-US" dirty="0"/>
              <a:t>To err is human</a:t>
            </a:r>
            <a:br>
              <a:rPr lang="en-US" dirty="0"/>
            </a:br>
            <a:endParaRPr lang="en-US" dirty="0"/>
          </a:p>
          <a:p>
            <a:r>
              <a:rPr lang="en-US" dirty="0"/>
              <a:t>Life is so hard – I need a release</a:t>
            </a:r>
            <a:br>
              <a:rPr lang="en-US" dirty="0"/>
            </a:br>
            <a:endParaRPr lang="en-US" dirty="0"/>
          </a:p>
          <a:p>
            <a:r>
              <a:rPr lang="en-US" dirty="0"/>
              <a:t>Everyone else is doing it too</a:t>
            </a:r>
            <a:br>
              <a:rPr lang="en-US" dirty="0"/>
            </a:br>
            <a:endParaRPr lang="en-US" dirty="0"/>
          </a:p>
          <a:p>
            <a:r>
              <a:rPr lang="en-US" dirty="0"/>
              <a:t>God wants me to be happy</a:t>
            </a:r>
          </a:p>
        </p:txBody>
      </p:sp>
      <p:sp>
        <p:nvSpPr>
          <p:cNvPr id="4" name="Rectangle 3"/>
          <p:cNvSpPr/>
          <p:nvPr/>
        </p:nvSpPr>
        <p:spPr>
          <a:xfrm>
            <a:off x="255654" y="396663"/>
            <a:ext cx="36811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Temperance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36791" y="580159"/>
            <a:ext cx="5024926" cy="95410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EGKRATEIA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“the virtue of one who masters his 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desires and passions,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his sensual appetites;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continence; self-control”</a:t>
            </a:r>
          </a:p>
        </p:txBody>
      </p:sp>
      <p:pic>
        <p:nvPicPr>
          <p:cNvPr id="11266" name="Picture 2" descr="http://www.wholelifebalance.com/wp-content/uploads/2015/01/Devil-on-my-shoul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099" y="4731551"/>
            <a:ext cx="2148247" cy="195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006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866" y="1625364"/>
            <a:ext cx="8282437" cy="50582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James’ Three T’s of Temperance</a:t>
            </a:r>
            <a:endParaRPr lang="en-US" sz="1000" dirty="0"/>
          </a:p>
          <a:p>
            <a:r>
              <a:rPr lang="en-US" sz="3200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dirty="0"/>
              <a:t>emptation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sz="3200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dirty="0"/>
              <a:t>emper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sz="3200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dirty="0"/>
              <a:t>ongue</a:t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5654" y="396663"/>
            <a:ext cx="36811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Temperance</a:t>
            </a:r>
          </a:p>
        </p:txBody>
      </p:sp>
      <p:sp>
        <p:nvSpPr>
          <p:cNvPr id="2" name="Rectangle 1"/>
          <p:cNvSpPr/>
          <p:nvPr/>
        </p:nvSpPr>
        <p:spPr>
          <a:xfrm>
            <a:off x="1450364" y="5432267"/>
            <a:ext cx="7270939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James 1:26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anyone among you thinks he is religious, and does not bridle his tongue but deceives his own heart, this one's </a:t>
            </a:r>
            <a:r>
              <a:rPr kumimoji="0" lang="en-US" sz="1800" b="1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religion is useless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 </a:t>
            </a:r>
            <a:r>
              <a:rPr kumimoji="0" lang="en-US" sz="1800" b="1" i="1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Pure religion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undefiled before God…keep self unspotted from the world.”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1475116" y="4009411"/>
            <a:ext cx="7315198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James 1:19-20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 then, my beloved brethren, let every man be swift to hear, slow to speak, slow to wrath; for the </a:t>
            </a:r>
            <a:r>
              <a:rPr kumimoji="0" lang="en-US" sz="1800" b="1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wrath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man does not produce the </a:t>
            </a:r>
            <a:r>
              <a:rPr kumimoji="0" lang="en-US" sz="1800" b="1" i="1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righteousness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God.</a:t>
            </a:r>
          </a:p>
        </p:txBody>
      </p:sp>
      <p:sp>
        <p:nvSpPr>
          <p:cNvPr id="8" name="Rectangle 7"/>
          <p:cNvSpPr/>
          <p:nvPr/>
        </p:nvSpPr>
        <p:spPr>
          <a:xfrm>
            <a:off x="1475118" y="2586555"/>
            <a:ext cx="7315197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James 1:12-17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Blessed is the man who </a:t>
            </a:r>
            <a:r>
              <a:rPr kumimoji="0" lang="en-US" sz="1800" b="1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endures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temptation; for when he has been approved, he will receive the </a:t>
            </a:r>
            <a:r>
              <a:rPr kumimoji="0" lang="en-US" sz="1800" b="1" i="1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crown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life which the Lord has promised to those who love Him.</a:t>
            </a:r>
          </a:p>
        </p:txBody>
      </p:sp>
      <p:pic>
        <p:nvPicPr>
          <p:cNvPr id="1026" name="Picture 2" descr="https://debtordaddy.com/wp-content/uploads/2015/09/Carrot-v-sti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8600"/>
            <a:ext cx="2903372" cy="217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14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bornagainint.org/wp-content/uploads/2015/08/steps-of-salvation-1024x57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2" r="26505"/>
          <a:stretch/>
        </p:blipFill>
        <p:spPr bwMode="auto">
          <a:xfrm>
            <a:off x="3479292" y="10"/>
            <a:ext cx="5664708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219" y="91098"/>
            <a:ext cx="3206780" cy="211608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My Growing</a:t>
            </a:r>
            <a:b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Faith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505" y="1738129"/>
            <a:ext cx="3320208" cy="5073066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US" sz="2000" b="1" i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000" b="1" i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000" b="1" i="1" u="sn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98632" y="4917294"/>
            <a:ext cx="2372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Virtue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22939" y="3951496"/>
            <a:ext cx="2663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Temperance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53452" y="4432586"/>
            <a:ext cx="2692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Knowledge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13753" y="3556188"/>
            <a:ext cx="2372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Patience</a:t>
            </a:r>
          </a:p>
        </p:txBody>
      </p:sp>
      <p:sp>
        <p:nvSpPr>
          <p:cNvPr id="7" name="Rectangle 6"/>
          <p:cNvSpPr/>
          <p:nvPr/>
        </p:nvSpPr>
        <p:spPr>
          <a:xfrm>
            <a:off x="4923937" y="5704292"/>
            <a:ext cx="2698496" cy="92333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My Faith</a:t>
            </a:r>
          </a:p>
        </p:txBody>
      </p:sp>
      <p:sp>
        <p:nvSpPr>
          <p:cNvPr id="4" name="Rectangle 3"/>
          <p:cNvSpPr/>
          <p:nvPr/>
        </p:nvSpPr>
        <p:spPr>
          <a:xfrm>
            <a:off x="68985" y="2207187"/>
            <a:ext cx="3881913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 Peter 1:5-7 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But also for this very reason, giving all diligence, add:</a:t>
            </a:r>
            <a:b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to your faith virtue, </a:t>
            </a:r>
            <a:b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to virtue knowledge,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to knowledge self-control, </a:t>
            </a:r>
            <a:b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to self-control perseverance, </a:t>
            </a:r>
            <a:b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to perseverance godliness,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to godliness brotherly kindness, to brotherly kindness love.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16499" y="904507"/>
            <a:ext cx="3593100" cy="92333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God’s Grace</a:t>
            </a:r>
          </a:p>
        </p:txBody>
      </p:sp>
    </p:spTree>
    <p:extLst>
      <p:ext uri="{BB962C8B-B14F-4D97-AF65-F5344CB8AC3E}">
        <p14:creationId xmlns:p14="http://schemas.microsoft.com/office/powerpoint/2010/main" val="14746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362" y="1406106"/>
            <a:ext cx="8523978" cy="46328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“in the NT this is the characteristic of a person who is not swerved from his or her deliberate purpose and his or her loyalty to faith and piety by even the greatest trials and sufferings”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“Nothing in this world can take the place of Persistence.</a:t>
            </a:r>
            <a:b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Talent will not, nothing is more common than unsuccessful people with talent.</a:t>
            </a:r>
            <a:b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Genius will not, unrewarded genius is almost a proverb.</a:t>
            </a:r>
            <a:b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Education will not, the world is full of educated derelicts.</a:t>
            </a:r>
            <a:b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sz="2000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ersistence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and D</a:t>
            </a:r>
            <a:r>
              <a:rPr lang="en-US" sz="2000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etermination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alone are omnipotent.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The slogan “Press On!” has solved and always will solve the problems </a:t>
            </a:r>
            <a:b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of the human race”  </a:t>
            </a:r>
            <a:b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000" dirty="0"/>
              <a:t>- 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Calvin Coolidge </a:t>
            </a:r>
            <a:r>
              <a:rPr lang="en-US" sz="2000" dirty="0"/>
              <a:t>(30</a:t>
            </a:r>
            <a:r>
              <a:rPr lang="en-US" sz="2000" baseline="30000" dirty="0"/>
              <a:t>th</a:t>
            </a:r>
            <a:r>
              <a:rPr lang="en-US" sz="2000" dirty="0"/>
              <a:t> President of US  1873-1933)</a:t>
            </a:r>
            <a:br>
              <a:rPr lang="en-US" sz="2000" dirty="0"/>
            </a:br>
            <a:endParaRPr lang="en-US" sz="2000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74739" y="396663"/>
            <a:ext cx="26429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Patience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2119" y="459389"/>
            <a:ext cx="4301436" cy="677108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HYPOMONE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 “steadfastness; constancy; 	 	  endurance; sustaining perseverance”</a:t>
            </a:r>
          </a:p>
        </p:txBody>
      </p:sp>
      <p:pic>
        <p:nvPicPr>
          <p:cNvPr id="16388" name="Picture 4" descr="http://images.fineartamerica.com/images-medium-large/2-calvin-coolidge-1872-1933-grang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041" y="4960189"/>
            <a:ext cx="1501555" cy="18978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006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bornagainint.org/wp-content/uploads/2015/08/steps-of-salvation-1024x57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2" r="26505"/>
          <a:stretch/>
        </p:blipFill>
        <p:spPr bwMode="auto">
          <a:xfrm>
            <a:off x="3479292" y="10"/>
            <a:ext cx="5664708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041" y="162343"/>
            <a:ext cx="3206780" cy="211608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Add to your faith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31" y="2460894"/>
            <a:ext cx="3284244" cy="51079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2 Peter 1:5</a:t>
            </a:r>
          </a:p>
          <a:p>
            <a:pPr marL="0" indent="0">
              <a:buNone/>
            </a:pP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</a:rPr>
              <a:t>But also for this very reason, giving all diligence, add to your </a:t>
            </a:r>
            <a:r>
              <a:rPr lang="en-US" sz="32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3200" b="1" i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aith</a:t>
            </a:r>
            <a:endParaRPr lang="en-US" sz="2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93102" y="5590198"/>
            <a:ext cx="2999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Hear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: the Gospel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81909" y="4564036"/>
            <a:ext cx="3821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Repent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: godly sorrow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89729" y="4923713"/>
            <a:ext cx="2846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Admit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: I am a Sinner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09071" y="5231084"/>
            <a:ext cx="3183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Believe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: the Gospel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06527" y="2843037"/>
            <a:ext cx="2372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1. Virtue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66860" y="3838212"/>
            <a:ext cx="2728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Baptized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: die to sin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33749" y="4207009"/>
            <a:ext cx="276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Confess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: Lord Jesus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50960" y="2337639"/>
            <a:ext cx="2372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3. Temperance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50128" y="2568471"/>
            <a:ext cx="2372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2. Knowledge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82352" y="1807171"/>
            <a:ext cx="2372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5. Godliness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64182" y="2067172"/>
            <a:ext cx="2372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4. Patience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45056" y="1543012"/>
            <a:ext cx="2372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6. Brotherly Love</a:t>
            </a:r>
          </a:p>
        </p:txBody>
      </p:sp>
      <p:sp>
        <p:nvSpPr>
          <p:cNvPr id="7" name="Rectangle 6"/>
          <p:cNvSpPr/>
          <p:nvPr/>
        </p:nvSpPr>
        <p:spPr>
          <a:xfrm>
            <a:off x="4766884" y="556015"/>
            <a:ext cx="26984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My Faith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24842" y="1287973"/>
            <a:ext cx="2372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7. Godly Love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4558936" y="3838212"/>
            <a:ext cx="3227841" cy="2213651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199072" y="4207009"/>
            <a:ext cx="2579298" cy="40441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40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d.gr-assets.com/books/1391329559l/1390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78" y="355936"/>
            <a:ext cx="3065876" cy="49533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www.riledupjournal.com/Portals/Pondaray/productimages/desktop/Endurance-lost-photos.jp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965" y="169324"/>
            <a:ext cx="2749354" cy="18314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http://wildfoottravel.com/blog/wp-content/uploads/2015/07/shackleton-blog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289" y="4341432"/>
            <a:ext cx="5078083" cy="23803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8" name="Picture 16" descr="http://i.telegraph.co.uk/multimedia/archive/02441/Shackleton-crew_2441744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117" y="1802456"/>
            <a:ext cx="3574240" cy="22328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637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4739" y="396663"/>
            <a:ext cx="26429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Patience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2119" y="459389"/>
            <a:ext cx="4301436" cy="677108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HYPOMONE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 “steadfastness; constancy; 	 	  endurance; sustaining perseverance”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0" y="1524000"/>
            <a:ext cx="8091577" cy="440120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Hebrews 10:35-39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35 Therefore do not cast away your confidence, which has great reward.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36 For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you have need of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endurance, so that after you have done the will of God, you may receive the promise: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37 "For yet a little while, And He who is coming will come and will not tarry.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38 Now the just shall live by faith; But if anyone draws back, My soul has no pleasure in him."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39 But we are not of those who draw back to perdition,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but of those who believe to the saving of the soul.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2" name="Rectangle: Rounded Corners 11"/>
          <p:cNvSpPr/>
          <p:nvPr/>
        </p:nvSpPr>
        <p:spPr>
          <a:xfrm>
            <a:off x="3733800" y="2729503"/>
            <a:ext cx="1466491" cy="439947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1605008" y="5257800"/>
            <a:ext cx="1293962" cy="862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 flipV="1">
            <a:off x="600973" y="5653930"/>
            <a:ext cx="1608827" cy="954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/>
          <p:cNvSpPr/>
          <p:nvPr/>
        </p:nvSpPr>
        <p:spPr>
          <a:xfrm>
            <a:off x="2096223" y="3459551"/>
            <a:ext cx="1637577" cy="439947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5953696"/>
            <a:ext cx="413927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What are you made of?</a:t>
            </a:r>
          </a:p>
        </p:txBody>
      </p:sp>
    </p:spTree>
    <p:extLst>
      <p:ext uri="{BB962C8B-B14F-4D97-AF65-F5344CB8AC3E}">
        <p14:creationId xmlns:p14="http://schemas.microsoft.com/office/powerpoint/2010/main" val="45405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4739" y="396663"/>
            <a:ext cx="26429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Patience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2119" y="459389"/>
            <a:ext cx="4301436" cy="677108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HYPOMONE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 “steadfastness; constancy; 	 	  endurance; sustaining perseverance”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500331" y="1582341"/>
            <a:ext cx="8091577" cy="20005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Colossians 1:11-12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“…strengthened with all might, according to His glorious power, for all patience and longsuffering with joy; giving thanks to the Father who has qualified us to be partakers of the inheritance of the saints in the light.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/>
          <p:cNvSpPr/>
          <p:nvPr/>
        </p:nvSpPr>
        <p:spPr>
          <a:xfrm>
            <a:off x="1348598" y="2378356"/>
            <a:ext cx="1118557" cy="439947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: Rounded Corners 11"/>
          <p:cNvSpPr/>
          <p:nvPr/>
        </p:nvSpPr>
        <p:spPr>
          <a:xfrm>
            <a:off x="2985144" y="2378356"/>
            <a:ext cx="1696258" cy="439947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5342693" y="2818303"/>
            <a:ext cx="3593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6679679" y="2818303"/>
            <a:ext cx="76491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102009" y="3869621"/>
            <a:ext cx="5158785" cy="523220"/>
          </a:xfrm>
          <a:prstGeom prst="rect">
            <a:avLst/>
          </a:prstGeom>
          <a:solidFill>
            <a:schemeClr val="accent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Joyful &amp; Thankful Endurance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79402" y="4679573"/>
            <a:ext cx="4804008" cy="523220"/>
          </a:xfrm>
          <a:prstGeom prst="rect">
            <a:avLst/>
          </a:prstGeom>
          <a:solidFill>
            <a:schemeClr val="accent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Sees God’s hand in history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726410" y="5489525"/>
            <a:ext cx="3909981" cy="523220"/>
          </a:xfrm>
          <a:prstGeom prst="rect">
            <a:avLst/>
          </a:prstGeom>
          <a:solidFill>
            <a:schemeClr val="accent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Forward View of Faith</a:t>
            </a:r>
          </a:p>
        </p:txBody>
      </p:sp>
    </p:spTree>
    <p:extLst>
      <p:ext uri="{BB962C8B-B14F-4D97-AF65-F5344CB8AC3E}">
        <p14:creationId xmlns:p14="http://schemas.microsoft.com/office/powerpoint/2010/main" val="392776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4739" y="396663"/>
            <a:ext cx="26429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Patience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2119" y="459389"/>
            <a:ext cx="4301436" cy="677108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HYPOMONE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 “steadfastness; constancy; 	 	  endurance; sustaining perseverance”</a:t>
            </a:r>
          </a:p>
        </p:txBody>
      </p:sp>
      <p:sp>
        <p:nvSpPr>
          <p:cNvPr id="2" name="Rectangle 1"/>
          <p:cNvSpPr/>
          <p:nvPr/>
        </p:nvSpPr>
        <p:spPr>
          <a:xfrm>
            <a:off x="291658" y="1397630"/>
            <a:ext cx="8464151" cy="31700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Hebrews 12:1-2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Therefore we also, since we are surrounded by so great a cloud of witnesses, let us lay aside every weight, and the sin which so easily ensnares us, and let us run with </a:t>
            </a:r>
            <a:r>
              <a:rPr kumimoji="0" lang="en-US" sz="2400" b="1" i="1" u="sng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endurance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the race that is set before us, looking unto Jesus, the author and finisher of our faith, who for the joy that was set before Him </a:t>
            </a:r>
            <a:r>
              <a:rPr kumimoji="0" lang="en-US" sz="2400" b="1" i="1" u="sng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endured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the cross, despising the shame, and has sat down at the right hand of the throne of God.</a:t>
            </a:r>
          </a:p>
        </p:txBody>
      </p:sp>
      <p:pic>
        <p:nvPicPr>
          <p:cNvPr id="19458" name="Picture 2" descr="http://media-cache-ec0.pinimg.com/736x/8d/e9/32/8de932bcb33d080081a723899862a8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837" y="4175185"/>
            <a:ext cx="2682815" cy="26828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 rot="20681350">
            <a:off x="2679114" y="5514197"/>
            <a:ext cx="30850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I’ll never quit!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1600201" y="3004015"/>
            <a:ext cx="1040200" cy="439947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1905000" y="3810000"/>
            <a:ext cx="3593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17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4739" y="396663"/>
            <a:ext cx="26429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Patience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2119" y="459389"/>
            <a:ext cx="4301436" cy="677108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HYPOMONE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 “steadfastness; constancy; 	 	  endurance; sustaining perseverance”</a:t>
            </a:r>
          </a:p>
        </p:txBody>
      </p:sp>
      <p:sp>
        <p:nvSpPr>
          <p:cNvPr id="2" name="Rectangle 1"/>
          <p:cNvSpPr/>
          <p:nvPr/>
        </p:nvSpPr>
        <p:spPr>
          <a:xfrm>
            <a:off x="560717" y="1387833"/>
            <a:ext cx="7962181" cy="31700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Luke 21:12-19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“But before all these things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(the destruction of Jerusalem)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they will lay their hands on you and persecute you, delivering you up to the synagogues and prisons… You will be betrayed even by parents and brothers, relatives and friends; and they will put some of you to death.  You will be hated by all for My name’s sake.  …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19 BY YOUR </a:t>
            </a:r>
            <a:r>
              <a:rPr kumimoji="0" lang="en-US" sz="2400" b="1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PATIENCE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POSSESS YOUR SOULS!”</a:t>
            </a:r>
          </a:p>
        </p:txBody>
      </p:sp>
      <p:pic>
        <p:nvPicPr>
          <p:cNvPr id="21508" name="Picture 4" descr="http://www.bbc.co.uk/norfolk/content/images/2008/03/06/passion_ensemble_460x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963" y="4740256"/>
            <a:ext cx="43815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 rot="20681350">
            <a:off x="340392" y="5524338"/>
            <a:ext cx="41580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Faith of our fathers</a:t>
            </a:r>
          </a:p>
        </p:txBody>
      </p:sp>
    </p:spTree>
    <p:extLst>
      <p:ext uri="{BB962C8B-B14F-4D97-AF65-F5344CB8AC3E}">
        <p14:creationId xmlns:p14="http://schemas.microsoft.com/office/powerpoint/2010/main" val="11904702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3175" y="319884"/>
            <a:ext cx="451796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Patience &amp; </a:t>
            </a:r>
            <a:r>
              <a:rPr kumimoji="0" lang="en-US" sz="4400" b="1" i="0" u="sng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</a:t>
            </a:r>
            <a:r>
              <a:rPr kumimoji="0" lang="en-US" sz="4400" b="1" i="0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r>
              <a:rPr kumimoji="0" lang="en-US" sz="4400" b="1" i="0" u="sng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</a:p>
        </p:txBody>
      </p:sp>
      <p:sp>
        <p:nvSpPr>
          <p:cNvPr id="2" name="Rectangle 1"/>
          <p:cNvSpPr/>
          <p:nvPr/>
        </p:nvSpPr>
        <p:spPr>
          <a:xfrm>
            <a:off x="534839" y="1112612"/>
            <a:ext cx="7962181" cy="206210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Romans 5:3-4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“And not only that, but we also glory in tribulations, knowing that tribulation produces perseverance;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and perseverance, character;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and character, hope.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529531" y="2027208"/>
            <a:ext cx="142335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3879010" y="2376098"/>
            <a:ext cx="1564258" cy="1150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 flipV="1">
            <a:off x="3008348" y="2704709"/>
            <a:ext cx="1101307" cy="287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 flipV="1">
            <a:off x="2402157" y="3100499"/>
            <a:ext cx="744217" cy="287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21600" y="3356116"/>
            <a:ext cx="7962181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Romans 8:25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“But if we hope for what we do not see, we eagerly wait for it with perseverance.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 flipV="1">
            <a:off x="1912795" y="4278425"/>
            <a:ext cx="629729" cy="287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1392335" y="4622211"/>
            <a:ext cx="1540646" cy="638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21599" y="4860956"/>
            <a:ext cx="7962181" cy="16927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Romans 15:4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For whatever things were written before were written for our learning, that we through the patience and comfort of the Scriptures might have hope.</a:t>
            </a: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4391452" y="6152847"/>
            <a:ext cx="956925" cy="638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/>
          </p:cNvCxnSpPr>
          <p:nvPr/>
        </p:nvCxnSpPr>
        <p:spPr>
          <a:xfrm>
            <a:off x="3364302" y="6479216"/>
            <a:ext cx="603849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: Rounded Corners 18"/>
          <p:cNvSpPr/>
          <p:nvPr/>
        </p:nvSpPr>
        <p:spPr>
          <a:xfrm>
            <a:off x="4495800" y="1619041"/>
            <a:ext cx="674184" cy="439947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rrow: Left 2"/>
          <p:cNvSpPr/>
          <p:nvPr/>
        </p:nvSpPr>
        <p:spPr>
          <a:xfrm>
            <a:off x="3339859" y="2858935"/>
            <a:ext cx="539151" cy="279115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Left 20"/>
          <p:cNvSpPr/>
          <p:nvPr/>
        </p:nvSpPr>
        <p:spPr>
          <a:xfrm rot="20090077">
            <a:off x="2372850" y="3754176"/>
            <a:ext cx="539151" cy="279115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Left 21"/>
          <p:cNvSpPr/>
          <p:nvPr/>
        </p:nvSpPr>
        <p:spPr>
          <a:xfrm>
            <a:off x="4142230" y="6216921"/>
            <a:ext cx="539151" cy="279115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/>
          <p:cNvSpPr/>
          <p:nvPr/>
        </p:nvSpPr>
        <p:spPr>
          <a:xfrm>
            <a:off x="6019800" y="3854190"/>
            <a:ext cx="933090" cy="439947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: Rounded Corners 24"/>
          <p:cNvSpPr/>
          <p:nvPr/>
        </p:nvSpPr>
        <p:spPr>
          <a:xfrm>
            <a:off x="5982988" y="5731475"/>
            <a:ext cx="1027412" cy="439947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58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 animBg="1"/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bornagainint.org/wp-content/uploads/2015/08/steps-of-salvation-1024x57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2" r="26505"/>
          <a:stretch/>
        </p:blipFill>
        <p:spPr bwMode="auto">
          <a:xfrm>
            <a:off x="3883007" y="487767"/>
            <a:ext cx="5112520" cy="61894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23" y="-139078"/>
            <a:ext cx="3596450" cy="211608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Six</a:t>
            </a:r>
            <a:b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Certainties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706950"/>
            <a:ext cx="4083582" cy="5625572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en-US" sz="2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Richly Supplied to Heaven</a:t>
            </a:r>
            <a:br>
              <a:rPr lang="en-US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AutoNum type="arabicParenR"/>
            </a:pPr>
            <a:r>
              <a:rPr lang="en-US" sz="2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Unsteady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AutoNum type="arabicParenR"/>
            </a:pPr>
            <a:endParaRPr lang="en-US" sz="2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AutoNum type="arabicParenR"/>
            </a:pPr>
            <a:r>
              <a:rPr lang="en-US" sz="2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Forgetful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AutoNum type="arabicParenR"/>
            </a:pPr>
            <a:endParaRPr lang="en-US" sz="2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AutoNum type="arabicParenR"/>
            </a:pPr>
            <a:r>
              <a:rPr lang="en-US" sz="2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Near-sighted or Blind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AutoNum type="arabicParenR"/>
            </a:pPr>
            <a:endParaRPr lang="en-US" sz="2000" b="1" i="1" u="sn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AutoNum type="arabicParenR"/>
            </a:pPr>
            <a:r>
              <a:rPr lang="en-US" sz="2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unfruitful</a:t>
            </a:r>
            <a:endParaRPr lang="en-US" sz="2000" b="1" i="1" u="sn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AutoNum type="arabicParenR"/>
            </a:pPr>
            <a:endParaRPr lang="en-US" sz="2000" b="1" i="1" u="sn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AutoNum type="arabicParenR"/>
            </a:pPr>
            <a:r>
              <a:rPr lang="en-US" sz="2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barren</a:t>
            </a:r>
            <a:endParaRPr lang="en-US" sz="2000" b="1" i="1" u="sn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44551" y="5065828"/>
            <a:ext cx="3499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Useful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69670" y="3898988"/>
            <a:ext cx="3450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20/20 Vision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16150" y="4471926"/>
            <a:ext cx="3648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Fruitful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85749" y="2878286"/>
            <a:ext cx="3309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Alert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16150" y="2411886"/>
            <a:ext cx="1598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Steady</a:t>
            </a:r>
          </a:p>
        </p:txBody>
      </p:sp>
      <p:sp>
        <p:nvSpPr>
          <p:cNvPr id="7" name="Rectangle 6"/>
          <p:cNvSpPr/>
          <p:nvPr/>
        </p:nvSpPr>
        <p:spPr>
          <a:xfrm>
            <a:off x="4734216" y="487767"/>
            <a:ext cx="321754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God’s Grace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My Faith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34791" y="1945486"/>
            <a:ext cx="4118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Grand Entrance</a:t>
            </a:r>
          </a:p>
        </p:txBody>
      </p:sp>
    </p:spTree>
    <p:extLst>
      <p:ext uri="{BB962C8B-B14F-4D97-AF65-F5344CB8AC3E}">
        <p14:creationId xmlns:p14="http://schemas.microsoft.com/office/powerpoint/2010/main" val="4277352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bornagainint.org/wp-content/uploads/2015/08/steps-of-salvation-1024x57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2" r="26505"/>
          <a:stretch/>
        </p:blipFill>
        <p:spPr bwMode="auto">
          <a:xfrm>
            <a:off x="3479292" y="10"/>
            <a:ext cx="5664708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219" y="91098"/>
            <a:ext cx="3206780" cy="211608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My Growing</a:t>
            </a:r>
            <a:b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Faith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505" y="1738129"/>
            <a:ext cx="3320208" cy="5073066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US" sz="2000" b="1" i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000" b="1" i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000" b="1" i="1" u="sn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98632" y="4917294"/>
            <a:ext cx="2372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Virtue</a:t>
            </a:r>
          </a:p>
        </p:txBody>
      </p:sp>
      <p:sp>
        <p:nvSpPr>
          <p:cNvPr id="7" name="Rectangle 6"/>
          <p:cNvSpPr/>
          <p:nvPr/>
        </p:nvSpPr>
        <p:spPr>
          <a:xfrm>
            <a:off x="4923937" y="5704292"/>
            <a:ext cx="2698496" cy="92333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My Faith</a:t>
            </a:r>
          </a:p>
        </p:txBody>
      </p:sp>
      <p:sp>
        <p:nvSpPr>
          <p:cNvPr id="4" name="Rectangle 3"/>
          <p:cNvSpPr/>
          <p:nvPr/>
        </p:nvSpPr>
        <p:spPr>
          <a:xfrm>
            <a:off x="68986" y="2207187"/>
            <a:ext cx="332901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 Peter 3:17-18   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You therefore, beloved, … but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GROW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in the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  <a:r>
              <a:rPr kumimoji="0" lang="en-US" sz="2200" b="1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race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en-US" sz="2200" b="1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knowled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  <a:r>
              <a:rPr kumimoji="0" lang="en-US" sz="2200" b="1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of our Lord and Savior Jesus Christ.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16499" y="904507"/>
            <a:ext cx="3593100" cy="92333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God’s Grace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34505" y="4461349"/>
            <a:ext cx="334478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 Peter 2:1-2   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as newborn babes, desire the pure milk of the </a:t>
            </a:r>
            <a:r>
              <a:rPr kumimoji="0" lang="en-US" sz="2200" b="1" i="1" u="sng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word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, that you may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GROW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thereby.</a:t>
            </a:r>
          </a:p>
        </p:txBody>
      </p:sp>
    </p:spTree>
    <p:extLst>
      <p:ext uri="{BB962C8B-B14F-4D97-AF65-F5344CB8AC3E}">
        <p14:creationId xmlns:p14="http://schemas.microsoft.com/office/powerpoint/2010/main" val="417041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92243"/>
            <a:ext cx="7886700" cy="456382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Greek -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ARETE</a:t>
            </a:r>
            <a:r>
              <a:rPr lang="en-US" dirty="0"/>
              <a:t>:  “</a:t>
            </a:r>
            <a:r>
              <a:rPr lang="en-US" i="1" dirty="0"/>
              <a:t>moral excellence; moral courage</a:t>
            </a:r>
            <a:r>
              <a:rPr lang="en-US" dirty="0"/>
              <a:t>”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 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Character</a:t>
            </a:r>
          </a:p>
          <a:p>
            <a:r>
              <a:rPr lang="en-US" b="1" dirty="0">
                <a:solidFill>
                  <a:schemeClr val="accent1"/>
                </a:solidFill>
              </a:rPr>
              <a:t>2 Peter 1:3</a:t>
            </a:r>
            <a:br>
              <a:rPr lang="en-US" b="1" dirty="0">
                <a:solidFill>
                  <a:schemeClr val="accent1"/>
                </a:solidFill>
              </a:rPr>
            </a:br>
            <a:endParaRPr lang="en-US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r>
              <a:rPr lang="en-US" b="1" dirty="0">
                <a:solidFill>
                  <a:schemeClr val="accent1"/>
                </a:solidFill>
              </a:rPr>
              <a:t>Philippians 4:8</a:t>
            </a:r>
          </a:p>
        </p:txBody>
      </p:sp>
      <p:sp>
        <p:nvSpPr>
          <p:cNvPr id="4" name="Rectangle 3"/>
          <p:cNvSpPr/>
          <p:nvPr/>
        </p:nvSpPr>
        <p:spPr>
          <a:xfrm>
            <a:off x="628650" y="258641"/>
            <a:ext cx="22938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VIRTUE</a:t>
            </a:r>
          </a:p>
        </p:txBody>
      </p:sp>
      <p:sp>
        <p:nvSpPr>
          <p:cNvPr id="5" name="Rectangle 4"/>
          <p:cNvSpPr/>
          <p:nvPr/>
        </p:nvSpPr>
        <p:spPr>
          <a:xfrm>
            <a:off x="776377" y="2704713"/>
            <a:ext cx="8100204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as His divine power has given to us all things that pertain to life and godliness, through the knowledge of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Him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who called us by glory and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virtue</a:t>
            </a:r>
          </a:p>
        </p:txBody>
      </p:sp>
      <p:sp>
        <p:nvSpPr>
          <p:cNvPr id="6" name="Rectangle 5"/>
          <p:cNvSpPr/>
          <p:nvPr/>
        </p:nvSpPr>
        <p:spPr>
          <a:xfrm>
            <a:off x="776377" y="4231714"/>
            <a:ext cx="8100204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whatever things are true, noble, just, pure, lovely, good report, if there is any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virtue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and if there is anything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raiseworth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--meditate on these things.</a:t>
            </a: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4754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92243"/>
            <a:ext cx="7886700" cy="456382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Greek -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ARETE</a:t>
            </a:r>
            <a:r>
              <a:rPr lang="en-US" dirty="0"/>
              <a:t>:  “moral excellence; moral courage”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 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Man’s Character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(raising my standard to God’s)</a:t>
            </a:r>
            <a:endParaRPr lang="en-US" b="1" u="sn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solidFill>
                  <a:schemeClr val="accent1"/>
                </a:solidFill>
              </a:rPr>
              <a:t>2 Peter 1:5</a:t>
            </a:r>
            <a:br>
              <a:rPr lang="en-US" b="1" dirty="0">
                <a:solidFill>
                  <a:schemeClr val="accent1"/>
                </a:solidFill>
              </a:rPr>
            </a:br>
            <a:br>
              <a:rPr lang="en-US" b="1" dirty="0">
                <a:solidFill>
                  <a:schemeClr val="accent1"/>
                </a:solidFill>
              </a:rPr>
            </a:br>
            <a:endParaRPr lang="en-US" b="1" dirty="0">
              <a:solidFill>
                <a:schemeClr val="accent1"/>
              </a:solidFill>
            </a:endParaRPr>
          </a:p>
          <a:p>
            <a:r>
              <a:rPr lang="en-US" b="1" dirty="0">
                <a:solidFill>
                  <a:schemeClr val="accent1"/>
                </a:solidFill>
              </a:rPr>
              <a:t>Matthew 5:43-48</a:t>
            </a:r>
          </a:p>
          <a:p>
            <a:endParaRPr lang="en-US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4" name="Rectangle 3"/>
          <p:cNvSpPr/>
          <p:nvPr/>
        </p:nvSpPr>
        <p:spPr>
          <a:xfrm>
            <a:off x="628650" y="258641"/>
            <a:ext cx="22938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VIRTUE</a:t>
            </a:r>
          </a:p>
        </p:txBody>
      </p:sp>
      <p:sp>
        <p:nvSpPr>
          <p:cNvPr id="5" name="Rectangle 4"/>
          <p:cNvSpPr/>
          <p:nvPr/>
        </p:nvSpPr>
        <p:spPr>
          <a:xfrm>
            <a:off x="776377" y="2704713"/>
            <a:ext cx="8100204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But also for this very reason, giving all diligence, add to your faith </a:t>
            </a:r>
            <a:r>
              <a:rPr kumimoji="0" lang="en-US" sz="2400" b="1" i="1" u="sng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virtue</a:t>
            </a:r>
          </a:p>
        </p:txBody>
      </p:sp>
      <p:sp>
        <p:nvSpPr>
          <p:cNvPr id="7" name="Rectangle 6"/>
          <p:cNvSpPr/>
          <p:nvPr/>
        </p:nvSpPr>
        <p:spPr>
          <a:xfrm>
            <a:off x="776377" y="3981233"/>
            <a:ext cx="8100204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that you may be sons of your Father in heaven… Therefore you shall be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r>
              <a:rPr kumimoji="0" lang="en-US" sz="24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erfect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, just as your Father in heaven is perfect.</a:t>
            </a: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2950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bornagainint.org/wp-content/uploads/2015/08/steps-of-salvation-1024x57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2" r="26505"/>
          <a:stretch/>
        </p:blipFill>
        <p:spPr bwMode="auto">
          <a:xfrm>
            <a:off x="3479292" y="10"/>
            <a:ext cx="5664708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219" y="91098"/>
            <a:ext cx="3206780" cy="211608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My Growing</a:t>
            </a:r>
            <a:b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Faith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505" y="1738129"/>
            <a:ext cx="3320208" cy="5073066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US" sz="2000" b="1" i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000" b="1" i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000" b="1" i="1" u="sn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98632" y="4917294"/>
            <a:ext cx="2372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Virtue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53452" y="4432586"/>
            <a:ext cx="2692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Knowledge</a:t>
            </a:r>
          </a:p>
        </p:txBody>
      </p:sp>
      <p:sp>
        <p:nvSpPr>
          <p:cNvPr id="7" name="Rectangle 6"/>
          <p:cNvSpPr/>
          <p:nvPr/>
        </p:nvSpPr>
        <p:spPr>
          <a:xfrm>
            <a:off x="4923937" y="5704292"/>
            <a:ext cx="2698496" cy="92333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My Faith</a:t>
            </a:r>
          </a:p>
        </p:txBody>
      </p:sp>
      <p:sp>
        <p:nvSpPr>
          <p:cNvPr id="4" name="Rectangle 3"/>
          <p:cNvSpPr/>
          <p:nvPr/>
        </p:nvSpPr>
        <p:spPr>
          <a:xfrm>
            <a:off x="68986" y="2207187"/>
            <a:ext cx="391641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 Peter 1:5-7 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But also for this very reason, giving all diligence, add:</a:t>
            </a:r>
            <a:b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to your faith virtue, </a:t>
            </a:r>
            <a:b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to virtue knowledge,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to knowledge self-control, </a:t>
            </a:r>
            <a:b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to self-control perseverance, </a:t>
            </a:r>
            <a:b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to perseverance godliness,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to godliness brotherly kindness, to brotherly kindness love.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16499" y="904507"/>
            <a:ext cx="3593100" cy="92333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God’s Grace</a:t>
            </a:r>
          </a:p>
        </p:txBody>
      </p:sp>
    </p:spTree>
    <p:extLst>
      <p:ext uri="{BB962C8B-B14F-4D97-AF65-F5344CB8AC3E}">
        <p14:creationId xmlns:p14="http://schemas.microsoft.com/office/powerpoint/2010/main" val="340601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803" y="1431984"/>
            <a:ext cx="8816197" cy="53483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RELIGIOUS KNOWLEDGE</a:t>
            </a:r>
          </a:p>
          <a:p>
            <a:r>
              <a:rPr lang="en-US" dirty="0"/>
              <a:t>Babes in Christ Knowledge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 Peter 2:2;  Hebrews 5:12-13)</a:t>
            </a:r>
            <a:br>
              <a:rPr lang="en-US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1200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435677" y="396663"/>
            <a:ext cx="33728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Knowledge</a:t>
            </a:r>
          </a:p>
        </p:txBody>
      </p:sp>
      <p:sp>
        <p:nvSpPr>
          <p:cNvPr id="2" name="Rectangle 1"/>
          <p:cNvSpPr/>
          <p:nvPr/>
        </p:nvSpPr>
        <p:spPr>
          <a:xfrm>
            <a:off x="327802" y="2480820"/>
            <a:ext cx="8471140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“as newborn babes, desire the p</a:t>
            </a:r>
            <a:r>
              <a:rPr kumimoji="0" lang="en-US" sz="2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ure </a:t>
            </a:r>
            <a:r>
              <a:rPr kumimoji="0" lang="en-US" sz="2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milk</a:t>
            </a:r>
            <a:r>
              <a:rPr kumimoji="0" lang="en-US" sz="2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of the word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, that you may grow thereby, if indeed you have </a:t>
            </a:r>
            <a:r>
              <a:rPr kumimoji="0" lang="en-US" sz="2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tasted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that the Lord is gracious”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 Peter 2:2-3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86160" y="565506"/>
            <a:ext cx="5024926" cy="677108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GNOSIS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“science; the deeper more perfect knowledge such as belongs to the more advanced”</a:t>
            </a:r>
          </a:p>
        </p:txBody>
      </p:sp>
      <p:pic>
        <p:nvPicPr>
          <p:cNvPr id="6146" name="Picture 2" descr="http://www.evhs.net/photos/abc1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566720"/>
            <a:ext cx="2201982" cy="14647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7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803" y="1431984"/>
            <a:ext cx="8816197" cy="53483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RELIGIOUS KNOWLEDGE</a:t>
            </a:r>
          </a:p>
          <a:p>
            <a:r>
              <a:rPr lang="en-US" dirty="0"/>
              <a:t>Knowledge of the deeper things of Christianity</a:t>
            </a:r>
            <a:endParaRPr lang="en-US" sz="1200" dirty="0"/>
          </a:p>
        </p:txBody>
      </p:sp>
      <p:sp>
        <p:nvSpPr>
          <p:cNvPr id="4" name="Rectangle 3"/>
          <p:cNvSpPr/>
          <p:nvPr/>
        </p:nvSpPr>
        <p:spPr>
          <a:xfrm>
            <a:off x="435677" y="396663"/>
            <a:ext cx="33728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Knowledge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86160" y="565506"/>
            <a:ext cx="5024926" cy="677108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GNOSIS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“science; the deeper more perfect knowledge such as belongs to the more advanced”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327796" y="2438400"/>
            <a:ext cx="8402131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But solid food belongs to those who are of </a:t>
            </a:r>
            <a:r>
              <a:rPr kumimoji="0" lang="en-US" sz="2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full age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, that is, those who by reason of use have their </a:t>
            </a:r>
            <a:r>
              <a:rPr kumimoji="0" lang="en-US" sz="2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senses exercised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to discern both good and evil.                                                                                                     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														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- Hebrews 5:14</a:t>
            </a:r>
          </a:p>
        </p:txBody>
      </p:sp>
      <p:sp>
        <p:nvSpPr>
          <p:cNvPr id="8" name="Rectangle 7"/>
          <p:cNvSpPr/>
          <p:nvPr/>
        </p:nvSpPr>
        <p:spPr>
          <a:xfrm>
            <a:off x="327796" y="3658387"/>
            <a:ext cx="8402131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“Oh, the depth of the riches both of the wisdom and </a:t>
            </a:r>
            <a:r>
              <a:rPr kumimoji="0" lang="en-US" sz="2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knowled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  <a:r>
              <a:rPr kumimoji="0" lang="en-US" sz="2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200" b="1" i="0" u="sng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of God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! How unsearchable are His judgments and His ways past finding out!” 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                                                      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- Romans 11:33 </a:t>
            </a:r>
          </a:p>
        </p:txBody>
      </p:sp>
      <p:pic>
        <p:nvPicPr>
          <p:cNvPr id="2050" name="Picture 2" descr="http://thisweekinmormons.com/wp-content/uploads/2015/08/elderly-mormon-couple-studying-scriptures-501484-wallpap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495800"/>
            <a:ext cx="3198136" cy="21304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869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bornagainint.org/wp-content/uploads/2015/08/steps-of-salvation-1024x57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2" r="26505"/>
          <a:stretch/>
        </p:blipFill>
        <p:spPr bwMode="auto">
          <a:xfrm>
            <a:off x="3479292" y="10"/>
            <a:ext cx="5664708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219" y="91098"/>
            <a:ext cx="3206780" cy="211608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My Growing</a:t>
            </a:r>
            <a:b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Faith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505" y="1738129"/>
            <a:ext cx="3320208" cy="5073066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US" sz="2000" b="1" i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000" b="1" i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000" b="1" i="1" u="sn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98632" y="4917294"/>
            <a:ext cx="2372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Virtue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22939" y="3951496"/>
            <a:ext cx="2663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Temperance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53452" y="4432586"/>
            <a:ext cx="2692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Knowledge</a:t>
            </a:r>
          </a:p>
        </p:txBody>
      </p:sp>
      <p:sp>
        <p:nvSpPr>
          <p:cNvPr id="7" name="Rectangle 6"/>
          <p:cNvSpPr/>
          <p:nvPr/>
        </p:nvSpPr>
        <p:spPr>
          <a:xfrm>
            <a:off x="4923937" y="5704292"/>
            <a:ext cx="2698496" cy="92333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My Faith</a:t>
            </a:r>
          </a:p>
        </p:txBody>
      </p:sp>
      <p:sp>
        <p:nvSpPr>
          <p:cNvPr id="4" name="Rectangle 3"/>
          <p:cNvSpPr/>
          <p:nvPr/>
        </p:nvSpPr>
        <p:spPr>
          <a:xfrm>
            <a:off x="68985" y="2207187"/>
            <a:ext cx="393367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 Peter 1:5-7 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But also for this very reason, giving all diligence, add:</a:t>
            </a:r>
            <a:b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to your faith virtue, </a:t>
            </a:r>
            <a:b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to virtue knowledge,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to knowledge self-control, </a:t>
            </a:r>
            <a:b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to self-control perseverance, </a:t>
            </a:r>
            <a:b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to perseverance godliness,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to godliness brotherly kindness, to brotherly kindness love.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16499" y="904507"/>
            <a:ext cx="3593100" cy="92333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God’s Grace</a:t>
            </a:r>
          </a:p>
        </p:txBody>
      </p:sp>
    </p:spTree>
    <p:extLst>
      <p:ext uri="{BB962C8B-B14F-4D97-AF65-F5344CB8AC3E}">
        <p14:creationId xmlns:p14="http://schemas.microsoft.com/office/powerpoint/2010/main" val="413294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1510</Words>
  <Application>Microsoft Office PowerPoint</Application>
  <PresentationFormat>On-screen Show (4:3)</PresentationFormat>
  <Paragraphs>214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Arial Black</vt:lpstr>
      <vt:lpstr>Calibri</vt:lpstr>
      <vt:lpstr>Calibri Light</vt:lpstr>
      <vt:lpstr>Office Theme</vt:lpstr>
      <vt:lpstr>The Sure Steps of My Eternal Salvation</vt:lpstr>
      <vt:lpstr>Add to your faith</vt:lpstr>
      <vt:lpstr>My Growing Faith</vt:lpstr>
      <vt:lpstr>PowerPoint Presentation</vt:lpstr>
      <vt:lpstr>PowerPoint Presentation</vt:lpstr>
      <vt:lpstr>My Growing Faith</vt:lpstr>
      <vt:lpstr>PowerPoint Presentation</vt:lpstr>
      <vt:lpstr>PowerPoint Presentation</vt:lpstr>
      <vt:lpstr>My Growing Faith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My Growing Faith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Six Certainties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Sure Steps of My Eternal Salvation</dc:title>
  <dc:creator>Rick Lanning</dc:creator>
  <cp:lastModifiedBy>Rick Lanning</cp:lastModifiedBy>
  <cp:revision>1</cp:revision>
  <dcterms:created xsi:type="dcterms:W3CDTF">2017-03-26T13:12:08Z</dcterms:created>
  <dcterms:modified xsi:type="dcterms:W3CDTF">2017-03-26T13:14:02Z</dcterms:modified>
</cp:coreProperties>
</file>