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1"/>
  </p:handout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D0A05-28FC-4868-92B2-EA704DFD1F83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124B1-C2A2-4C04-B279-E76F289E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75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6FC7-63DA-43A5-AF7A-4590F9A8B21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26D0-E0C3-4416-A796-FC6974154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9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6FC7-63DA-43A5-AF7A-4590F9A8B21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26D0-E0C3-4416-A796-FC6974154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9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6FC7-63DA-43A5-AF7A-4590F9A8B21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26D0-E0C3-4416-A796-FC6974154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4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6FC7-63DA-43A5-AF7A-4590F9A8B21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26D0-E0C3-4416-A796-FC6974154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6FC7-63DA-43A5-AF7A-4590F9A8B21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26D0-E0C3-4416-A796-FC6974154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8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6FC7-63DA-43A5-AF7A-4590F9A8B21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26D0-E0C3-4416-A796-FC6974154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6FC7-63DA-43A5-AF7A-4590F9A8B21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26D0-E0C3-4416-A796-FC6974154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8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6FC7-63DA-43A5-AF7A-4590F9A8B21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26D0-E0C3-4416-A796-FC6974154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8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6FC7-63DA-43A5-AF7A-4590F9A8B21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26D0-E0C3-4416-A796-FC6974154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6FC7-63DA-43A5-AF7A-4590F9A8B21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26D0-E0C3-4416-A796-FC6974154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9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6FC7-63DA-43A5-AF7A-4590F9A8B21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26D0-E0C3-4416-A796-FC6974154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2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06FC7-63DA-43A5-AF7A-4590F9A8B214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426D0-E0C3-4416-A796-FC6974154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9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9992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Road Less Traveled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lixmarketing.com/blog/wp-content/uploads/2014/08/Road-less-travelled-624x3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" y="1999295"/>
            <a:ext cx="9138677" cy="518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79197" y="1923504"/>
            <a:ext cx="31268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Matthew 7:13-14</a:t>
            </a:r>
          </a:p>
        </p:txBody>
      </p:sp>
    </p:spTree>
    <p:extLst>
      <p:ext uri="{BB962C8B-B14F-4D97-AF65-F5344CB8AC3E}">
        <p14:creationId xmlns:p14="http://schemas.microsoft.com/office/powerpoint/2010/main" val="961924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markmeynell.files.wordpress.com/2012/04/david-hayward-narrow-w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"/>
          <a:stretch/>
        </p:blipFill>
        <p:spPr bwMode="auto">
          <a:xfrm>
            <a:off x="4567960" y="10"/>
            <a:ext cx="457604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85803"/>
            <a:ext cx="3761223" cy="167660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Narrow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1699404"/>
            <a:ext cx="3761222" cy="49343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you start your journey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Restrictions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Strait Gate” </a:t>
            </a: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(STENOS)</a:t>
            </a:r>
            <a:b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Demands A Decision: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“New Birth”</a:t>
            </a:r>
            <a:b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“Kingdom Citizenship”</a:t>
            </a:r>
          </a:p>
        </p:txBody>
      </p:sp>
    </p:spTree>
    <p:extLst>
      <p:ext uri="{BB962C8B-B14F-4D97-AF65-F5344CB8AC3E}">
        <p14:creationId xmlns:p14="http://schemas.microsoft.com/office/powerpoint/2010/main" val="148682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https://upload.wikimedia.org/wikipedia/en/thumb/8/8b/Horse_Cave.JPG/220px-Horse_C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62" y="818346"/>
            <a:ext cx="3468896" cy="2601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s://c2.staticflickr.com/4/3572/3343649257_610098edd0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87" y="80963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77109" y="5658927"/>
            <a:ext cx="4274029" cy="44039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Rick’s Big Adventure</a:t>
            </a:r>
          </a:p>
        </p:txBody>
      </p:sp>
      <p:pic>
        <p:nvPicPr>
          <p:cNvPr id="50182" name="Picture 6" descr="http://www.kentuckytourism.com/!userfiles/listingImages/Kentucky%20Caverns-3%20Reduced.jpg?width=653&amp;height=421&amp;scale=down&amp;crop=au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22" y="3128963"/>
            <a:ext cx="4338188" cy="2796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.bp.blogspot.com/_MZx76FUHOxc/TSB1wqGLiMI/AAAAAAAAAUI/9ZlyTE0lGm8/s1600/narrow-road-mediu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r="19918" b="1"/>
          <a:stretch/>
        </p:blipFill>
        <p:spPr bwMode="auto">
          <a:xfrm>
            <a:off x="3479292" y="10"/>
            <a:ext cx="566470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2672555" cy="167660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b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2438401"/>
            <a:ext cx="2679412" cy="378541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</a:t>
            </a:r>
            <a:b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</a:t>
            </a:r>
          </a:p>
        </p:txBody>
      </p:sp>
      <p:pic>
        <p:nvPicPr>
          <p:cNvPr id="17410" name="Picture 2" descr="http://www.nps.gov/jeca/planyourvisit/images/Busch-Matt-Crawling-through-Hurrican-Corner-December-2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6429" y="213768"/>
            <a:ext cx="586596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Spelunking – Latin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SPELUNCA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– “cave, cavern”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Greek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SPELYNKS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– “cave”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Spelunker – one who explores caves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Cavers – experienced spelunkers</a:t>
            </a:r>
          </a:p>
        </p:txBody>
      </p:sp>
    </p:spTree>
    <p:extLst>
      <p:ext uri="{BB962C8B-B14F-4D97-AF65-F5344CB8AC3E}">
        <p14:creationId xmlns:p14="http://schemas.microsoft.com/office/powerpoint/2010/main" val="267998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peru.commscentral.net/wp-content/uploads/2012/07/EGP6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5986731"/>
            <a:ext cx="1199072" cy="9316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838" y="6221724"/>
            <a:ext cx="2820837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Spelunker or Tourist?</a:t>
            </a:r>
          </a:p>
        </p:txBody>
      </p:sp>
    </p:spTree>
    <p:extLst>
      <p:ext uri="{BB962C8B-B14F-4D97-AF65-F5344CB8AC3E}">
        <p14:creationId xmlns:p14="http://schemas.microsoft.com/office/powerpoint/2010/main" val="4227448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cdn.images.express.co.uk/img/dynamic/1/590x/aberbiblefe-577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981">
            <a:off x="-542508" y="-246079"/>
            <a:ext cx="10270321" cy="747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5993" y="1303776"/>
            <a:ext cx="6858000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Luke 14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26 "If anyone comes to Me and does not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hate his </a:t>
            </a:r>
            <a:b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father and mother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wife and children, brothers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and sisters, yes, and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his own life also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he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cannot </a:t>
            </a:r>
            <a:b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My disciple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27 "And whoever does not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bear his cross and come </a:t>
            </a:r>
            <a:b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after 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cannot be My disciple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33 "So likewise, whoever of you does not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forsake </a:t>
            </a:r>
            <a:b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 all that he has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cannot be My disciple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1261" y="312978"/>
            <a:ext cx="4608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Starting Is Hard</a:t>
            </a:r>
          </a:p>
        </p:txBody>
      </p:sp>
    </p:spTree>
    <p:extLst>
      <p:ext uri="{BB962C8B-B14F-4D97-AF65-F5344CB8AC3E}">
        <p14:creationId xmlns:p14="http://schemas.microsoft.com/office/powerpoint/2010/main" val="8692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cdn.images.express.co.uk/img/dynamic/1/590x/aberbiblefe-577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981">
            <a:off x="-542508" y="-246079"/>
            <a:ext cx="10270321" cy="747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7661" y="1158671"/>
            <a:ext cx="6858000" cy="412420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FAITH IS HARD 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Romans 10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that if you confess with your mouth the Lord Jesus and believe in your heart that God has raised Him from the dead, you will be saved.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For with the heart one believes unto righteousness, and with the mouth confession is made unto salvation.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 So then faith comes by hearing, and hearing by the word of God.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1261" y="312978"/>
            <a:ext cx="4608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Starting Is Hard</a:t>
            </a:r>
          </a:p>
        </p:txBody>
      </p:sp>
    </p:spTree>
    <p:extLst>
      <p:ext uri="{BB962C8B-B14F-4D97-AF65-F5344CB8AC3E}">
        <p14:creationId xmlns:p14="http://schemas.microsoft.com/office/powerpoint/2010/main" val="213822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bluemts.com.au/imagesDB/gallery/Orient-Ca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3" r="5697"/>
          <a:stretch/>
        </p:blipFill>
        <p:spPr bwMode="auto">
          <a:xfrm>
            <a:off x="3479292" y="10"/>
            <a:ext cx="566470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2672555" cy="167660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Wide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2438401"/>
            <a:ext cx="2679412" cy="378541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You Start Your Journey</a:t>
            </a:r>
            <a:b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Few, if any, restrictions</a:t>
            </a:r>
            <a:b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 Entrance</a:t>
            </a:r>
            <a:b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Default Gate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0021" y="1723391"/>
            <a:ext cx="35023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Spelunkers?  No!  Tourists!</a:t>
            </a:r>
          </a:p>
        </p:txBody>
      </p:sp>
    </p:spTree>
    <p:extLst>
      <p:ext uri="{BB962C8B-B14F-4D97-AF65-F5344CB8AC3E}">
        <p14:creationId xmlns:p14="http://schemas.microsoft.com/office/powerpoint/2010/main" val="182801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christianchoicebiblesonline.co.uk/files/1804384/uploaded/Open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537">
            <a:off x="0" y="0"/>
            <a:ext cx="9144000" cy="69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0830" y="827175"/>
            <a:ext cx="7030527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Luke 10:25-37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And behold, a certain lawyer stood up and tested Him, saying, "Teacher, what shall I do to inherit eternal life?“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But he, wanting to justify himself, said to Jesus, "And who is my neighbor?"</a:t>
            </a:r>
          </a:p>
        </p:txBody>
      </p:sp>
    </p:spTree>
    <p:extLst>
      <p:ext uri="{BB962C8B-B14F-4D97-AF65-F5344CB8AC3E}">
        <p14:creationId xmlns:p14="http://schemas.microsoft.com/office/powerpoint/2010/main" val="9440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christianchoicebiblesonline.co.uk/files/1804384/uploaded/Open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537">
            <a:off x="0" y="0"/>
            <a:ext cx="9144000" cy="69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64566" y="1140376"/>
            <a:ext cx="7013276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Luke 18:18-26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Now a certain ruler asked Him, saying, "Good Teacher, what shall I do to inherit eternal life?“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"How hard it is for those who have riches to enter the kingdom of God!</a:t>
            </a:r>
          </a:p>
        </p:txBody>
      </p:sp>
    </p:spTree>
    <p:extLst>
      <p:ext uri="{BB962C8B-B14F-4D97-AF65-F5344CB8AC3E}">
        <p14:creationId xmlns:p14="http://schemas.microsoft.com/office/powerpoint/2010/main" val="413908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christianchoicebiblesonline.co.uk/files/1804384/uploaded/Open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537">
            <a:off x="0" y="0"/>
            <a:ext cx="9144000" cy="69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73192" y="1690689"/>
            <a:ext cx="7013276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Deuteronomy 30:19-20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 have set before you life and death, blessing and cursing; therefore choose life, that both you and your descendants may live…</a:t>
            </a:r>
          </a:p>
        </p:txBody>
      </p:sp>
    </p:spTree>
    <p:extLst>
      <p:ext uri="{BB962C8B-B14F-4D97-AF65-F5344CB8AC3E}">
        <p14:creationId xmlns:p14="http://schemas.microsoft.com/office/powerpoint/2010/main" val="112621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christianchoicebiblesonline.co.uk/files/1804384/uploaded/Open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537">
            <a:off x="0" y="0"/>
            <a:ext cx="9144000" cy="69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9457" y="1302807"/>
            <a:ext cx="7013276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Matthew 7:13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"Enter by the narrow gate; for wide is the gate and broad is the way that leads to destruction, and there are many who go in by it.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14 "Because narrow is the gate and difficult is the way which leads to life, and there are few who find it.</a:t>
            </a:r>
          </a:p>
        </p:txBody>
      </p:sp>
    </p:spTree>
    <p:extLst>
      <p:ext uri="{BB962C8B-B14F-4D97-AF65-F5344CB8AC3E}">
        <p14:creationId xmlns:p14="http://schemas.microsoft.com/office/powerpoint/2010/main" val="23267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christianchoicebiblesonline.co.uk/files/1804384/uploaded/Open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537">
            <a:off x="0" y="0"/>
            <a:ext cx="9144000" cy="69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99071" y="1406018"/>
            <a:ext cx="7013276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Joshua 24:13-15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"And if it seems evil to you to serve the LORD, choose for yourselves this day whom you will serve, …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But as for me and my house, we will serve the LORD."</a:t>
            </a:r>
          </a:p>
        </p:txBody>
      </p:sp>
    </p:spTree>
    <p:extLst>
      <p:ext uri="{BB962C8B-B14F-4D97-AF65-F5344CB8AC3E}">
        <p14:creationId xmlns:p14="http://schemas.microsoft.com/office/powerpoint/2010/main" val="126932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christianchoicebiblesonline.co.uk/files/1804384/uploaded/Open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537">
            <a:off x="0" y="0"/>
            <a:ext cx="9144000" cy="69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90445" y="1250742"/>
            <a:ext cx="7013276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 Kings 18:21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And Elijah came to all the people, and said, "How long will you falter between two opinions? If the LORD is God, follow Him; but if Baal, follow him." But the people answered him not a word.</a:t>
            </a:r>
          </a:p>
        </p:txBody>
      </p:sp>
    </p:spTree>
    <p:extLst>
      <p:ext uri="{BB962C8B-B14F-4D97-AF65-F5344CB8AC3E}">
        <p14:creationId xmlns:p14="http://schemas.microsoft.com/office/powerpoint/2010/main" val="159843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.bp.blogspot.com/_MZx76FUHOxc/TSB1wqGLiMI/AAAAAAAAAUI/9ZlyTE0lGm8/s1600/narrow-road-mediu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r="19918" b="1"/>
          <a:stretch/>
        </p:blipFill>
        <p:spPr bwMode="auto">
          <a:xfrm>
            <a:off x="3479292" y="10"/>
            <a:ext cx="566470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2672555" cy="167660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b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2438401"/>
            <a:ext cx="2679412" cy="378541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</a:t>
            </a:r>
            <a:b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</a:t>
            </a:r>
          </a:p>
        </p:txBody>
      </p:sp>
    </p:spTree>
    <p:extLst>
      <p:ext uri="{BB962C8B-B14F-4D97-AF65-F5344CB8AC3E}">
        <p14:creationId xmlns:p14="http://schemas.microsoft.com/office/powerpoint/2010/main" val="1318640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9218" name="Picture 2" descr="https://shannonsauer.files.wordpress.com/2011/03/narrow-p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35306"/>
            <a:ext cx="1664898" cy="42269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811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pelunking-gear.com/wp-content/uploads/2014/05/cavin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r="27650"/>
          <a:stretch/>
        </p:blipFill>
        <p:spPr bwMode="auto">
          <a:xfrm>
            <a:off x="3479292" y="10"/>
            <a:ext cx="566470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2672555" cy="167660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Difficult</a:t>
            </a:r>
            <a:b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72" y="2438401"/>
            <a:ext cx="2881438" cy="37854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Narrow Way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Lifelong struggle of endurance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Life of Righteousness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0899" y="1725282"/>
            <a:ext cx="2820837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Spelunker or Tourist?</a:t>
            </a:r>
          </a:p>
        </p:txBody>
      </p:sp>
    </p:spTree>
    <p:extLst>
      <p:ext uri="{BB962C8B-B14F-4D97-AF65-F5344CB8AC3E}">
        <p14:creationId xmlns:p14="http://schemas.microsoft.com/office/powerpoint/2010/main" val="597070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2672555" cy="167660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It Is Hard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81" y="2438401"/>
            <a:ext cx="3174521" cy="37854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14:22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Peter 4:12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3:12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9292" y="10"/>
            <a:ext cx="566470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Acts 14:21 And when they had preached the gospel to that city and made many disciples, they returned to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Lystra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Iconium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and Antioch, strengthening the souls of the disciples, exhorting them to continue in the faith, and saying, "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We must through many tribulations enter the kingdom of God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."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2157828"/>
            <a:ext cx="58674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 Pet 4:12 Beloved,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do not think it strange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concerning the fiery trial which is to try you, as though some strange thing happened to you;… 14 If you are reproached for the name of Christ, blessed are you… 16 Yet if anyone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suffers as a Christia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n, let him not be ashamed, but let him glorify God in this matter.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3457956" y="4266879"/>
            <a:ext cx="5664708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 Tim 3:10  But you have carefully followed my doctrine, manner of life, purpose, faith, longsuffering, love, p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erseverance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11 p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ersecutions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afflictions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which happened to me at Antioch, at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Iconium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at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Lystra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--what persecutions I endured. And out of them all the Lord delivered me. 12 Yes, and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who desire to live godly in Christ Jesus will suffer persecution.</a:t>
            </a:r>
          </a:p>
        </p:txBody>
      </p:sp>
    </p:spTree>
    <p:extLst>
      <p:ext uri="{BB962C8B-B14F-4D97-AF65-F5344CB8AC3E}">
        <p14:creationId xmlns:p14="http://schemas.microsoft.com/office/powerpoint/2010/main" val="32454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photos1.blogger.com/blogger/4329/2045/1600/highwatohell.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1079" y="-1"/>
            <a:ext cx="5612921" cy="710816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51" y="629267"/>
            <a:ext cx="3096883" cy="167660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Easy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51" y="2438401"/>
            <a:ext cx="2926425" cy="42643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Broad, Wide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Thinkers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Minded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Tolerant Attitude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Majority Rule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Intentions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Destination</a:t>
            </a:r>
          </a:p>
        </p:txBody>
      </p:sp>
    </p:spTree>
    <p:extLst>
      <p:ext uri="{BB962C8B-B14F-4D97-AF65-F5344CB8AC3E}">
        <p14:creationId xmlns:p14="http://schemas.microsoft.com/office/powerpoint/2010/main" val="2117553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hristianchoicebiblesonline.co.uk/files/1804384/uploaded/Open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537">
            <a:off x="115408" y="35510"/>
            <a:ext cx="9144000" cy="69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950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974" y="1558857"/>
            <a:ext cx="7190913" cy="433641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Thessalonians 1:5-9</a:t>
            </a:r>
          </a:p>
          <a:p>
            <a:pPr marL="0" indent="0" algn="just">
              <a:buNone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which is manifest evidence of the righteous judgment of God, </a:t>
            </a:r>
            <a: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you may be counted worthy of the kingdom of God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 which you also </a:t>
            </a:r>
            <a: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suffer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6 since it is a righteous thing with God to repay with tribulation those who trouble you, 7 and to give you who are troubled rest with us when the Lord Jesus is revealed from heaven with His mighty angels, 8 in flaming fire taking </a:t>
            </a:r>
            <a:r>
              <a:rPr lang="en-US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</a:t>
            </a: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eance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those who do not know God, and on </a:t>
            </a: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do not obey the gospel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our Lord Jesus Christ. 9 These shall be </a:t>
            </a: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unished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everlasting destruction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presence of the Lord and from the glory of His power”</a:t>
            </a:r>
          </a:p>
        </p:txBody>
      </p:sp>
    </p:spTree>
    <p:extLst>
      <p:ext uri="{BB962C8B-B14F-4D97-AF65-F5344CB8AC3E}">
        <p14:creationId xmlns:p14="http://schemas.microsoft.com/office/powerpoint/2010/main" val="147139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</a:t>
            </a:r>
            <a:r>
              <a:rPr lang="en-US" dirty="0"/>
              <a:t>”</a:t>
            </a:r>
            <a:br>
              <a:rPr lang="en-US" dirty="0"/>
            </a:br>
            <a:r>
              <a:rPr lang="en-US" dirty="0"/>
              <a:t>   </a:t>
            </a:r>
            <a:r>
              <a:rPr lang="en-US" sz="3200" dirty="0" err="1"/>
              <a:t>Grk</a:t>
            </a:r>
            <a:r>
              <a:rPr lang="en-US" sz="3200" dirty="0"/>
              <a:t>. 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Olethros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media5.picsearch.com/is?iPf1Sk1yYhVar0K470yO8PYYX2YdNXLNCRTl3gDqwv8&amp;height=3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9" y="2412221"/>
            <a:ext cx="324802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http://www.slate.com/content/dam/slate/blogs/browbeat/2012/07/28/if_you_break_it_do_you_really_have_to_buy_it_/146541334.jpg/_jcr_content/renditions/cq5dam.web.1280.128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524" y="1825625"/>
            <a:ext cx="4779034" cy="3080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8974" y="4994694"/>
            <a:ext cx="5262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Satan &amp; Sin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--- uses you until nothing left worth using, then breaks you in pieces and discards you</a:t>
            </a:r>
          </a:p>
        </p:txBody>
      </p:sp>
    </p:spTree>
    <p:extLst>
      <p:ext uri="{BB962C8B-B14F-4D97-AF65-F5344CB8AC3E}">
        <p14:creationId xmlns:p14="http://schemas.microsoft.com/office/powerpoint/2010/main" val="25802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hristianchoicebiblesonline.co.uk/files/1804384/uploaded/Open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537">
            <a:off x="115408" y="35510"/>
            <a:ext cx="9144000" cy="69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950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985" y="1558857"/>
            <a:ext cx="6685472" cy="165016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14:12</a:t>
            </a:r>
          </a:p>
          <a:p>
            <a:pPr marL="0" indent="0" algn="just">
              <a:buNone/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way that seems right to a man, But its end is the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of death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176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tektonministries.org/wp-content/uploads/2013/08/the-strait-ga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7069" y="640083"/>
            <a:ext cx="4978219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2750279" cy="16766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b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2438401"/>
            <a:ext cx="2750278" cy="378541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Narrow Gate</a:t>
            </a:r>
            <a:b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 Gate</a:t>
            </a:r>
          </a:p>
        </p:txBody>
      </p:sp>
    </p:spTree>
    <p:extLst>
      <p:ext uri="{BB962C8B-B14F-4D97-AF65-F5344CB8AC3E}">
        <p14:creationId xmlns:p14="http://schemas.microsoft.com/office/powerpoint/2010/main" val="2446683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hristianchoicebiblesonline.co.uk/files/1804384/uploaded/Open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537">
            <a:off x="115408" y="35510"/>
            <a:ext cx="9144000" cy="69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950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 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88853" y="1889184"/>
            <a:ext cx="6685472" cy="23808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Matthew 7:21-23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Mt 7:22 "Many will say to Me in that day, 'Lord, Lord …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23 "And then I will declare to them, 'I never knew you;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depart from Me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you who practice lawlessness!'</a:t>
            </a:r>
          </a:p>
        </p:txBody>
      </p:sp>
    </p:spTree>
    <p:extLst>
      <p:ext uri="{BB962C8B-B14F-4D97-AF65-F5344CB8AC3E}">
        <p14:creationId xmlns:p14="http://schemas.microsoft.com/office/powerpoint/2010/main" val="300917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edia-cache-ak0.pinimg.com/736x/f4/86/4c/f4864c57d8b8bf777206c148ae95dfa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2" r="1" b="1"/>
          <a:stretch/>
        </p:blipFill>
        <p:spPr bwMode="auto">
          <a:xfrm>
            <a:off x="3479292" y="10"/>
            <a:ext cx="566470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2672555" cy="167660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b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2438401"/>
            <a:ext cx="2679412" cy="378541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Few</a:t>
            </a:r>
            <a:b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Many</a:t>
            </a:r>
          </a:p>
        </p:txBody>
      </p:sp>
    </p:spTree>
    <p:extLst>
      <p:ext uri="{BB962C8B-B14F-4D97-AF65-F5344CB8AC3E}">
        <p14:creationId xmlns:p14="http://schemas.microsoft.com/office/powerpoint/2010/main" val="3992004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169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431" y="1414732"/>
            <a:ext cx="5907520" cy="50550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8 of Noah’s Family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 Pet 3:20)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2 of Israel from Egypt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(Num. 14:30)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Remnant from Exile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 Kgs 19:30-31)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120 of Jesus’ Ministry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(Acts 1:15)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Noble Bereans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(Acts 17:11)</a:t>
            </a:r>
          </a:p>
        </p:txBody>
      </p:sp>
      <p:pic>
        <p:nvPicPr>
          <p:cNvPr id="6" name="Picture 2" descr="http://media-cache-ak0.pinimg.com/736x/f4/86/4c/f4864c57d8b8bf777206c148ae95dfa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2" r="1" b="1"/>
          <a:stretch/>
        </p:blipFill>
        <p:spPr bwMode="auto">
          <a:xfrm>
            <a:off x="6172200" y="1676400"/>
            <a:ext cx="2662251" cy="32230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905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90" y="365126"/>
            <a:ext cx="4468482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 Strive To 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90" y="1825625"/>
            <a:ext cx="459787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13:23-24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one said to Him, "Lord, are there </a:t>
            </a: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 are saved?" And He said to them,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"Strive to enter through the narrow gate, for </a:t>
            </a:r>
            <a:r>
              <a:rPr lang="en-US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</a:t>
            </a: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 say to you, will seek to enter and will not be able.</a:t>
            </a:r>
          </a:p>
        </p:txBody>
      </p:sp>
      <p:pic>
        <p:nvPicPr>
          <p:cNvPr id="40962" name="Picture 2" descr="http://blogs.ket.org/spotlight/wp-content/uploads/2009/10/Wild-Cave-tour-at-Mammoth-Cave1-640x3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44626" y="1330560"/>
            <a:ext cx="6840815" cy="415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6233" y="172528"/>
            <a:ext cx="3657600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Strive: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AGONIZOMAI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“to endeavor with strenuous zeal to obtain something”</a:t>
            </a:r>
          </a:p>
        </p:txBody>
      </p:sp>
    </p:spTree>
    <p:extLst>
      <p:ext uri="{BB962C8B-B14F-4D97-AF65-F5344CB8AC3E}">
        <p14:creationId xmlns:p14="http://schemas.microsoft.com/office/powerpoint/2010/main" val="341077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s://www.scenicbarbadostours.net/barbados/wp-content/uploads/2013/06/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r="30161" b="-1"/>
          <a:stretch/>
        </p:blipFill>
        <p:spPr bwMode="auto">
          <a:xfrm>
            <a:off x="3479292" y="10"/>
            <a:ext cx="566470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15" y="10"/>
            <a:ext cx="2672555" cy="16766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37" y="1463616"/>
            <a:ext cx="3105509" cy="493718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Default: Line of least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resistence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Majority Rule: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thought, or decision to make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Carry all baggage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(Southwest vs Spirit Air)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in Numbers?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8174" y="321256"/>
            <a:ext cx="3031645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Spelunkers or Tourists?</a:t>
            </a:r>
          </a:p>
        </p:txBody>
      </p:sp>
    </p:spTree>
    <p:extLst>
      <p:ext uri="{BB962C8B-B14F-4D97-AF65-F5344CB8AC3E}">
        <p14:creationId xmlns:p14="http://schemas.microsoft.com/office/powerpoint/2010/main" val="2534019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hristianchoicebiblesonline.co.uk/files/1804384/uploaded/Open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537">
            <a:off x="115408" y="35510"/>
            <a:ext cx="9144000" cy="69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608" y="650157"/>
            <a:ext cx="2895600" cy="1269507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88853" y="1889184"/>
            <a:ext cx="6685472" cy="30638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auto">
              <a:spcAft>
                <a:spcPts val="0"/>
              </a:spcAft>
              <a:buNone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20:16 </a:t>
            </a:r>
            <a:r>
              <a:rPr lang="en-US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"So the last will be first, and the first last. For </a:t>
            </a:r>
            <a:r>
              <a:rPr lang="en-US" b="1" i="1" u="sng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</a:t>
            </a:r>
            <a:r>
              <a:rPr lang="en-US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are called, but few chosen."</a:t>
            </a:r>
          </a:p>
          <a:p>
            <a:pPr marL="0" lvl="0" indent="0" algn="just" fontAlgn="auto">
              <a:spcAft>
                <a:spcPts val="0"/>
              </a:spcAft>
              <a:buNone/>
            </a:pPr>
            <a:r>
              <a:rPr lang="en-US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lvl="0" indent="0" algn="just" fontAlgn="auto"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22:9 </a:t>
            </a:r>
            <a:r>
              <a:rPr lang="en-US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'Therefore go into the highways, and as many as you find, invite to the wedding.‘ … 14 "For </a:t>
            </a:r>
            <a:r>
              <a:rPr lang="en-US" b="1" i="1" u="sng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</a:t>
            </a:r>
            <a:r>
              <a:rPr lang="en-US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are called, but few are chosen."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36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646" y="224287"/>
            <a:ext cx="8292668" cy="4774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DESTINATIONS</a:t>
            </a:r>
          </a:p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</a:p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</a:t>
            </a:r>
          </a:p>
        </p:txBody>
      </p:sp>
      <p:pic>
        <p:nvPicPr>
          <p:cNvPr id="8196" name="Picture 4" descr="https://ajmacdonaldjr.files.wordpress.com/2013/02/6_two-roads-g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015"/>
            <a:ext cx="9180210" cy="37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81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images.nationalgeographic.com/wpf/media-live/photos/000/010/cache/lava-tube-cave_1036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8793" y="5037826"/>
            <a:ext cx="888520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Matt. 13:44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"Again, the kingdom of heaven is like treasure hidden in a field, which a man found and hid; and for joy over it he goes and sells all that he has and buys that field.”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3020" y="104577"/>
            <a:ext cx="3466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Choose Life</a:t>
            </a:r>
          </a:p>
        </p:txBody>
      </p:sp>
    </p:spTree>
    <p:extLst>
      <p:ext uri="{BB962C8B-B14F-4D97-AF65-F5344CB8AC3E}">
        <p14:creationId xmlns:p14="http://schemas.microsoft.com/office/powerpoint/2010/main" val="141379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cdn2.kidsdiscover.com/wp-content/uploads/2012/03/Sea-Cav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4094" y="1"/>
            <a:ext cx="87558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Matthew 13:45-46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"Again, the kingdom of heaven is like a merchant seeking beautiful pearls, who, when he had found one pearl of great price, went and sold all that he had and bought it.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568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s-media-cache-ak0.pinimg.com/564x/d9/44/47/d944470ab90af0c9d379fe13be3120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89"/>
            <a:ext cx="9144000" cy="674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/>
          <p:cNvSpPr/>
          <p:nvPr/>
        </p:nvSpPr>
        <p:spPr>
          <a:xfrm>
            <a:off x="86264" y="6176963"/>
            <a:ext cx="1725283" cy="5085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7332453" y="6176963"/>
            <a:ext cx="1725283" cy="5085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4090" y="183454"/>
            <a:ext cx="76758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i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Take The Road Less Traveled</a:t>
            </a:r>
          </a:p>
        </p:txBody>
      </p:sp>
    </p:spTree>
    <p:extLst>
      <p:ext uri="{BB962C8B-B14F-4D97-AF65-F5344CB8AC3E}">
        <p14:creationId xmlns:p14="http://schemas.microsoft.com/office/powerpoint/2010/main" val="647756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.bp.blogspot.com/_MZx76FUHOxc/TSB1wqGLiMI/AAAAAAAAAUI/9ZlyTE0lGm8/s1600/narrow-road-mediu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r="19918" b="1"/>
          <a:stretch/>
        </p:blipFill>
        <p:spPr bwMode="auto">
          <a:xfrm>
            <a:off x="3479292" y="10"/>
            <a:ext cx="566470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2672555" cy="167660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b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2438401"/>
            <a:ext cx="2679412" cy="378541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</a:t>
            </a:r>
            <a:b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</a:t>
            </a:r>
          </a:p>
        </p:txBody>
      </p:sp>
    </p:spTree>
    <p:extLst>
      <p:ext uri="{BB962C8B-B14F-4D97-AF65-F5344CB8AC3E}">
        <p14:creationId xmlns:p14="http://schemas.microsoft.com/office/powerpoint/2010/main" val="178210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edia-cache-ak0.pinimg.com/736x/f4/86/4c/f4864c57d8b8bf777206c148ae95dfa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2" r="1" b="1"/>
          <a:stretch/>
        </p:blipFill>
        <p:spPr bwMode="auto">
          <a:xfrm>
            <a:off x="3479292" y="10"/>
            <a:ext cx="566470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2672555" cy="167660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b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2438401"/>
            <a:ext cx="2679412" cy="378541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Few</a:t>
            </a:r>
            <a:b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Many</a:t>
            </a:r>
          </a:p>
        </p:txBody>
      </p:sp>
    </p:spTree>
    <p:extLst>
      <p:ext uri="{BB962C8B-B14F-4D97-AF65-F5344CB8AC3E}">
        <p14:creationId xmlns:p14="http://schemas.microsoft.com/office/powerpoint/2010/main" val="378692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646" y="224287"/>
            <a:ext cx="8292668" cy="4774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DESTINATIONS</a:t>
            </a:r>
          </a:p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</a:p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</a:t>
            </a:r>
          </a:p>
        </p:txBody>
      </p:sp>
      <p:pic>
        <p:nvPicPr>
          <p:cNvPr id="8196" name="Picture 4" descr="https://ajmacdonaldjr.files.wordpress.com/2013/02/6_two-roads-g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015"/>
            <a:ext cx="9180210" cy="37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01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shelleyhallmark.files.wordpress.com/2013/03/the-road-less-travelled.jpg?w=6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82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65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gakuran.com/eng/wp-content/uploads/2013/03/road-not-taken-800x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8747"/>
            <a:ext cx="9132842" cy="458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3.bp.blogspot.com/_abHyWAkBgwU/TPaufWoEzeI/AAAAAAAAAf4/wiC_PlST-s4/s1600/the-road-less-trave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40" y="241270"/>
            <a:ext cx="1925767" cy="2993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48261" y="152400"/>
            <a:ext cx="6504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Chapter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“Life is difficult.  This is a great truth, one of the greatest truths.  Once we truly know that life is difficult – once we truly understand and accept it – then life is no longer difficult.  Because once it is accepted, the fact that life is difficult no longer matters.” </a:t>
            </a:r>
          </a:p>
        </p:txBody>
      </p:sp>
    </p:spTree>
    <p:extLst>
      <p:ext uri="{BB962C8B-B14F-4D97-AF65-F5344CB8AC3E}">
        <p14:creationId xmlns:p14="http://schemas.microsoft.com/office/powerpoint/2010/main" val="34573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tektonministries.org/wp-content/uploads/2013/08/the-strait-ga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7069" y="640083"/>
            <a:ext cx="4978219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2750279" cy="16766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b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2438401"/>
            <a:ext cx="2750278" cy="378541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Narrow Gate</a:t>
            </a:r>
            <a:b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 Gate</a:t>
            </a:r>
          </a:p>
        </p:txBody>
      </p:sp>
    </p:spTree>
    <p:extLst>
      <p:ext uri="{BB962C8B-B14F-4D97-AF65-F5344CB8AC3E}">
        <p14:creationId xmlns:p14="http://schemas.microsoft.com/office/powerpoint/2010/main" val="3470141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2469</TotalTime>
  <Words>872</Words>
  <Application>Microsoft Office PowerPoint</Application>
  <PresentationFormat>On-screen Show (4:3)</PresentationFormat>
  <Paragraphs>128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The Road Less Traveled</vt:lpstr>
      <vt:lpstr>PowerPoint Presentation</vt:lpstr>
      <vt:lpstr>2 GATES</vt:lpstr>
      <vt:lpstr>2 WAYS</vt:lpstr>
      <vt:lpstr>2 GROUPS</vt:lpstr>
      <vt:lpstr>PowerPoint Presentation</vt:lpstr>
      <vt:lpstr>PowerPoint Presentation</vt:lpstr>
      <vt:lpstr>PowerPoint Presentation</vt:lpstr>
      <vt:lpstr>2 GATES</vt:lpstr>
      <vt:lpstr>Narrow Gate</vt:lpstr>
      <vt:lpstr>PowerPoint Presentation</vt:lpstr>
      <vt:lpstr>2 WAYS</vt:lpstr>
      <vt:lpstr>PowerPoint Presentation</vt:lpstr>
      <vt:lpstr>PowerPoint Presentation</vt:lpstr>
      <vt:lpstr>PowerPoint Presentation</vt:lpstr>
      <vt:lpstr>The Wide Gate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WAYS</vt:lpstr>
      <vt:lpstr>PowerPoint Presentation</vt:lpstr>
      <vt:lpstr>The Difficult Way</vt:lpstr>
      <vt:lpstr>Why It Is Hard</vt:lpstr>
      <vt:lpstr>The Easy Way</vt:lpstr>
      <vt:lpstr>DESTRUCTION !</vt:lpstr>
      <vt:lpstr>“Destruction”    Grk.  Olethros</vt:lpstr>
      <vt:lpstr>DEATH !</vt:lpstr>
      <vt:lpstr>DEPART !</vt:lpstr>
      <vt:lpstr>2 GROUPS</vt:lpstr>
      <vt:lpstr>The Few</vt:lpstr>
      <vt:lpstr>Few Strive To Enter</vt:lpstr>
      <vt:lpstr>The Many</vt:lpstr>
      <vt:lpstr>Many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Lanning</dc:creator>
  <cp:lastModifiedBy>Rick Lanning</cp:lastModifiedBy>
  <cp:revision>109</cp:revision>
  <cp:lastPrinted>2017-01-14T23:59:07Z</cp:lastPrinted>
  <dcterms:created xsi:type="dcterms:W3CDTF">2017-01-13T18:59:17Z</dcterms:created>
  <dcterms:modified xsi:type="dcterms:W3CDTF">2017-01-15T12:09:04Z</dcterms:modified>
</cp:coreProperties>
</file>