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7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2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2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3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6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3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7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3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3986-2523-46E7-89E8-CC228870EDCC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1B1B-EBC6-4548-BF02-C3229FEA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5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88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solidFill>
                  <a:schemeClr val="bg1"/>
                </a:solidFill>
                <a:latin typeface="Calligraph421 BT" panose="03060702050402020204" pitchFamily="66" charset="0"/>
              </a:rPr>
              <a:t>Eden, Angels</a:t>
            </a:r>
            <a:r>
              <a:rPr lang="en-US" sz="4400" dirty="0">
                <a:solidFill>
                  <a:schemeClr val="bg1"/>
                </a:solidFill>
                <a:latin typeface="Calligraph421 BT" panose="03060702050402020204" pitchFamily="66" charset="0"/>
              </a:rPr>
              <a:t>, </a:t>
            </a:r>
            <a:r>
              <a:rPr lang="en-US" sz="3600" dirty="0">
                <a:solidFill>
                  <a:schemeClr val="bg1"/>
                </a:solidFill>
                <a:latin typeface="Calligraph421 BT" panose="03060702050402020204" pitchFamily="66" charset="0"/>
              </a:rPr>
              <a:t>and</a:t>
            </a:r>
            <a:r>
              <a:rPr lang="en-US" sz="4400" dirty="0">
                <a:solidFill>
                  <a:schemeClr val="bg1"/>
                </a:solidFill>
                <a:latin typeface="Calligraph421 BT" panose="03060702050402020204" pitchFamily="66" charset="0"/>
              </a:rPr>
              <a:t> </a:t>
            </a:r>
            <a:r>
              <a:rPr lang="en-US" sz="4400" cap="small" dirty="0">
                <a:solidFill>
                  <a:schemeClr val="bg1"/>
                </a:solidFill>
                <a:latin typeface="Calligraph421 BT" panose="03060702050402020204" pitchFamily="66" charset="0"/>
              </a:rPr>
              <a:t>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2745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cap="small" dirty="0">
                <a:solidFill>
                  <a:schemeClr val="bg1"/>
                </a:solidFill>
                <a:latin typeface="Calligraph421 BT" panose="03060702050402020204" pitchFamily="66" charset="0"/>
              </a:rPr>
              <a:t>Parallels Between</a:t>
            </a:r>
          </a:p>
          <a:p>
            <a:pPr algn="ctr"/>
            <a:r>
              <a:rPr lang="en-US" sz="4400" cap="small" dirty="0">
                <a:solidFill>
                  <a:schemeClr val="bg1"/>
                </a:solidFill>
                <a:latin typeface="Calligraph421 BT" panose="03060702050402020204" pitchFamily="66" charset="0"/>
              </a:rPr>
              <a:t>Eden </a:t>
            </a:r>
            <a:r>
              <a:rPr lang="en-US" cap="small" dirty="0">
                <a:solidFill>
                  <a:schemeClr val="bg1"/>
                </a:solidFill>
                <a:latin typeface="Calligraph421 BT" panose="03060702050402020204" pitchFamily="66" charset="0"/>
              </a:rPr>
              <a:t>and the </a:t>
            </a:r>
            <a:r>
              <a:rPr lang="en-US" sz="4400" cap="small" dirty="0">
                <a:solidFill>
                  <a:schemeClr val="bg1"/>
                </a:solidFill>
                <a:latin typeface="Calligraph421 BT" panose="03060702050402020204" pitchFamily="66" charset="0"/>
              </a:rPr>
              <a:t>Temple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10" y="1450890"/>
            <a:ext cx="8579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ligraph421 BT" panose="03060702050402020204" pitchFamily="66" charset="0"/>
              </a:rPr>
              <a:t>1) God’s Presence  </a:t>
            </a:r>
            <a:r>
              <a:rPr lang="en-US" i="1" dirty="0">
                <a:solidFill>
                  <a:schemeClr val="bg1"/>
                </a:solidFill>
                <a:latin typeface="Calligraph421 BT" panose="03060702050402020204" pitchFamily="66" charset="0"/>
              </a:rPr>
              <a:t>(Gen. 3:8 , Lev. 26:12, Deut. 23:14)</a:t>
            </a:r>
            <a:endParaRPr lang="en-US" sz="3200" i="1" dirty="0">
              <a:solidFill>
                <a:schemeClr val="bg1"/>
              </a:solidFill>
              <a:latin typeface="Calligraph421 BT" panose="030607020504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709" y="2035665"/>
            <a:ext cx="8579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ligraph421 BT" panose="03060702050402020204" pitchFamily="66" charset="0"/>
              </a:rPr>
              <a:t>2) Priestly Cultivation and Care  </a:t>
            </a:r>
            <a:r>
              <a:rPr lang="en-US" i="1" dirty="0">
                <a:solidFill>
                  <a:schemeClr val="bg1"/>
                </a:solidFill>
                <a:latin typeface="Calligraph421 BT" panose="03060702050402020204" pitchFamily="66" charset="0"/>
              </a:rPr>
              <a:t>(Gen. 2:15 / Num. 3:7-8)</a:t>
            </a:r>
            <a:endParaRPr lang="en-US" sz="3200" i="1" dirty="0">
              <a:solidFill>
                <a:schemeClr val="bg1"/>
              </a:solidFill>
              <a:latin typeface="Calligraph421 BT" panose="030607020504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711" y="2620440"/>
            <a:ext cx="8579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ligraph421 BT" panose="03060702050402020204" pitchFamily="66" charset="0"/>
              </a:rPr>
              <a:t>3) Tree of Life and the Lampstand  </a:t>
            </a:r>
            <a:r>
              <a:rPr lang="en-US" i="1" dirty="0">
                <a:solidFill>
                  <a:schemeClr val="bg1"/>
                </a:solidFill>
                <a:latin typeface="Calligraph421 BT" panose="03060702050402020204" pitchFamily="66" charset="0"/>
              </a:rPr>
              <a:t>(Gen. 2:9 / Ex. 25:31-36)</a:t>
            </a:r>
            <a:endParaRPr lang="en-US" sz="3200" i="1" dirty="0">
              <a:solidFill>
                <a:schemeClr val="bg1"/>
              </a:solidFill>
              <a:latin typeface="Calligraph421 BT" panose="030607020504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711" y="3205215"/>
            <a:ext cx="8579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ligraph421 BT" panose="03060702050402020204" pitchFamily="66" charset="0"/>
              </a:rPr>
              <a:t>4) Garden Imagery in Temple </a:t>
            </a:r>
            <a:r>
              <a:rPr lang="en-US" i="1" dirty="0">
                <a:solidFill>
                  <a:schemeClr val="bg1"/>
                </a:solidFill>
                <a:latin typeface="Calligraph421 BT" panose="03060702050402020204" pitchFamily="66" charset="0"/>
              </a:rPr>
              <a:t>(1 Kings 6:18,29, 32 / 7:20-26, 42, 49)</a:t>
            </a:r>
            <a:endParaRPr lang="en-US" sz="3200" i="1" dirty="0">
              <a:solidFill>
                <a:schemeClr val="bg1"/>
              </a:solidFill>
              <a:latin typeface="Calligraph421 BT" panose="030607020504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711" y="3789990"/>
            <a:ext cx="8579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ligraph421 BT" panose="03060702050402020204" pitchFamily="66" charset="0"/>
              </a:rPr>
              <a:t>5) Eden </a:t>
            </a:r>
            <a:r>
              <a:rPr lang="en-US" sz="2400" dirty="0">
                <a:solidFill>
                  <a:schemeClr val="bg1"/>
                </a:solidFill>
                <a:latin typeface="Calligraph421 BT" panose="03060702050402020204" pitchFamily="66" charset="0"/>
              </a:rPr>
              <a:t>(perhaps) </a:t>
            </a:r>
            <a:r>
              <a:rPr lang="en-US" sz="3200" dirty="0">
                <a:solidFill>
                  <a:schemeClr val="bg1"/>
                </a:solidFill>
                <a:latin typeface="Calligraph421 BT" panose="03060702050402020204" pitchFamily="66" charset="0"/>
              </a:rPr>
              <a:t>on a Mountain </a:t>
            </a:r>
            <a:r>
              <a:rPr lang="en-US" i="1" dirty="0">
                <a:solidFill>
                  <a:schemeClr val="bg1"/>
                </a:solidFill>
                <a:latin typeface="Calligraph421 BT" panose="03060702050402020204" pitchFamily="66" charset="0"/>
              </a:rPr>
              <a:t>(Gen. 2:10 / Ezek. 28: 13-16)</a:t>
            </a:r>
            <a:endParaRPr lang="en-US" sz="3200" i="1" dirty="0">
              <a:solidFill>
                <a:schemeClr val="bg1"/>
              </a:solidFill>
              <a:latin typeface="Calligraph421 BT" panose="030607020504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709" y="4374765"/>
            <a:ext cx="85790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ligraph421 BT" panose="03060702050402020204" pitchFamily="66" charset="0"/>
              </a:rPr>
              <a:t>6) Cherubim Guarding the Entrance  </a:t>
            </a:r>
            <a:r>
              <a:rPr lang="en-US" i="1" dirty="0">
                <a:solidFill>
                  <a:schemeClr val="bg1"/>
                </a:solidFill>
                <a:latin typeface="Calligraph421 BT" panose="03060702050402020204" pitchFamily="66" charset="0"/>
              </a:rPr>
              <a:t>(Gen.3:24 / Ex. 25:18, 				</a:t>
            </a:r>
            <a:r>
              <a:rPr lang="en-US" i="1">
                <a:solidFill>
                  <a:schemeClr val="bg1"/>
                </a:solidFill>
                <a:latin typeface="Calligraph421 BT" panose="03060702050402020204" pitchFamily="66" charset="0"/>
              </a:rPr>
              <a:t>	</a:t>
            </a:r>
            <a:r>
              <a:rPr lang="en-US" i="1" dirty="0">
                <a:solidFill>
                  <a:schemeClr val="bg1"/>
                </a:solidFill>
                <a:latin typeface="Calligraph421 BT" panose="03060702050402020204" pitchFamily="66" charset="0"/>
              </a:rPr>
              <a:t>									26: 1, 31 / Ezek. 28:14, 														41:18 / Heb. 10: 19-22)</a:t>
            </a:r>
            <a:endParaRPr lang="en-US" sz="3200" i="1" dirty="0">
              <a:solidFill>
                <a:schemeClr val="bg1"/>
              </a:solidFill>
              <a:latin typeface="Calligraph421 BT" panose="030607020504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115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Calligraph421 BT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9</cp:revision>
  <dcterms:created xsi:type="dcterms:W3CDTF">2016-12-25T17:07:54Z</dcterms:created>
  <dcterms:modified xsi:type="dcterms:W3CDTF">2016-12-25T20:37:06Z</dcterms:modified>
</cp:coreProperties>
</file>