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.xml" ContentType="application/vnd.openxmlformats-officedocument.presentationml.slideLayout+xml"/>
  <Override PartName="/ppt/theme/theme6.xml" ContentType="application/vnd.openxmlformats-officedocument.theme+xml"/>
  <Override PartName="/ppt/slideLayouts/slideLayout2.xml" ContentType="application/vnd.openxmlformats-officedocument.presentationml.slideLayout+xml"/>
  <Override PartName="/ppt/theme/theme7.xml" ContentType="application/vnd.openxmlformats-officedocument.theme+xml"/>
  <Override PartName="/ppt/slideLayouts/slideLayout3.xml" ContentType="application/vnd.openxmlformats-officedocument.presentationml.slideLayout+xml"/>
  <Override PartName="/ppt/theme/theme8.xml" ContentType="application/vnd.openxmlformats-officedocument.theme+xml"/>
  <Override PartName="/ppt/slideLayouts/slideLayout4.xml" ContentType="application/vnd.openxmlformats-officedocument.presentationml.slideLayout+xml"/>
  <Override PartName="/ppt/theme/theme9.xml" ContentType="application/vnd.openxmlformats-officedocument.theme+xml"/>
  <Override PartName="/ppt/slideLayouts/slideLayout5.xml" ContentType="application/vnd.openxmlformats-officedocument.presentationml.slideLayout+xml"/>
  <Override PartName="/ppt/theme/theme10.xml" ContentType="application/vnd.openxmlformats-officedocument.theme+xml"/>
  <Override PartName="/ppt/slideLayouts/slideLayout6.xml" ContentType="application/vnd.openxmlformats-officedocument.presentationml.slideLayout+xml"/>
  <Override PartName="/ppt/theme/theme11.xml" ContentType="application/vnd.openxmlformats-officedocument.theme+xml"/>
  <Override PartName="/ppt/slideLayouts/slideLayout7.xml" ContentType="application/vnd.openxmlformats-officedocument.presentationml.slideLayout+xml"/>
  <Override PartName="/ppt/theme/theme12.xml" ContentType="application/vnd.openxmlformats-officedocument.theme+xml"/>
  <Override PartName="/ppt/slideLayouts/slideLayout8.xml" ContentType="application/vnd.openxmlformats-officedocument.presentationml.slideLayout+xml"/>
  <Override PartName="/ppt/theme/theme13.xml" ContentType="application/vnd.openxmlformats-officedocument.theme+xml"/>
  <Override PartName="/ppt/slideLayouts/slideLayout9.xml" ContentType="application/vnd.openxmlformats-officedocument.presentationml.slideLayout+xml"/>
  <Override PartName="/ppt/theme/theme14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13.xml" ContentType="application/vnd.openxmlformats-officedocument.presentationml.slideLayout+xml"/>
  <Override PartName="/ppt/theme/theme18.xml" ContentType="application/vnd.openxmlformats-officedocument.theme+xml"/>
  <Override PartName="/ppt/slideLayouts/slideLayout14.xml" ContentType="application/vnd.openxmlformats-officedocument.presentationml.slideLayout+xml"/>
  <Override PartName="/ppt/theme/theme19.xml" ContentType="application/vnd.openxmlformats-officedocument.theme+xml"/>
  <Override PartName="/ppt/slideLayouts/slideLayout1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73" r:id="rId1"/>
    <p:sldMasterId id="2147483775" r:id="rId2"/>
    <p:sldMasterId id="2147483777" r:id="rId3"/>
    <p:sldMasterId id="2147483794" r:id="rId4"/>
    <p:sldMasterId id="2147484016" r:id="rId5"/>
    <p:sldMasterId id="2147484278" r:id="rId6"/>
    <p:sldMasterId id="2147484280" r:id="rId7"/>
    <p:sldMasterId id="2147484282" r:id="rId8"/>
    <p:sldMasterId id="2147484284" r:id="rId9"/>
    <p:sldMasterId id="2147484286" r:id="rId10"/>
    <p:sldMasterId id="2147484288" r:id="rId11"/>
    <p:sldMasterId id="2147484290" r:id="rId12"/>
    <p:sldMasterId id="2147484292" r:id="rId13"/>
    <p:sldMasterId id="2147484294" r:id="rId14"/>
    <p:sldMasterId id="2147484296" r:id="rId15"/>
    <p:sldMasterId id="2147484298" r:id="rId16"/>
    <p:sldMasterId id="2147484300" r:id="rId17"/>
    <p:sldMasterId id="2147484302" r:id="rId18"/>
    <p:sldMasterId id="2147484304" r:id="rId19"/>
    <p:sldMasterId id="2147484306" r:id="rId20"/>
  </p:sldMasterIdLst>
  <p:notesMasterIdLst>
    <p:notesMasterId r:id="rId40"/>
  </p:notesMasterIdLst>
  <p:handoutMasterIdLst>
    <p:handoutMasterId r:id="rId41"/>
  </p:handoutMasterIdLst>
  <p:sldIdLst>
    <p:sldId id="10210" r:id="rId21"/>
    <p:sldId id="10211" r:id="rId22"/>
    <p:sldId id="10212" r:id="rId23"/>
    <p:sldId id="10225" r:id="rId24"/>
    <p:sldId id="10213" r:id="rId25"/>
    <p:sldId id="10226" r:id="rId26"/>
    <p:sldId id="10214" r:id="rId27"/>
    <p:sldId id="10215" r:id="rId28"/>
    <p:sldId id="10308" r:id="rId29"/>
    <p:sldId id="10227" r:id="rId30"/>
    <p:sldId id="10216" r:id="rId31"/>
    <p:sldId id="10217" r:id="rId32"/>
    <p:sldId id="10218" r:id="rId33"/>
    <p:sldId id="10219" r:id="rId34"/>
    <p:sldId id="10220" r:id="rId35"/>
    <p:sldId id="10221" r:id="rId36"/>
    <p:sldId id="10222" r:id="rId37"/>
    <p:sldId id="10223" r:id="rId38"/>
    <p:sldId id="10224" r:id="rId39"/>
  </p:sldIdLst>
  <p:sldSz cx="9144000" cy="6858000" type="screen4x3"/>
  <p:notesSz cx="7010400" cy="92964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66FF66"/>
    <a:srgbClr val="00CC00"/>
    <a:srgbClr val="CC0099"/>
    <a:srgbClr val="CC00CC"/>
    <a:srgbClr val="FF00FF"/>
    <a:srgbClr val="000000"/>
    <a:srgbClr val="00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709" autoAdjust="0"/>
  </p:normalViewPr>
  <p:slideViewPr>
    <p:cSldViewPr>
      <p:cViewPr varScale="1">
        <p:scale>
          <a:sx n="126" d="100"/>
          <a:sy n="126" d="100"/>
        </p:scale>
        <p:origin x="-10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0"/>
    </p:cViewPr>
  </p:sorterViewPr>
  <p:notesViewPr>
    <p:cSldViewPr>
      <p:cViewPr varScale="1">
        <p:scale>
          <a:sx n="52" d="100"/>
          <a:sy n="52" d="100"/>
        </p:scale>
        <p:origin x="-1926" y="-102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21" Type="http://schemas.openxmlformats.org/officeDocument/2006/relationships/slide" Target="slides/slide1.xml"/><Relationship Id="rId22" Type="http://schemas.openxmlformats.org/officeDocument/2006/relationships/slide" Target="slides/slide2.xml"/><Relationship Id="rId23" Type="http://schemas.openxmlformats.org/officeDocument/2006/relationships/slide" Target="slides/slide3.xml"/><Relationship Id="rId24" Type="http://schemas.openxmlformats.org/officeDocument/2006/relationships/slide" Target="slides/slide4.xml"/><Relationship Id="rId25" Type="http://schemas.openxmlformats.org/officeDocument/2006/relationships/slide" Target="slides/slide5.xml"/><Relationship Id="rId26" Type="http://schemas.openxmlformats.org/officeDocument/2006/relationships/slide" Target="slides/slide6.xml"/><Relationship Id="rId27" Type="http://schemas.openxmlformats.org/officeDocument/2006/relationships/slide" Target="slides/slide7.xml"/><Relationship Id="rId28" Type="http://schemas.openxmlformats.org/officeDocument/2006/relationships/slide" Target="slides/slide8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0.xml"/><Relationship Id="rId31" Type="http://schemas.openxmlformats.org/officeDocument/2006/relationships/slide" Target="slides/slide11.xml"/><Relationship Id="rId32" Type="http://schemas.openxmlformats.org/officeDocument/2006/relationships/slide" Target="slides/slide12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3.xml"/><Relationship Id="rId34" Type="http://schemas.openxmlformats.org/officeDocument/2006/relationships/slide" Target="slides/slide14.xml"/><Relationship Id="rId35" Type="http://schemas.openxmlformats.org/officeDocument/2006/relationships/slide" Target="slides/slide15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7.xml"/><Relationship Id="rId38" Type="http://schemas.openxmlformats.org/officeDocument/2006/relationships/slide" Target="slides/slide18.xml"/><Relationship Id="rId39" Type="http://schemas.openxmlformats.org/officeDocument/2006/relationships/slide" Target="slides/slide19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73" y="2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algn="r"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73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algn="r" defTabSz="931384">
              <a:defRPr sz="1200" smtClean="0"/>
            </a:lvl1pPr>
          </a:lstStyle>
          <a:p>
            <a:pPr>
              <a:defRPr/>
            </a:pPr>
            <a:fld id="{399ADA2C-9F2D-4D59-823B-74FEE1577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8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73" y="2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>
            <a:lvl1pPr algn="r"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4" y="4415238"/>
            <a:ext cx="5607053" cy="41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defTabSz="931384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73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3" tIns="46577" rIns="93153" bIns="46577" numCol="1" anchor="b" anchorCtr="0" compatLnSpc="1">
            <a:prstTxWarp prst="textNoShape">
              <a:avLst/>
            </a:prstTxWarp>
          </a:bodyPr>
          <a:lstStyle>
            <a:lvl1pPr algn="r" defTabSz="931384">
              <a:defRPr sz="1200" smtClean="0"/>
            </a:lvl1pPr>
          </a:lstStyle>
          <a:p>
            <a:pPr>
              <a:defRPr/>
            </a:pPr>
            <a:fld id="{6EA8DB03-FC57-4165-9A7A-DDBD72494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00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C3F6-AFA2-4911-8275-ADA56D73F43D}" type="datetimeFigureOut">
              <a:rPr lang="en-US" smtClean="0">
                <a:solidFill>
                  <a:srgbClr val="FFFFFF"/>
                </a:solidFill>
              </a:rPr>
              <a:pPr/>
              <a:t>9/21/14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48A-92EA-4A88-B1AA-F0096BAB5D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09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C3F6-AFA2-4911-8275-ADA56D73F43D}" type="datetimeFigureOut">
              <a:rPr lang="en-US" smtClean="0">
                <a:solidFill>
                  <a:srgbClr val="FFFFFF"/>
                </a:solidFill>
              </a:rPr>
              <a:pPr/>
              <a:t>9/21/14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48A-92EA-4A88-B1AA-F0096BAB5D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94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C3F6-AFA2-4911-8275-ADA56D73F43D}" type="datetimeFigureOut">
              <a:rPr lang="en-US" smtClean="0">
                <a:solidFill>
                  <a:srgbClr val="FFFFFF"/>
                </a:solidFill>
              </a:rPr>
              <a:pPr/>
              <a:t>9/21/14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48A-92EA-4A88-B1AA-F0096BAB5D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3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C3F6-AFA2-4911-8275-ADA56D73F43D}" type="datetimeFigureOut">
              <a:rPr lang="en-US" smtClean="0">
                <a:solidFill>
                  <a:srgbClr val="FFFFFF"/>
                </a:solidFill>
              </a:rPr>
              <a:pPr/>
              <a:t>9/21/14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48A-92EA-4A88-B1AA-F0096BAB5D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71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C3F6-AFA2-4911-8275-ADA56D73F43D}" type="datetimeFigureOut">
              <a:rPr lang="en-US" smtClean="0">
                <a:solidFill>
                  <a:srgbClr val="FFFFFF"/>
                </a:solidFill>
              </a:rPr>
              <a:pPr/>
              <a:t>9/21/14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48A-92EA-4A88-B1AA-F0096BAB5D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6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C3F6-AFA2-4911-8275-ADA56D73F43D}" type="datetimeFigureOut">
              <a:rPr lang="en-US" smtClean="0">
                <a:solidFill>
                  <a:srgbClr val="FFFFFF"/>
                </a:solidFill>
              </a:rPr>
              <a:pPr/>
              <a:t>9/21/14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48A-92EA-4A88-B1AA-F0096BAB5D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01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C3F6-AFA2-4911-8275-ADA56D73F43D}" type="datetimeFigureOut">
              <a:rPr lang="en-US" smtClean="0">
                <a:solidFill>
                  <a:srgbClr val="FFFFFF"/>
                </a:solidFill>
              </a:rPr>
              <a:pPr/>
              <a:t>9/21/14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48A-92EA-4A88-B1AA-F0096BAB5D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7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C3F6-AFA2-4911-8275-ADA56D73F43D}" type="datetimeFigureOut">
              <a:rPr lang="en-US" smtClean="0">
                <a:solidFill>
                  <a:srgbClr val="FFFFFF"/>
                </a:solidFill>
              </a:rPr>
              <a:pPr/>
              <a:t>9/21/14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48A-92EA-4A88-B1AA-F0096BAB5D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C3F6-AFA2-4911-8275-ADA56D73F43D}" type="datetimeFigureOut">
              <a:rPr lang="en-US" smtClean="0">
                <a:solidFill>
                  <a:srgbClr val="FFFFFF"/>
                </a:solidFill>
              </a:rPr>
              <a:pPr/>
              <a:t>9/21/14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48A-92EA-4A88-B1AA-F0096BAB5D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7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C3F6-AFA2-4911-8275-ADA56D73F43D}" type="datetimeFigureOut">
              <a:rPr lang="en-US" smtClean="0">
                <a:solidFill>
                  <a:srgbClr val="FFFFFF"/>
                </a:solidFill>
              </a:rPr>
              <a:pPr/>
              <a:t>9/21/14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48A-92EA-4A88-B1AA-F0096BAB5D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75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C3F6-AFA2-4911-8275-ADA56D73F43D}" type="datetimeFigureOut">
              <a:rPr lang="en-US" smtClean="0">
                <a:solidFill>
                  <a:srgbClr val="FFFFFF"/>
                </a:solidFill>
              </a:rPr>
              <a:pPr/>
              <a:t>9/21/14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48A-92EA-4A88-B1AA-F0096BAB5D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6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C3F6-AFA2-4911-8275-ADA56D73F43D}" type="datetimeFigureOut">
              <a:rPr lang="en-US" smtClean="0">
                <a:solidFill>
                  <a:srgbClr val="FFFFFF"/>
                </a:solidFill>
              </a:rPr>
              <a:pPr/>
              <a:t>9/21/14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48A-92EA-4A88-B1AA-F0096BAB5D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6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C3F6-AFA2-4911-8275-ADA56D73F43D}" type="datetimeFigureOut">
              <a:rPr lang="en-US" smtClean="0">
                <a:solidFill>
                  <a:srgbClr val="FFFFFF"/>
                </a:solidFill>
              </a:rPr>
              <a:pPr/>
              <a:t>9/21/14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48A-92EA-4A88-B1AA-F0096BAB5D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86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C3F6-AFA2-4911-8275-ADA56D73F43D}" type="datetimeFigureOut">
              <a:rPr lang="en-US" smtClean="0">
                <a:solidFill>
                  <a:srgbClr val="FFFFFF"/>
                </a:solidFill>
              </a:rPr>
              <a:pPr/>
              <a:t>9/21/14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48A-92EA-4A88-B1AA-F0096BAB5D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5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C3F6-AFA2-4911-8275-ADA56D73F43D}" type="datetimeFigureOut">
              <a:rPr lang="en-US" smtClean="0">
                <a:solidFill>
                  <a:srgbClr val="FFFFFF"/>
                </a:solidFill>
              </a:rPr>
              <a:pPr/>
              <a:t>9/21/14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2948A-92EA-4A88-B1AA-F0096BAB5D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9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/Relationships>
</file>

<file path=ppt/slideMasters/_rels/slideMaster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20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9D329E-C101-494A-99E6-36632730DD1F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6C3F6-AFA2-4911-8275-ADA56D73F43D}" type="datetimeFigureOut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9/21/14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2948A-92EA-4A88-B1AA-F0096BAB5D75}" type="slidenum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218902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7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6C3F6-AFA2-4911-8275-ADA56D73F43D}" type="datetimeFigureOut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9/21/14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2948A-92EA-4A88-B1AA-F0096BAB5D75}" type="slidenum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85520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9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6C3F6-AFA2-4911-8275-ADA56D73F43D}" type="datetimeFigureOut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9/21/14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2948A-92EA-4A88-B1AA-F0096BAB5D75}" type="slidenum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179226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1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6C3F6-AFA2-4911-8275-ADA56D73F43D}" type="datetimeFigureOut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9/21/14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2948A-92EA-4A88-B1AA-F0096BAB5D75}" type="slidenum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787854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3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6C3F6-AFA2-4911-8275-ADA56D73F43D}" type="datetimeFigureOut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9/21/14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2948A-92EA-4A88-B1AA-F0096BAB5D75}" type="slidenum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734754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5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6C3F6-AFA2-4911-8275-ADA56D73F43D}" type="datetimeFigureOut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9/21/14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2948A-92EA-4A88-B1AA-F0096BAB5D75}" type="slidenum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799515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7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6C3F6-AFA2-4911-8275-ADA56D73F43D}" type="datetimeFigureOut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9/21/14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2948A-92EA-4A88-B1AA-F0096BAB5D75}" type="slidenum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543513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99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6C3F6-AFA2-4911-8275-ADA56D73F43D}" type="datetimeFigureOut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9/21/14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2948A-92EA-4A88-B1AA-F0096BAB5D75}" type="slidenum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844037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1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6C3F6-AFA2-4911-8275-ADA56D73F43D}" type="datetimeFigureOut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9/21/14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2948A-92EA-4A88-B1AA-F0096BAB5D75}" type="slidenum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8880183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3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6C3F6-AFA2-4911-8275-ADA56D73F43D}" type="datetimeFigureOut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9/21/14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2948A-92EA-4A88-B1AA-F0096BAB5D75}" type="slidenum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07226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5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0" y="1600200"/>
            <a:ext cx="6019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AC07096-63E9-4407-8A70-91C01D6512D3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6C3F6-AFA2-4911-8275-ADA56D73F43D}" type="datetimeFigureOut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9/21/14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2948A-92EA-4A88-B1AA-F0096BAB5D75}" type="slidenum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633529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07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ED47BDE-534E-4E8D-85D7-E06D2FEFF1D2}" type="slidenum">
              <a:rPr lang="en-US" smtClean="0">
                <a:solidFill>
                  <a:srgbClr val="FFFFFF"/>
                </a:solidFill>
                <a:latin typeface="Arial" pitchFamily="34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CBD08305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841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742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42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i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742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5389C89A-B4A2-46AB-8862-D02AA186F9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2" name="Picture 8" descr="telescop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1038" y="6008688"/>
            <a:ext cx="681037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2pPr>
      <a:lvl3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3pPr>
      <a:lvl4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4pPr>
      <a:lvl5pPr algn="ctr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Eras Medium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j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Eras Light ITC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Eras Light ITC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Eras Light ITC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Eras Light ITC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Eras Light ITC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Eras Light ITC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129532095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6C3F6-AFA2-4911-8275-ADA56D73F43D}" type="datetimeFigureOut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9/21/14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2948A-92EA-4A88-B1AA-F0096BAB5D75}" type="slidenum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4920262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9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6C3F6-AFA2-4911-8275-ADA56D73F43D}" type="datetimeFigureOut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9/21/14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2948A-92EA-4A88-B1AA-F0096BAB5D75}" type="slidenum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605634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1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6C3F6-AFA2-4911-8275-ADA56D73F43D}" type="datetimeFigureOut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9/21/14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2948A-92EA-4A88-B1AA-F0096BAB5D75}" type="slidenum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8933020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3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E6C3F6-AFA2-4911-8275-ADA56D73F43D}" type="datetimeFigureOut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9/21/14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0D2948A-92EA-4A88-B1AA-F0096BAB5D75}" type="slidenum">
              <a:rPr lang="en-US" smtClean="0">
                <a:solidFill>
                  <a:srgbClr val="FFFFFF"/>
                </a:solidFill>
                <a:latin typeface="Corbel" panose="020B050302020402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391030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5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Passing The mantle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Story of Elijah and Elisha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Story of My Life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1.bp.blogspot.com/-8LQVmX0Xz70/UllJ19-q2jI/AAAAAAAADvk/6uO4pZ_cRBo/s1600/8+-+117317863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64" y="4555067"/>
            <a:ext cx="2385403" cy="2150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9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176"/>
            <a:ext cx="8610600" cy="150876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“Please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a double portion of your spirit be upon me."?”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Kgs 2:9)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72732"/>
            <a:ext cx="8305019" cy="488526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Elijah’s Life: Destroy Idolatry!</a:t>
            </a:r>
          </a:p>
          <a:p>
            <a:r>
              <a:rPr lang="en-US" sz="3200" b="1" dirty="0" smtClean="0"/>
              <a:t>Miracles: God’s Finger of Authority</a:t>
            </a:r>
            <a:br>
              <a:rPr lang="en-US" sz="3200" b="1" dirty="0" smtClean="0"/>
            </a:br>
            <a:r>
              <a:rPr lang="en-US" sz="1200" b="1" dirty="0" smtClean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Long drought of 3 ½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(17:1; Jam. 5:17)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The ravens feeding bread/meat (17:2-7)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The meal and oil of widow &amp; son (17:8-16)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The resurrection of widow’s son (17:17f)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Mt. Carmel showdown (18:1-39)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bibleexplained.com/other-early/1&amp;2-Kings/rav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48" y="3369734"/>
            <a:ext cx="2319528" cy="322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35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176"/>
            <a:ext cx="8610600" cy="150876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“Please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a double portion of your spirit be upon me."?”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Kgs 2:9)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72732"/>
            <a:ext cx="8305019" cy="488526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Elijah’s Miracles (mission: destroy idols!)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The 2 angelic meals – 40 days (19:1-18)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Divine manifestation – wind, quake, fire, voice (19:9-18)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 Fire from heaven kills 100 soldiers 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(2Kgs 1:9-15)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 Jordan River divided (2:1-8)</a:t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Chariot into heaven (2:9-11)</a:t>
            </a:r>
          </a:p>
        </p:txBody>
      </p:sp>
      <p:pic>
        <p:nvPicPr>
          <p:cNvPr id="1026" name="Picture 2" descr="http://1.bp.blogspot.com/-5WppBH7cPzs/UJFJGIYqzOI/AAAAAAAAS_c/m3no7y7Y5Ts/s320/elijah+still+small+vo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3365"/>
            <a:ext cx="3019425" cy="2713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77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4176"/>
            <a:ext cx="8915400" cy="150876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Elisha saw it, and he cried out, "My father, my father, the chariot of Israel and its horsemen!"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Kgs 2:12-15)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Mantle</a:t>
            </a:r>
            <a:r>
              <a:rPr lang="en-US" sz="3200" b="1" dirty="0" smtClean="0"/>
              <a:t> = Adoption of his life, lifestyle, mission.  Carry on the legacy to next gen.</a:t>
            </a:r>
            <a:br>
              <a:rPr lang="en-US" sz="3200" b="1" dirty="0" smtClean="0"/>
            </a:br>
            <a:r>
              <a:rPr lang="en-US" sz="2000" b="1" dirty="0" smtClean="0"/>
              <a:t> </a:t>
            </a:r>
            <a:endParaRPr lang="en-US" sz="3200" b="1" dirty="0" smtClean="0"/>
          </a:p>
          <a:p>
            <a:r>
              <a:rPr lang="en-US" sz="3200" b="1" dirty="0" smtClean="0"/>
              <a:t>“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of Elijah does rest on Elisha</a:t>
            </a:r>
            <a:r>
              <a:rPr lang="en-US" sz="3200" b="1" dirty="0" smtClean="0"/>
              <a:t>!”</a:t>
            </a:r>
            <a:br>
              <a:rPr lang="en-US" sz="3200" b="1" dirty="0" smtClean="0"/>
            </a:br>
            <a:r>
              <a:rPr lang="en-US" sz="2400" b="1" dirty="0" smtClean="0"/>
              <a:t>(2 Kg 2:15)</a:t>
            </a:r>
            <a:endParaRPr lang="en-US" sz="2400" b="1" dirty="0"/>
          </a:p>
        </p:txBody>
      </p:sp>
      <p:pic>
        <p:nvPicPr>
          <p:cNvPr id="2050" name="Picture 2" descr="https://www.lds.org/bc/content/shared/content/images/gospel-library/manual/31118/31118_000_038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58402"/>
            <a:ext cx="5591835" cy="2410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3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“Tell me all the great things Elisha has done?”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Kgs 8:4)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2 Kings 1-13 </a:t>
            </a:r>
            <a:br>
              <a:rPr lang="en-US" sz="3200" b="1" dirty="0" smtClean="0"/>
            </a:br>
            <a:r>
              <a:rPr lang="en-US" sz="2800" b="1" dirty="0" smtClean="0"/>
              <a:t>(Using the Mantle’s “</a:t>
            </a:r>
            <a:r>
              <a:rPr lang="en-US" sz="2800" b="1" i="1" dirty="0" smtClean="0"/>
              <a:t>double portion</a:t>
            </a:r>
            <a:r>
              <a:rPr lang="en-US" sz="2800" b="1" dirty="0" smtClean="0"/>
              <a:t>”)</a:t>
            </a:r>
            <a:br>
              <a:rPr lang="en-US" sz="2800" b="1" dirty="0" smtClean="0"/>
            </a:br>
            <a:r>
              <a:rPr lang="en-US" sz="1800" b="1" dirty="0" smtClean="0"/>
              <a:t> </a:t>
            </a:r>
            <a:endParaRPr lang="en-US" sz="3200" b="1" dirty="0" smtClean="0"/>
          </a:p>
          <a:p>
            <a:r>
              <a:rPr lang="en-US" sz="3200" b="1" dirty="0" smtClean="0"/>
              <a:t>More than 16 miracles to </a:t>
            </a:r>
            <a:br>
              <a:rPr lang="en-US" sz="3200" b="1" dirty="0" smtClean="0"/>
            </a:br>
            <a:r>
              <a:rPr lang="en-US" sz="3200" b="1" dirty="0" smtClean="0"/>
              <a:t>prove to Israel that Jehovah </a:t>
            </a:r>
            <a:br>
              <a:rPr lang="en-US" sz="3200" b="1" dirty="0" smtClean="0"/>
            </a:br>
            <a:r>
              <a:rPr lang="en-US" sz="3200" b="1" dirty="0" smtClean="0"/>
              <a:t>is THE God</a:t>
            </a:r>
            <a:endParaRPr lang="en-US" sz="3200" b="1" dirty="0"/>
          </a:p>
        </p:txBody>
      </p:sp>
      <p:pic>
        <p:nvPicPr>
          <p:cNvPr id="4098" name="Picture 2" descr="http://3.bp.blogspot.com/-lFwQ2C_DE0A/UllN5FCe9sI/AAAAAAAADwY/3fcwcSjTfwE/s1600/2+-+97371359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06" y="3641195"/>
            <a:ext cx="2284813" cy="3055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2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“Tell me all the great things Elisha has done?”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Kgs 8:4)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11680"/>
            <a:ext cx="8610599" cy="484632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2:13-15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Elijah’s Mantle Parts The Jordan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2:19-22  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Elisha’s Salt Recipe To Heal Poison Water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2:23-25   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Bad News Bears (Gang o’ 42)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3:1-27      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Silent Flood / The Mirage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4:1-7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Widow Prophet-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Oil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4:8-37	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Shunnamite’s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Son Raised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4:38-41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in the Pot – Soups On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4:42-44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Food for 100 Prophets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christianhealingtoday.com/wp-content/uploads/2011/08/Elisha_child_hea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48200"/>
            <a:ext cx="2460283" cy="18944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23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“Tell me all the great things Elisha has done?”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Kgs 8:4)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11680"/>
            <a:ext cx="8763000" cy="420624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5:1-25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Leper Changes Spots (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Naaman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5:26-27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Gehazi’s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Leprosy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6:1-7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Floats A Loaner (Ax Head)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6:8-23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Seeing Is Believing (“open his eyes”)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6:24-7:6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Special Effects: Syrian Flight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7:7-20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Stampede (tramples scoffer)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8:7-15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Foretells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Hazael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Assassinating Ben-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Hadad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tvaraj2inspirations.files.wordpress.com/2012/03/naaman-is-cleans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43000"/>
            <a:ext cx="1646825" cy="2204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96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“Tell me all the great things Elisha has done?”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Kgs 8:4)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8" y="2011680"/>
            <a:ext cx="8077981" cy="420624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13:14-19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Strikes – You’re Out!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13:20-21	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Voice From The Grave: Resurrection!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gorepent.com/wp-content/uploads/posts12/death-of-elis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50" y="4275667"/>
            <a:ext cx="3374403" cy="2305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63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84176"/>
            <a:ext cx="8465885" cy="1508760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THROWING (Giving)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mantle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Kgs 19:15-21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Elijah…threw his mantle on him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(Elisha)”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Kgs 2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 unto … (Life)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Elijah’s 40 years of service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Elisha’s 60 years of service!</a:t>
            </a:r>
          </a:p>
        </p:txBody>
      </p:sp>
      <p:pic>
        <p:nvPicPr>
          <p:cNvPr id="7170" name="Picture 2" descr="https://achristianpilgrim.files.wordpress.com/2013/01/elijah-and-elisha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268" y="3048000"/>
            <a:ext cx="2517817" cy="3617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9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84176"/>
            <a:ext cx="8830733" cy="1508760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THROWING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mantle:</a:t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WHAT AM I GIVING?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Life’s Work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Legacy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(being defined)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Am I?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Have I Done?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Will I Give To The Next Gen?</a:t>
            </a:r>
          </a:p>
        </p:txBody>
      </p:sp>
    </p:spTree>
    <p:extLst>
      <p:ext uri="{BB962C8B-B14F-4D97-AF65-F5344CB8AC3E}">
        <p14:creationId xmlns:p14="http://schemas.microsoft.com/office/powerpoint/2010/main" val="251949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284176"/>
            <a:ext cx="8830733" cy="150876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THROWING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mantle:</a:t>
            </a:r>
            <a:b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TO WHOM AM I GIVING IT?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Around At The Next Generation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Will Receive My Mantle?</a:t>
            </a:r>
          </a:p>
        </p:txBody>
      </p:sp>
    </p:spTree>
    <p:extLst>
      <p:ext uri="{BB962C8B-B14F-4D97-AF65-F5344CB8AC3E}">
        <p14:creationId xmlns:p14="http://schemas.microsoft.com/office/powerpoint/2010/main" val="345642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7" y="284176"/>
            <a:ext cx="8042552" cy="150876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Elisha inherits Elijah’s mantle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Kings 19:9-21</a:t>
            </a: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792936"/>
            <a:ext cx="8042552" cy="44249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Kings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19:19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departed from there, and found Elisha the son of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Shaphat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who was plowing with twelve yoke of oxen before him, and he was with the twelfth. Then Elijah passed by him and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threw his mantle on him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Picture 4" descr="http://1.bp.blogspot.com/-8LQVmX0Xz70/UllJ19-q2jI/AAAAAAAADvk/6uO4pZ_cRBo/s1600/8+-+117317863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64" y="4555067"/>
            <a:ext cx="2385403" cy="21505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1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3" y="284176"/>
            <a:ext cx="8779934" cy="1508760"/>
          </a:xfrm>
        </p:spPr>
        <p:txBody>
          <a:bodyPr>
            <a:no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GENERATION:</a:t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I AM WEARING A MANTLE NOW!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2011680"/>
            <a:ext cx="8466667" cy="484632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Life = My Mantle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Legacy: Who I Am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What I Will Be Remembered For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23:6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eat the bread of a miser, Nor desire his delicacies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For as he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his heart, so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he.</a:t>
            </a:r>
          </a:p>
        </p:txBody>
      </p:sp>
    </p:spTree>
    <p:extLst>
      <p:ext uri="{BB962C8B-B14F-4D97-AF65-F5344CB8AC3E}">
        <p14:creationId xmlns:p14="http://schemas.microsoft.com/office/powerpoint/2010/main" val="385035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33" y="284176"/>
            <a:ext cx="8779934" cy="150876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 GENERATION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2011680"/>
            <a:ext cx="8466667" cy="420624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I. Gen (“Greatest Gen” 1920-1945)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69-94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old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 Boomer Gen (1946-1964)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50-68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old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 X (1965-1980)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34-49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002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284176"/>
            <a:ext cx="8822267" cy="150876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YOUNGER GENERATION: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What Mantle will you inherit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2011680"/>
            <a:ext cx="8280400" cy="420624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Generation For God: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Gen Y (Millennials)  1981-2000’s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teens – 33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Seeing your place in God’s plan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yourself to take the mantle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939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176"/>
            <a:ext cx="8610600" cy="150876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“Please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a double portion of your spirit be upon me."?”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Kgs 2:9)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72732"/>
            <a:ext cx="8610600" cy="488526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Elijah’s Life = Elijah’s Mantle</a:t>
            </a:r>
            <a:br>
              <a:rPr lang="en-US" sz="3200" b="1" dirty="0" smtClean="0"/>
            </a:br>
            <a:r>
              <a:rPr lang="en-US" sz="1400" b="1" dirty="0" smtClean="0"/>
              <a:t>     </a:t>
            </a:r>
          </a:p>
          <a:p>
            <a:r>
              <a:rPr lang="en-US" sz="3200" b="1" dirty="0" smtClean="0"/>
              <a:t>Elijah’s Miracles &amp; Glory </a:t>
            </a:r>
            <a:br>
              <a:rPr lang="en-US" sz="3200" b="1" dirty="0" smtClean="0"/>
            </a:br>
            <a:endParaRPr lang="en-US" sz="1400" b="1" dirty="0" smtClean="0"/>
          </a:p>
          <a:p>
            <a:r>
              <a:rPr lang="en-US" sz="3200" b="1" dirty="0" smtClean="0"/>
              <a:t>History’s Reputation of Elijah: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000" b="1" dirty="0"/>
              <a:t>Mal 4:5 </a:t>
            </a:r>
            <a:r>
              <a:rPr lang="en-US" sz="2000" b="1" dirty="0" smtClean="0"/>
              <a:t>  Behold</a:t>
            </a:r>
            <a:r>
              <a:rPr lang="en-US" sz="2000" b="1" dirty="0"/>
              <a:t>, I will send you </a:t>
            </a:r>
            <a:r>
              <a:rPr lang="en-US" sz="2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/>
              <a:t>the prophet Before the coming of the great and dreadful day of the LORD</a:t>
            </a:r>
            <a:r>
              <a:rPr lang="en-US" sz="2000" b="1" dirty="0" smtClean="0"/>
              <a:t>.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Matt </a:t>
            </a:r>
            <a:r>
              <a:rPr lang="en-US" sz="2000" b="1" dirty="0"/>
              <a:t>16:14 </a:t>
            </a:r>
            <a:r>
              <a:rPr lang="en-US" sz="2000" b="1" dirty="0" smtClean="0"/>
              <a:t>    So </a:t>
            </a:r>
            <a:r>
              <a:rPr lang="en-US" sz="2000" b="1" dirty="0"/>
              <a:t>they said, "Some say John the Baptist, some </a:t>
            </a:r>
            <a:r>
              <a:rPr lang="en-US" sz="2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</a:t>
            </a:r>
            <a:r>
              <a:rPr lang="en-US" sz="2000" b="1" dirty="0"/>
              <a:t>, and others Jeremiah or one of the prophets.“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Matt </a:t>
            </a:r>
            <a:r>
              <a:rPr lang="en-US" sz="2000" b="1" dirty="0"/>
              <a:t>17:2 </a:t>
            </a:r>
            <a:r>
              <a:rPr lang="en-US" sz="2000" b="1" dirty="0" smtClean="0"/>
              <a:t>  and </a:t>
            </a:r>
            <a:r>
              <a:rPr lang="en-US" sz="2000" b="1" dirty="0"/>
              <a:t>He was transfigured before them. His face shone like the sun, and His clothes became as white as the </a:t>
            </a:r>
            <a:r>
              <a:rPr lang="en-US" sz="2000" b="1" dirty="0" smtClean="0"/>
              <a:t>light.  </a:t>
            </a:r>
            <a:r>
              <a:rPr lang="en-US" sz="2000" b="1" dirty="0"/>
              <a:t>And behold, Moses and </a:t>
            </a:r>
            <a:r>
              <a:rPr lang="en-US" sz="2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Elijah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/>
              <a:t>appeared to them, talking with Him.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dodsonlumber.com/Acts242/wp-content/uploads/2014/08/elisha-elij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908300" cy="2181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7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176"/>
            <a:ext cx="8610600" cy="150876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“Please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a double portion of your spirit be upon me."?”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Kgs 2:9)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72732"/>
            <a:ext cx="8610600" cy="488526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Reputation of Elijah During His Life:</a:t>
            </a:r>
            <a:br>
              <a:rPr lang="en-US" sz="3200" b="1" dirty="0" smtClean="0"/>
            </a:br>
            <a:r>
              <a:rPr lang="en-US" sz="2000" b="1" dirty="0" smtClean="0"/>
              <a:t>1 K. </a:t>
            </a:r>
            <a:r>
              <a:rPr lang="en-US" sz="2000" b="1" dirty="0"/>
              <a:t>18:17 </a:t>
            </a:r>
            <a:r>
              <a:rPr lang="en-US" sz="2000" b="1" dirty="0" smtClean="0"/>
              <a:t>Then </a:t>
            </a:r>
            <a:r>
              <a:rPr lang="en-US" sz="2000" b="1" dirty="0"/>
              <a:t>it happened, when Ahab saw Elijah</a:t>
            </a:r>
            <a:r>
              <a:rPr lang="en-US" sz="2000" b="1" dirty="0" smtClean="0"/>
              <a:t>,</a:t>
            </a:r>
            <a:br>
              <a:rPr lang="en-US" sz="2000" b="1" dirty="0" smtClean="0"/>
            </a:br>
            <a:r>
              <a:rPr lang="en-US" sz="2000" b="1" dirty="0" smtClean="0"/>
              <a:t>Ahab </a:t>
            </a:r>
            <a:r>
              <a:rPr lang="en-US" sz="2000" b="1" dirty="0"/>
              <a:t>said to him, "Is that you, </a:t>
            </a:r>
            <a:r>
              <a:rPr lang="en-US" sz="2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troubler of Israel</a:t>
            </a:r>
            <a:r>
              <a:rPr lang="en-US" sz="2000" b="1" dirty="0" smtClean="0"/>
              <a:t>?“</a:t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1 K. </a:t>
            </a:r>
            <a:r>
              <a:rPr lang="en-US" sz="2000" b="1" dirty="0"/>
              <a:t>19:2 Then Jezebel sent a messenger to Elijah, saying, "So let the gods do to me, and more also, if I do not make </a:t>
            </a:r>
            <a:r>
              <a:rPr lang="en-US" sz="2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life</a:t>
            </a:r>
            <a:r>
              <a:rPr lang="en-US" sz="2000" b="1" dirty="0"/>
              <a:t> as the life of one of them by tomorrow about this time.“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>1 K. </a:t>
            </a:r>
            <a:r>
              <a:rPr lang="en-US" sz="2000" b="1" dirty="0"/>
              <a:t>19:14 And he said, "I have been very zealous for the LORD God of hosts; because the children of Israel have forsaken Your covenant, torn down Your altars, and killed Your prophets with the sword. </a:t>
            </a:r>
            <a:r>
              <a:rPr lang="en-US" sz="2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alone am left</a:t>
            </a:r>
            <a:r>
              <a:rPr lang="en-US" sz="2000" b="1" dirty="0"/>
              <a:t>; and they seek to take my life."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636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176"/>
            <a:ext cx="8610600" cy="150876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“Please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a double portion of your spirit be upon me."?”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Kgs 2:9)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72732"/>
            <a:ext cx="8305019" cy="488526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Elijah’s Legacy In Eyes of Elisha</a:t>
            </a:r>
          </a:p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 Apostles </a:t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Asking Jesus To Be “Greatest” In The Kingdom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 10  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 They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 to Him, "Grant us that we may sit, one on Your right hand and the other on Your left, in Your glory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.“    But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said to them, "You do not know what you ask.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able to drink the cup that I drink, and be baptized with the baptism that I am baptized with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?“   They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said to Him, "We are able." So Jesus said to them, "You will indeed drink the cup that I drink, and with the baptism I am baptized with you will be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baptized!”</a:t>
            </a:r>
          </a:p>
        </p:txBody>
      </p:sp>
    </p:spTree>
    <p:extLst>
      <p:ext uri="{BB962C8B-B14F-4D97-AF65-F5344CB8AC3E}">
        <p14:creationId xmlns:p14="http://schemas.microsoft.com/office/powerpoint/2010/main" val="101954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4176"/>
            <a:ext cx="8610600" cy="150876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“Please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a double portion of your spirit be upon me."?” 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Kgs 2:9)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72732"/>
            <a:ext cx="8305019" cy="488526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How It Really Was To Be An Apostle:</a:t>
            </a:r>
            <a:br>
              <a:rPr lang="en-US" sz="3200" b="1" dirty="0" smtClean="0"/>
            </a:br>
            <a:r>
              <a:rPr lang="en-US" sz="1800" b="1" dirty="0" smtClean="0"/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Cor. 4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think that God has displayed us, the apostles, last, as men condemned to death; for we have been made a spectacle to the world, both to angels and to men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We are fools for Christ's sake,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We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weak,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we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dishonored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To the present hour we both hunger and thirst, and we are poorly clothed, and beaten, and homeless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And we labor, working with our own hands. Being reviled, we bless; being persecuted, we endure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being defamed, we entreat. We have been made as the filth of the world, the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offscouring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all things until now.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05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Office Theme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11.xml><?xml version="1.0" encoding="utf-8"?>
<a:theme xmlns:a="http://schemas.openxmlformats.org/drawingml/2006/main" name="5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12.xml><?xml version="1.0" encoding="utf-8"?>
<a:theme xmlns:a="http://schemas.openxmlformats.org/drawingml/2006/main" name="6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13.xml><?xml version="1.0" encoding="utf-8"?>
<a:theme xmlns:a="http://schemas.openxmlformats.org/drawingml/2006/main" name="7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14.xml><?xml version="1.0" encoding="utf-8"?>
<a:theme xmlns:a="http://schemas.openxmlformats.org/drawingml/2006/main" name="8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15.xml><?xml version="1.0" encoding="utf-8"?>
<a:theme xmlns:a="http://schemas.openxmlformats.org/drawingml/2006/main" name="9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16.xml><?xml version="1.0" encoding="utf-8"?>
<a:theme xmlns:a="http://schemas.openxmlformats.org/drawingml/2006/main" name="10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17.xml><?xml version="1.0" encoding="utf-8"?>
<a:theme xmlns:a="http://schemas.openxmlformats.org/drawingml/2006/main" name="11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18.xml><?xml version="1.0" encoding="utf-8"?>
<a:theme xmlns:a="http://schemas.openxmlformats.org/drawingml/2006/main" name="12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19.xml><?xml version="1.0" encoding="utf-8"?>
<a:theme xmlns:a="http://schemas.openxmlformats.org/drawingml/2006/main" name="13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2_Office Theme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4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Office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">
  <a:themeElements>
    <a:clrScheme name="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">
      <a:majorFont>
        <a:latin typeface="Eras Medium ITC"/>
        <a:ea typeface=""/>
        <a:cs typeface="Arial"/>
      </a:majorFont>
      <a:minorFont>
        <a:latin typeface="Eras Demi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02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A5002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A5002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Right"/>
          <a:lightRig rig="legacyFlat3" dir="b"/>
        </a:scene3d>
        <a:sp3d extrusionH="887400" prstMaterial="legacyMatte">
          <a:bevelT w="13500" h="13500" prst="angle"/>
          <a:bevelB w="13500" h="13500" prst="angle"/>
          <a:extrusionClr>
            <a:srgbClr val="A50021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</a:defRPr>
        </a:defPPr>
      </a:lstStyle>
    </a:lnDef>
  </a:objectDefaults>
  <a:extraClrSchemeLst>
    <a:extraClrScheme>
      <a:clrScheme name="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C103367949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Design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7.xml><?xml version="1.0" encoding="utf-8"?>
<a:theme xmlns:a="http://schemas.openxmlformats.org/drawingml/2006/main" name="1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8.xml><?xml version="1.0" encoding="utf-8"?>
<a:theme xmlns:a="http://schemas.openxmlformats.org/drawingml/2006/main" name="2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9.xml><?xml version="1.0" encoding="utf-8"?>
<a:theme xmlns:a="http://schemas.openxmlformats.org/drawingml/2006/main" name="3_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40881</TotalTime>
  <Words>420</Words>
  <Application>Microsoft Macintosh PowerPoint</Application>
  <PresentationFormat>On-screen Show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20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</vt:i4>
      </vt:variant>
    </vt:vector>
  </HeadingPairs>
  <TitlesOfParts>
    <vt:vector size="40" baseType="lpstr">
      <vt:lpstr>1_Office Theme</vt:lpstr>
      <vt:lpstr>2_Office Theme</vt:lpstr>
      <vt:lpstr>3_Office Theme</vt:lpstr>
      <vt:lpstr>B</vt:lpstr>
      <vt:lpstr>TC103367949990</vt:lpstr>
      <vt:lpstr>Banded</vt:lpstr>
      <vt:lpstr>1_Banded</vt:lpstr>
      <vt:lpstr>2_Banded</vt:lpstr>
      <vt:lpstr>3_Banded</vt:lpstr>
      <vt:lpstr>4_Banded</vt:lpstr>
      <vt:lpstr>5_Banded</vt:lpstr>
      <vt:lpstr>6_Banded</vt:lpstr>
      <vt:lpstr>7_Banded</vt:lpstr>
      <vt:lpstr>8_Banded</vt:lpstr>
      <vt:lpstr>9_Banded</vt:lpstr>
      <vt:lpstr>10_Banded</vt:lpstr>
      <vt:lpstr>11_Banded</vt:lpstr>
      <vt:lpstr>12_Banded</vt:lpstr>
      <vt:lpstr>13_Banded</vt:lpstr>
      <vt:lpstr>14_Banded</vt:lpstr>
      <vt:lpstr>Passing The mantle</vt:lpstr>
      <vt:lpstr>Elisha inherits Elijah’s mantle                          I Kings 19:9-21</vt:lpstr>
      <vt:lpstr>ADULT GENERATION:       I AM WEARING A MANTLE NOW!</vt:lpstr>
      <vt:lpstr>ADULT GENERATIONS</vt:lpstr>
      <vt:lpstr>YOUNGER GENERATION:          What Mantle will you inherit?</vt:lpstr>
      <vt:lpstr>“Please let a double portion of your spirit be upon me."?”  (2 Kgs 2:9)</vt:lpstr>
      <vt:lpstr>“Please let a double portion of your spirit be upon me."?”  (2 Kgs 2:9)</vt:lpstr>
      <vt:lpstr>“Please let a double portion of your spirit be upon me."?”  (2 Kgs 2:9)</vt:lpstr>
      <vt:lpstr>“Please let a double portion of your spirit be upon me."?”  (2 Kgs 2:9)</vt:lpstr>
      <vt:lpstr>“Please let a double portion of your spirit be upon me."?”  (2 Kgs 2:9)</vt:lpstr>
      <vt:lpstr>“Please let a double portion of your spirit be upon me."?”  (2 Kgs 2:9)</vt:lpstr>
      <vt:lpstr>“And Elisha saw it, and he cried out, "My father, my father, the chariot of Israel and its horsemen!"(2 Kgs 2:12-15)</vt:lpstr>
      <vt:lpstr>“Tell me all the great things Elisha has done?”  (2 Kgs 8:4)</vt:lpstr>
      <vt:lpstr>“Tell me all the great things Elisha has done?”  (2 Kgs 8:4)</vt:lpstr>
      <vt:lpstr>“Tell me all the great things Elisha has done?”  (2 Kgs 8:4)</vt:lpstr>
      <vt:lpstr>“Tell me all the great things Elisha has done?”  (2 Kgs 8:4)</vt:lpstr>
      <vt:lpstr>THROWING (Giving) the mantle</vt:lpstr>
      <vt:lpstr>THROWING  the  mantle:                                  WHAT AM I GIVING?</vt:lpstr>
      <vt:lpstr>THROWING  the  mantle:                            TO WHOM AM I GIVING IT?</vt:lpstr>
      <vt:lpstr>Custom Show 1</vt:lpstr>
    </vt:vector>
  </TitlesOfParts>
  <Company> Northwest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  JESUS  NAME,  AMEN”</dc:title>
  <dc:creator>Rick</dc:creator>
  <cp:lastModifiedBy>Andrew Wineinger</cp:lastModifiedBy>
  <cp:revision>3192</cp:revision>
  <cp:lastPrinted>2014-05-25T12:42:56Z</cp:lastPrinted>
  <dcterms:created xsi:type="dcterms:W3CDTF">2006-11-24T19:22:25Z</dcterms:created>
  <dcterms:modified xsi:type="dcterms:W3CDTF">2014-09-21T16:18:06Z</dcterms:modified>
</cp:coreProperties>
</file>