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4" r:id="rId1"/>
    <p:sldMasterId id="2147484136" r:id="rId2"/>
    <p:sldMasterId id="2147484138" r:id="rId3"/>
    <p:sldMasterId id="2147484140" r:id="rId4"/>
    <p:sldMasterId id="2147484142" r:id="rId5"/>
    <p:sldMasterId id="2147484144" r:id="rId6"/>
    <p:sldMasterId id="2147484146" r:id="rId7"/>
    <p:sldMasterId id="2147484148" r:id="rId8"/>
    <p:sldMasterId id="2147484150" r:id="rId9"/>
    <p:sldMasterId id="2147484152" r:id="rId10"/>
    <p:sldMasterId id="2147484154" r:id="rId11"/>
    <p:sldMasterId id="2147484156" r:id="rId12"/>
    <p:sldMasterId id="2147484158" r:id="rId13"/>
    <p:sldMasterId id="2147484160" r:id="rId14"/>
    <p:sldMasterId id="2147484162" r:id="rId15"/>
    <p:sldMasterId id="2147484164" r:id="rId16"/>
    <p:sldMasterId id="2147484166" r:id="rId17"/>
    <p:sldMasterId id="2147484168" r:id="rId18"/>
    <p:sldMasterId id="2147484170" r:id="rId19"/>
    <p:sldMasterId id="2147484172" r:id="rId20"/>
    <p:sldMasterId id="2147484174" r:id="rId21"/>
    <p:sldMasterId id="2147484176" r:id="rId22"/>
    <p:sldMasterId id="2147484178" r:id="rId23"/>
    <p:sldMasterId id="2147484180" r:id="rId24"/>
  </p:sldMasterIdLst>
  <p:notesMasterIdLst>
    <p:notesMasterId r:id="rId49"/>
  </p:notesMasterIdLst>
  <p:handoutMasterIdLst>
    <p:handoutMasterId r:id="rId50"/>
  </p:handoutMasterIdLst>
  <p:sldIdLst>
    <p:sldId id="6082" r:id="rId25"/>
    <p:sldId id="6083" r:id="rId26"/>
    <p:sldId id="6084" r:id="rId27"/>
    <p:sldId id="6085" r:id="rId28"/>
    <p:sldId id="6086" r:id="rId29"/>
    <p:sldId id="6087" r:id="rId30"/>
    <p:sldId id="6088" r:id="rId31"/>
    <p:sldId id="6089" r:id="rId32"/>
    <p:sldId id="6090" r:id="rId33"/>
    <p:sldId id="6091" r:id="rId34"/>
    <p:sldId id="6092" r:id="rId35"/>
    <p:sldId id="6093" r:id="rId36"/>
    <p:sldId id="6094" r:id="rId37"/>
    <p:sldId id="6095" r:id="rId38"/>
    <p:sldId id="6096" r:id="rId39"/>
    <p:sldId id="6097" r:id="rId40"/>
    <p:sldId id="6098" r:id="rId41"/>
    <p:sldId id="6099" r:id="rId42"/>
    <p:sldId id="6100" r:id="rId43"/>
    <p:sldId id="6101" r:id="rId44"/>
    <p:sldId id="6102" r:id="rId45"/>
    <p:sldId id="6103" r:id="rId46"/>
    <p:sldId id="6104" r:id="rId47"/>
    <p:sldId id="6105" r:id="rId48"/>
  </p:sldIdLst>
  <p:sldSz cx="9144000" cy="6858000" type="screen4x3"/>
  <p:notesSz cx="7007225" cy="92884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CC"/>
    <a:srgbClr val="B2B2B2"/>
    <a:srgbClr val="E4B0A0"/>
    <a:srgbClr val="800000"/>
    <a:srgbClr val="FFFFFF"/>
    <a:srgbClr val="000000"/>
    <a:srgbClr val="0000FF"/>
    <a:srgbClr val="5F5F5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9" autoAdjust="0"/>
    <p:restoredTop sz="86420" autoAdjust="0"/>
  </p:normalViewPr>
  <p:slideViewPr>
    <p:cSldViewPr>
      <p:cViewPr>
        <p:scale>
          <a:sx n="130" d="100"/>
          <a:sy n="130" d="100"/>
        </p:scale>
        <p:origin x="-19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16.xml"/><Relationship Id="rId41" Type="http://schemas.openxmlformats.org/officeDocument/2006/relationships/slide" Target="slides/slide17.xml"/><Relationship Id="rId42" Type="http://schemas.openxmlformats.org/officeDocument/2006/relationships/slide" Target="slides/slide18.xml"/><Relationship Id="rId43" Type="http://schemas.openxmlformats.org/officeDocument/2006/relationships/slide" Target="slides/slide19.xml"/><Relationship Id="rId44" Type="http://schemas.openxmlformats.org/officeDocument/2006/relationships/slide" Target="slides/slide20.xml"/><Relationship Id="rId45" Type="http://schemas.openxmlformats.org/officeDocument/2006/relationships/slide" Target="slides/slide21.xml"/><Relationship Id="rId46" Type="http://schemas.openxmlformats.org/officeDocument/2006/relationships/slide" Target="slides/slide22.xml"/><Relationship Id="rId47" Type="http://schemas.openxmlformats.org/officeDocument/2006/relationships/slide" Target="slides/slide23.xml"/><Relationship Id="rId48" Type="http://schemas.openxmlformats.org/officeDocument/2006/relationships/slide" Target="slides/slide24.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slide" Target="slides/slide8.xml"/><Relationship Id="rId33" Type="http://schemas.openxmlformats.org/officeDocument/2006/relationships/slide" Target="slides/slide9.xml"/><Relationship Id="rId34" Type="http://schemas.openxmlformats.org/officeDocument/2006/relationships/slide" Target="slides/slide10.xml"/><Relationship Id="rId35" Type="http://schemas.openxmlformats.org/officeDocument/2006/relationships/slide" Target="slides/slide11.xml"/><Relationship Id="rId36" Type="http://schemas.openxmlformats.org/officeDocument/2006/relationships/slide" Target="slides/slide12.xml"/><Relationship Id="rId37" Type="http://schemas.openxmlformats.org/officeDocument/2006/relationships/slide" Target="slides/slide13.xml"/><Relationship Id="rId38" Type="http://schemas.openxmlformats.org/officeDocument/2006/relationships/slide" Target="slides/slide14.xml"/><Relationship Id="rId39" Type="http://schemas.openxmlformats.org/officeDocument/2006/relationships/slide" Target="slides/slide1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6570" cy="463949"/>
          </a:xfrm>
          <a:prstGeom prst="rect">
            <a:avLst/>
          </a:prstGeom>
          <a:noFill/>
          <a:ln w="9525">
            <a:noFill/>
            <a:miter lim="800000"/>
            <a:headEnd/>
            <a:tailEnd/>
          </a:ln>
          <a:effectLst/>
        </p:spPr>
        <p:txBody>
          <a:bodyPr vert="horz" wrap="square" lIns="93108" tIns="46554" rIns="93108" bIns="46554" numCol="1" anchor="t" anchorCtr="0" compatLnSpc="1">
            <a:prstTxWarp prst="textNoShape">
              <a:avLst/>
            </a:prstTxWarp>
          </a:bodyPr>
          <a:lstStyle>
            <a:lvl1pPr defTabSz="930930">
              <a:defRPr sz="1200"/>
            </a:lvl1pPr>
          </a:lstStyle>
          <a:p>
            <a:pPr>
              <a:defRPr/>
            </a:pPr>
            <a:endParaRPr lang="en-US"/>
          </a:p>
        </p:txBody>
      </p:sp>
      <p:sp>
        <p:nvSpPr>
          <p:cNvPr id="56323" name="Rectangle 3"/>
          <p:cNvSpPr>
            <a:spLocks noGrp="1" noChangeArrowheads="1"/>
          </p:cNvSpPr>
          <p:nvPr>
            <p:ph type="dt" sz="quarter" idx="1"/>
          </p:nvPr>
        </p:nvSpPr>
        <p:spPr bwMode="auto">
          <a:xfrm>
            <a:off x="3969073" y="0"/>
            <a:ext cx="3036570" cy="463949"/>
          </a:xfrm>
          <a:prstGeom prst="rect">
            <a:avLst/>
          </a:prstGeom>
          <a:noFill/>
          <a:ln w="9525">
            <a:noFill/>
            <a:miter lim="800000"/>
            <a:headEnd/>
            <a:tailEnd/>
          </a:ln>
          <a:effectLst/>
        </p:spPr>
        <p:txBody>
          <a:bodyPr vert="horz" wrap="square" lIns="93108" tIns="46554" rIns="93108" bIns="46554" numCol="1" anchor="t" anchorCtr="0" compatLnSpc="1">
            <a:prstTxWarp prst="textNoShape">
              <a:avLst/>
            </a:prstTxWarp>
          </a:bodyPr>
          <a:lstStyle>
            <a:lvl1pPr algn="r" defTabSz="930930">
              <a:defRPr sz="1200"/>
            </a:lvl1pPr>
          </a:lstStyle>
          <a:p>
            <a:pPr>
              <a:defRPr/>
            </a:pPr>
            <a:endParaRPr lang="en-US"/>
          </a:p>
        </p:txBody>
      </p:sp>
      <p:sp>
        <p:nvSpPr>
          <p:cNvPr id="56324" name="Rectangle 4"/>
          <p:cNvSpPr>
            <a:spLocks noGrp="1" noChangeArrowheads="1"/>
          </p:cNvSpPr>
          <p:nvPr>
            <p:ph type="ftr" sz="quarter" idx="2"/>
          </p:nvPr>
        </p:nvSpPr>
        <p:spPr bwMode="auto">
          <a:xfrm>
            <a:off x="0" y="8822931"/>
            <a:ext cx="3036570" cy="463949"/>
          </a:xfrm>
          <a:prstGeom prst="rect">
            <a:avLst/>
          </a:prstGeom>
          <a:noFill/>
          <a:ln w="9525">
            <a:noFill/>
            <a:miter lim="800000"/>
            <a:headEnd/>
            <a:tailEnd/>
          </a:ln>
          <a:effectLst/>
        </p:spPr>
        <p:txBody>
          <a:bodyPr vert="horz" wrap="square" lIns="93108" tIns="46554" rIns="93108" bIns="46554" numCol="1" anchor="b" anchorCtr="0" compatLnSpc="1">
            <a:prstTxWarp prst="textNoShape">
              <a:avLst/>
            </a:prstTxWarp>
          </a:bodyPr>
          <a:lstStyle>
            <a:lvl1pPr defTabSz="930930">
              <a:defRPr sz="1200"/>
            </a:lvl1pPr>
          </a:lstStyle>
          <a:p>
            <a:pPr>
              <a:defRPr/>
            </a:pPr>
            <a:endParaRPr lang="en-US"/>
          </a:p>
        </p:txBody>
      </p:sp>
      <p:sp>
        <p:nvSpPr>
          <p:cNvPr id="56325" name="Rectangle 5"/>
          <p:cNvSpPr>
            <a:spLocks noGrp="1" noChangeArrowheads="1"/>
          </p:cNvSpPr>
          <p:nvPr>
            <p:ph type="sldNum" sz="quarter" idx="3"/>
          </p:nvPr>
        </p:nvSpPr>
        <p:spPr bwMode="auto">
          <a:xfrm>
            <a:off x="3969073" y="8822931"/>
            <a:ext cx="3036570" cy="463949"/>
          </a:xfrm>
          <a:prstGeom prst="rect">
            <a:avLst/>
          </a:prstGeom>
          <a:noFill/>
          <a:ln w="9525">
            <a:noFill/>
            <a:miter lim="800000"/>
            <a:headEnd/>
            <a:tailEnd/>
          </a:ln>
          <a:effectLst/>
        </p:spPr>
        <p:txBody>
          <a:bodyPr vert="horz" wrap="square" lIns="93108" tIns="46554" rIns="93108" bIns="46554" numCol="1" anchor="b" anchorCtr="0" compatLnSpc="1">
            <a:prstTxWarp prst="textNoShape">
              <a:avLst/>
            </a:prstTxWarp>
          </a:bodyPr>
          <a:lstStyle>
            <a:lvl1pPr algn="r" defTabSz="930930">
              <a:defRPr sz="1200"/>
            </a:lvl1pPr>
          </a:lstStyle>
          <a:p>
            <a:pPr>
              <a:defRPr/>
            </a:pPr>
            <a:fld id="{036BE8F2-B6F4-44A8-9D9C-E0F54009DFF4}" type="slidenum">
              <a:rPr lang="en-US"/>
              <a:pPr>
                <a:defRPr/>
              </a:pPr>
              <a:t>‹#›</a:t>
            </a:fld>
            <a:endParaRPr lang="en-US"/>
          </a:p>
        </p:txBody>
      </p:sp>
    </p:spTree>
    <p:extLst>
      <p:ext uri="{BB962C8B-B14F-4D97-AF65-F5344CB8AC3E}">
        <p14:creationId xmlns:p14="http://schemas.microsoft.com/office/powerpoint/2010/main" val="595779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570" cy="463949"/>
          </a:xfrm>
          <a:prstGeom prst="rect">
            <a:avLst/>
          </a:prstGeom>
          <a:noFill/>
          <a:ln w="9525">
            <a:noFill/>
            <a:miter lim="800000"/>
            <a:headEnd/>
            <a:tailEnd/>
          </a:ln>
          <a:effectLst/>
        </p:spPr>
        <p:txBody>
          <a:bodyPr vert="horz" wrap="square" lIns="93108" tIns="46554" rIns="93108" bIns="46554" numCol="1" anchor="t" anchorCtr="0" compatLnSpc="1">
            <a:prstTxWarp prst="textNoShape">
              <a:avLst/>
            </a:prstTxWarp>
          </a:bodyPr>
          <a:lstStyle>
            <a:lvl1pPr defTabSz="930930">
              <a:defRPr sz="1200"/>
            </a:lvl1pPr>
          </a:lstStyle>
          <a:p>
            <a:pPr>
              <a:defRPr/>
            </a:pPr>
            <a:endParaRPr lang="en-US"/>
          </a:p>
        </p:txBody>
      </p:sp>
      <p:sp>
        <p:nvSpPr>
          <p:cNvPr id="5123" name="Rectangle 3"/>
          <p:cNvSpPr>
            <a:spLocks noGrp="1" noChangeArrowheads="1"/>
          </p:cNvSpPr>
          <p:nvPr>
            <p:ph type="dt" idx="1"/>
          </p:nvPr>
        </p:nvSpPr>
        <p:spPr bwMode="auto">
          <a:xfrm>
            <a:off x="3969073" y="0"/>
            <a:ext cx="3036570" cy="463949"/>
          </a:xfrm>
          <a:prstGeom prst="rect">
            <a:avLst/>
          </a:prstGeom>
          <a:noFill/>
          <a:ln w="9525">
            <a:noFill/>
            <a:miter lim="800000"/>
            <a:headEnd/>
            <a:tailEnd/>
          </a:ln>
          <a:effectLst/>
        </p:spPr>
        <p:txBody>
          <a:bodyPr vert="horz" wrap="square" lIns="93108" tIns="46554" rIns="93108" bIns="46554" numCol="1" anchor="t" anchorCtr="0" compatLnSpc="1">
            <a:prstTxWarp prst="textNoShape">
              <a:avLst/>
            </a:prstTxWarp>
          </a:bodyPr>
          <a:lstStyle>
            <a:lvl1pPr algn="r" defTabSz="930930">
              <a:defRPr sz="1200"/>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82688" y="696913"/>
            <a:ext cx="4643437" cy="34829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356" y="4411466"/>
            <a:ext cx="5604513" cy="4180283"/>
          </a:xfrm>
          <a:prstGeom prst="rect">
            <a:avLst/>
          </a:prstGeom>
          <a:noFill/>
          <a:ln w="9525">
            <a:noFill/>
            <a:miter lim="800000"/>
            <a:headEnd/>
            <a:tailEnd/>
          </a:ln>
          <a:effectLst/>
        </p:spPr>
        <p:txBody>
          <a:bodyPr vert="horz" wrap="square" lIns="93108" tIns="46554" rIns="93108" bIns="465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2931"/>
            <a:ext cx="3036570" cy="463949"/>
          </a:xfrm>
          <a:prstGeom prst="rect">
            <a:avLst/>
          </a:prstGeom>
          <a:noFill/>
          <a:ln w="9525">
            <a:noFill/>
            <a:miter lim="800000"/>
            <a:headEnd/>
            <a:tailEnd/>
          </a:ln>
          <a:effectLst/>
        </p:spPr>
        <p:txBody>
          <a:bodyPr vert="horz" wrap="square" lIns="93108" tIns="46554" rIns="93108" bIns="46554" numCol="1" anchor="b" anchorCtr="0" compatLnSpc="1">
            <a:prstTxWarp prst="textNoShape">
              <a:avLst/>
            </a:prstTxWarp>
          </a:bodyPr>
          <a:lstStyle>
            <a:lvl1pPr defTabSz="930930">
              <a:defRPr sz="1200"/>
            </a:lvl1pPr>
          </a:lstStyle>
          <a:p>
            <a:pPr>
              <a:defRPr/>
            </a:pPr>
            <a:endParaRPr lang="en-US"/>
          </a:p>
        </p:txBody>
      </p:sp>
      <p:sp>
        <p:nvSpPr>
          <p:cNvPr id="5127" name="Rectangle 7"/>
          <p:cNvSpPr>
            <a:spLocks noGrp="1" noChangeArrowheads="1"/>
          </p:cNvSpPr>
          <p:nvPr>
            <p:ph type="sldNum" sz="quarter" idx="5"/>
          </p:nvPr>
        </p:nvSpPr>
        <p:spPr bwMode="auto">
          <a:xfrm>
            <a:off x="3969073" y="8822931"/>
            <a:ext cx="3036570" cy="463949"/>
          </a:xfrm>
          <a:prstGeom prst="rect">
            <a:avLst/>
          </a:prstGeom>
          <a:noFill/>
          <a:ln w="9525">
            <a:noFill/>
            <a:miter lim="800000"/>
            <a:headEnd/>
            <a:tailEnd/>
          </a:ln>
          <a:effectLst/>
        </p:spPr>
        <p:txBody>
          <a:bodyPr vert="horz" wrap="square" lIns="93108" tIns="46554" rIns="93108" bIns="46554" numCol="1" anchor="b" anchorCtr="0" compatLnSpc="1">
            <a:prstTxWarp prst="textNoShape">
              <a:avLst/>
            </a:prstTxWarp>
          </a:bodyPr>
          <a:lstStyle>
            <a:lvl1pPr algn="r" defTabSz="930930">
              <a:defRPr sz="1200"/>
            </a:lvl1pPr>
          </a:lstStyle>
          <a:p>
            <a:pPr>
              <a:defRPr/>
            </a:pPr>
            <a:fld id="{1CD5DC1E-3581-4A44-B2B0-813D97C168CA}" type="slidenum">
              <a:rPr lang="en-US"/>
              <a:pPr>
                <a:defRPr/>
              </a:pPr>
              <a:t>‹#›</a:t>
            </a:fld>
            <a:endParaRPr lang="en-US"/>
          </a:p>
        </p:txBody>
      </p:sp>
    </p:spTree>
    <p:extLst>
      <p:ext uri="{BB962C8B-B14F-4D97-AF65-F5344CB8AC3E}">
        <p14:creationId xmlns:p14="http://schemas.microsoft.com/office/powerpoint/2010/main" val="1339302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1</a:t>
            </a:fld>
            <a:endParaRPr lang="es-E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10</a:t>
            </a:fld>
            <a:endParaRPr lang="es-E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11</a:t>
            </a:fld>
            <a:endParaRPr lang="es-E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12</a:t>
            </a:fld>
            <a:endParaRPr lang="es-E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13</a:t>
            </a:fld>
            <a:endParaRPr lang="es-E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14</a:t>
            </a:fld>
            <a:endParaRPr lang="es-E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15</a:t>
            </a:fld>
            <a:endParaRPr lang="es-E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16</a:t>
            </a:fld>
            <a:endParaRPr lang="es-E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17</a:t>
            </a:fld>
            <a:endParaRPr lang="es-E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18</a:t>
            </a:fld>
            <a:endParaRPr lang="es-E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19</a:t>
            </a:fld>
            <a:endParaRPr lang="es-E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2</a:t>
            </a:fld>
            <a:endParaRPr lang="es-E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20</a:t>
            </a:fld>
            <a:endParaRPr lang="es-E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21</a:t>
            </a:fld>
            <a:endParaRPr lang="es-E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22</a:t>
            </a:fld>
            <a:endParaRPr lang="es-E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23</a:t>
            </a:fld>
            <a:endParaRPr lang="es-E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24</a:t>
            </a:fld>
            <a:endParaRPr lang="es-E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3</a:t>
            </a:fld>
            <a:endParaRPr lang="es-E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4</a:t>
            </a:fld>
            <a:endParaRPr lang="es-E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5</a:t>
            </a:fld>
            <a:endParaRPr lang="es-E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6</a:t>
            </a:fld>
            <a:endParaRPr lang="es-E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7</a:t>
            </a:fld>
            <a:endParaRPr lang="es-E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8</a:t>
            </a:fld>
            <a:endParaRPr lang="es-E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FA1BB-22BB-49D4-B1D7-6E3570EB15ED}" type="slidenum">
              <a:rPr lang="es-ES" smtClean="0">
                <a:solidFill>
                  <a:srgbClr val="000000"/>
                </a:solidFill>
              </a:rPr>
              <a:pPr/>
              <a:t>9</a:t>
            </a:fld>
            <a:endParaRPr lang="es-E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s-VE"/>
          </a:p>
        </p:txBody>
      </p:sp>
      <p:sp>
        <p:nvSpPr>
          <p:cNvPr id="17" name="Footer Placeholder 16"/>
          <p:cNvSpPr>
            <a:spLocks noGrp="1"/>
          </p:cNvSpPr>
          <p:nvPr>
            <p:ph type="ftr" sz="quarter" idx="11"/>
          </p:nvPr>
        </p:nvSpPr>
        <p:spPr/>
        <p:txBody>
          <a:bodyPr/>
          <a:lstStyle/>
          <a:p>
            <a:endParaRPr lang="es-VE"/>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CA0D01-265D-426D-B2BA-693C06D849A2}" type="slidenum">
              <a:rPr lang="es-VE" smtClean="0">
                <a:solidFill>
                  <a:srgbClr val="8CADAE">
                    <a:shade val="75000"/>
                  </a:srgbClr>
                </a:solidFill>
              </a:rPr>
              <a:pPr/>
              <a:t>‹#›</a:t>
            </a:fld>
            <a:endParaRPr lang="es-VE">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a:xfrm>
            <a:off x="4361688" y="1026372"/>
            <a:ext cx="457200" cy="441325"/>
          </a:xfrm>
        </p:spPr>
        <p:txBody>
          <a:bodyPr/>
          <a:lstStyle/>
          <a:p>
            <a:fld id="{F81FA124-31FC-4191-8EEB-4A0BA809FB87}" type="slidenum">
              <a:rPr lang="es-VE" smtClean="0">
                <a:solidFill>
                  <a:srgbClr val="8CADAE">
                    <a:shade val="75000"/>
                  </a:srgbClr>
                </a:solidFill>
              </a:rPr>
              <a:pPr/>
              <a:t>‹#›</a:t>
            </a:fld>
            <a:endParaRPr lang="es-VE">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35"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53"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55"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57"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59"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61"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63"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65"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67"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69"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71"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37"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73"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75"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77"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79"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81"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39"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41"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43"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45"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47"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49"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buFontTx/>
              <a:buChar char="•"/>
            </a:pPr>
            <a:endParaRPr lang="es-VE" b="1" u="sng"/>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buFontTx/>
              <a:buChar char="•"/>
            </a:pPr>
            <a:endParaRPr lang="es-VE" b="1" u="sng"/>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buFontTx/>
              <a:buChar char="•"/>
            </a:pPr>
            <a:endParaRPr lang="en-US" b="1" u="sng"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buFontTx/>
              <a:buChar char="•"/>
            </a:pPr>
            <a:endParaRPr lang="en-US" b="1" u="sng">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FontTx/>
              <a:buChar char="•"/>
            </a:pPr>
            <a:endParaRPr lang="en-US" b="1" u="sng">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buFontTx/>
              <a:buChar char="•"/>
            </a:pPr>
            <a:fld id="{43140453-3BFB-4523-A971-CB9DB07F2A29}" type="slidenum">
              <a:rPr lang="es-VE" b="1" u="sng" smtClean="0">
                <a:solidFill>
                  <a:srgbClr val="8CADAE">
                    <a:shade val="75000"/>
                  </a:srgbClr>
                </a:solidFill>
              </a:rPr>
              <a:pPr>
                <a:buFontTx/>
                <a:buChar char="•"/>
              </a:pPr>
              <a:t>‹#›</a:t>
            </a:fld>
            <a:endParaRPr lang="es-VE" b="1" u="sng">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51" r:id="rId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819400"/>
            <a:ext cx="8458200" cy="1752600"/>
          </a:xfrm>
        </p:spPr>
        <p:txBody>
          <a:bodyPr>
            <a:normAutofit/>
          </a:bodyPr>
          <a:lstStyle/>
          <a:p>
            <a:r>
              <a:rPr lang="en-US" sz="2400" dirty="0" smtClean="0"/>
              <a:t>“I was hungry</a:t>
            </a:r>
          </a:p>
          <a:p>
            <a:r>
              <a:rPr lang="en-US" sz="2400" dirty="0" smtClean="0"/>
              <a:t>And you gave me something to eat”</a:t>
            </a:r>
          </a:p>
          <a:p>
            <a:r>
              <a:rPr lang="en-US" sz="2400" dirty="0" smtClean="0"/>
              <a:t>Matthew 25:35</a:t>
            </a:r>
            <a:endParaRPr lang="en-US" sz="2400" dirty="0"/>
          </a:p>
        </p:txBody>
      </p:sp>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Benevolence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In The New Testament</a:t>
            </a:r>
            <a:endParaRPr lang="en-US" b="1" dirty="0">
              <a:effectLst>
                <a:outerShdw blurRad="38100" dist="38100" dir="2700000" algn="tl">
                  <a:srgbClr val="000000">
                    <a:alpha val="43137"/>
                  </a:srgbClr>
                </a:outerShdw>
              </a:effectLst>
            </a:endParaRPr>
          </a:p>
        </p:txBody>
      </p:sp>
      <p:pic>
        <p:nvPicPr>
          <p:cNvPr id="82946" name="Picture 2"/>
          <p:cNvPicPr>
            <a:picLocks noChangeAspect="1" noChangeArrowheads="1"/>
          </p:cNvPicPr>
          <p:nvPr/>
        </p:nvPicPr>
        <p:blipFill>
          <a:blip r:embed="rId3" cstate="print"/>
          <a:srcRect/>
          <a:stretch>
            <a:fillRect/>
          </a:stretch>
        </p:blipFill>
        <p:spPr bwMode="auto">
          <a:xfrm>
            <a:off x="3276600" y="4267200"/>
            <a:ext cx="2687652"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Individual’s Own Funds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371600"/>
            <a:ext cx="8653272" cy="52578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Pay Taxes</a:t>
            </a:r>
            <a:b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2800" b="1" dirty="0" smtClean="0">
                <a:latin typeface="Arial Narrow" pitchFamily="34" charset="0"/>
              </a:rPr>
              <a:t>Romans 13:7</a:t>
            </a:r>
            <a:br>
              <a:rPr lang="en-US" sz="2800" b="1" dirty="0" smtClean="0">
                <a:latin typeface="Arial Narrow" pitchFamily="34" charset="0"/>
              </a:rPr>
            </a:br>
            <a:r>
              <a:rPr lang="en-US" sz="2800" b="1" dirty="0" smtClean="0">
                <a:latin typeface="Arial Narrow" pitchFamily="34" charset="0"/>
              </a:rPr>
              <a:t>“Render therefore to all their due: taxes to whom taxes are due, customs to whom customs…”</a:t>
            </a:r>
          </a:p>
        </p:txBody>
      </p:sp>
      <p:pic>
        <p:nvPicPr>
          <p:cNvPr id="89090" name="Picture 2"/>
          <p:cNvPicPr>
            <a:picLocks noChangeAspect="1" noChangeArrowheads="1"/>
          </p:cNvPicPr>
          <p:nvPr/>
        </p:nvPicPr>
        <p:blipFill>
          <a:blip r:embed="rId3" cstate="print"/>
          <a:srcRect/>
          <a:stretch>
            <a:fillRect/>
          </a:stretch>
        </p:blipFill>
        <p:spPr bwMode="auto">
          <a:xfrm>
            <a:off x="5373200" y="3505200"/>
            <a:ext cx="3456476" cy="2819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Individual’s Own Funds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371600"/>
            <a:ext cx="8653272" cy="52578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Provide for Family</a:t>
            </a:r>
            <a:b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2800" b="1" dirty="0" smtClean="0">
                <a:latin typeface="Arial Narrow" pitchFamily="34" charset="0"/>
              </a:rPr>
              <a:t>1 Timothy 5:8 </a:t>
            </a:r>
            <a:br>
              <a:rPr lang="en-US" sz="2800" b="1" dirty="0" smtClean="0">
                <a:latin typeface="Arial Narrow" pitchFamily="34" charset="0"/>
              </a:rPr>
            </a:br>
            <a:r>
              <a:rPr lang="en-US" sz="2800" b="1" dirty="0" smtClean="0">
                <a:latin typeface="Arial Narrow" pitchFamily="34" charset="0"/>
              </a:rPr>
              <a:t>But if anyone does not provide for his own, and especially for those of his household, he has denied the faith and is worse than an unbeliever.</a:t>
            </a:r>
          </a:p>
        </p:txBody>
      </p:sp>
      <p:pic>
        <p:nvPicPr>
          <p:cNvPr id="90114" name="Picture 2"/>
          <p:cNvPicPr>
            <a:picLocks noChangeAspect="1" noChangeArrowheads="1"/>
          </p:cNvPicPr>
          <p:nvPr/>
        </p:nvPicPr>
        <p:blipFill>
          <a:blip r:embed="rId3" cstate="print"/>
          <a:srcRect/>
          <a:stretch>
            <a:fillRect/>
          </a:stretch>
        </p:blipFill>
        <p:spPr bwMode="auto">
          <a:xfrm>
            <a:off x="4718656" y="3657600"/>
            <a:ext cx="4006244" cy="26574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Individual’s Own Funds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371600"/>
            <a:ext cx="8653272" cy="52578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Do Good Works</a:t>
            </a:r>
            <a:b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2800" b="1" dirty="0" smtClean="0">
                <a:latin typeface="Arial Narrow" pitchFamily="34" charset="0"/>
              </a:rPr>
              <a:t>1 Timothy 6:17-18</a:t>
            </a:r>
            <a:br>
              <a:rPr lang="en-US" sz="2800" b="1" dirty="0" smtClean="0">
                <a:latin typeface="Arial Narrow" pitchFamily="34" charset="0"/>
              </a:rPr>
            </a:br>
            <a:r>
              <a:rPr lang="en-US" sz="2800" b="1" dirty="0" smtClean="0">
                <a:latin typeface="Arial Narrow" pitchFamily="34" charset="0"/>
              </a:rPr>
              <a:t>Command those who are rich in this present age not to be haughty, nor to trust in uncertain riches but in the living God, who gives us richly all things to enjoy.  Let them do good, that they be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rich in good works</a:t>
            </a:r>
            <a:r>
              <a:rPr lang="en-US" sz="2800" b="1" dirty="0" smtClean="0">
                <a:latin typeface="Arial Narrow" pitchFamily="34" charset="0"/>
              </a:rPr>
              <a:t>, ready to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give</a:t>
            </a:r>
            <a:r>
              <a:rPr lang="en-US" sz="2800" b="1" dirty="0" smtClean="0">
                <a:latin typeface="Arial Narrow" pitchFamily="34" charset="0"/>
              </a:rPr>
              <a:t>, willing to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share</a:t>
            </a:r>
          </a:p>
        </p:txBody>
      </p:sp>
      <p:pic>
        <p:nvPicPr>
          <p:cNvPr id="91138" name="Picture 2"/>
          <p:cNvPicPr>
            <a:picLocks noChangeAspect="1" noChangeArrowheads="1"/>
          </p:cNvPicPr>
          <p:nvPr/>
        </p:nvPicPr>
        <p:blipFill>
          <a:blip r:embed="rId3" cstate="print"/>
          <a:srcRect/>
          <a:stretch>
            <a:fillRect/>
          </a:stretch>
        </p:blipFill>
        <p:spPr bwMode="auto">
          <a:xfrm>
            <a:off x="5562600" y="4171950"/>
            <a:ext cx="3581400"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Individual’s Own Funds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371600"/>
            <a:ext cx="8653272" cy="52578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Paul’s Example</a:t>
            </a:r>
            <a:b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2800" b="1" dirty="0" smtClean="0">
                <a:latin typeface="Arial Narrow" pitchFamily="34" charset="0"/>
              </a:rPr>
              <a:t> Acts 20:34-35 "Yes, you yourselves know that these hands have provided for my necessities, and for those who were with me. "I have shown you in every way, by laboring like this, that you must support the weak. And remember the words of the Lord Jesus, that He said, 'It is more blessed to give than to receive.'"</a:t>
            </a:r>
            <a:endPar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p:txBody>
      </p:sp>
      <p:pic>
        <p:nvPicPr>
          <p:cNvPr id="92162" name="Picture 2"/>
          <p:cNvPicPr>
            <a:picLocks noChangeAspect="1" noChangeArrowheads="1"/>
          </p:cNvPicPr>
          <p:nvPr/>
        </p:nvPicPr>
        <p:blipFill>
          <a:blip r:embed="rId3" cstate="print"/>
          <a:srcRect/>
          <a:stretch>
            <a:fillRect/>
          </a:stretch>
        </p:blipFill>
        <p:spPr bwMode="auto">
          <a:xfrm>
            <a:off x="5334000" y="41148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Church Funds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295400"/>
            <a:ext cx="8653272" cy="53340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Preaching The Gospel</a:t>
            </a:r>
          </a:p>
          <a:p>
            <a:pPr>
              <a:buNone/>
            </a:pPr>
            <a:r>
              <a:rPr lang="en-US" sz="3200" b="1" dirty="0" smtClean="0">
                <a:effectLst>
                  <a:outerShdw blurRad="38100" dist="38100" dir="2700000" algn="tl">
                    <a:srgbClr val="000000">
                      <a:alpha val="43137"/>
                    </a:srgbClr>
                  </a:outerShdw>
                </a:effectLst>
                <a:latin typeface="Arial Narrow" pitchFamily="34" charset="0"/>
              </a:rPr>
              <a:t>Philippians 4:15-16 </a:t>
            </a:r>
            <a:r>
              <a:rPr lang="en-US" sz="2800" b="1" dirty="0" smtClean="0">
                <a:latin typeface="Arial Narrow" pitchFamily="34" charset="0"/>
              </a:rPr>
              <a:t/>
            </a:r>
            <a:br>
              <a:rPr lang="en-US" sz="2800" b="1" dirty="0" smtClean="0">
                <a:latin typeface="Arial Narrow" pitchFamily="34" charset="0"/>
              </a:rPr>
            </a:br>
            <a:r>
              <a:rPr lang="en-US" sz="2800" b="1" dirty="0" smtClean="0">
                <a:latin typeface="Arial Narrow" pitchFamily="34" charset="0"/>
              </a:rPr>
              <a:t>Now you Philippians know also that in the beginning of the gospel, when I departed from Macedonia, no </a:t>
            </a:r>
            <a:r>
              <a:rPr lang="en-US" sz="2800" b="1" u="sng" dirty="0" smtClean="0">
                <a:solidFill>
                  <a:schemeClr val="accent1">
                    <a:lumMod val="75000"/>
                  </a:schemeClr>
                </a:solidFill>
                <a:effectLst>
                  <a:outerShdw blurRad="38100" dist="38100" dir="2700000" algn="tl">
                    <a:srgbClr val="000000">
                      <a:alpha val="43137"/>
                    </a:srgbClr>
                  </a:outerShdw>
                </a:effectLst>
                <a:latin typeface="Arial Narrow" pitchFamily="34" charset="0"/>
              </a:rPr>
              <a:t>church</a:t>
            </a:r>
            <a:r>
              <a:rPr lang="en-US" sz="2800" b="1" dirty="0" smtClean="0">
                <a:effectLst>
                  <a:outerShdw blurRad="38100" dist="38100" dir="2700000" algn="tl">
                    <a:srgbClr val="000000">
                      <a:alpha val="43137"/>
                    </a:srgbClr>
                  </a:outerShdw>
                </a:effectLst>
                <a:latin typeface="Arial Narrow" pitchFamily="34" charset="0"/>
              </a:rPr>
              <a:t> </a:t>
            </a:r>
            <a:r>
              <a:rPr lang="en-US" sz="2800" b="1" dirty="0" smtClean="0">
                <a:latin typeface="Arial Narrow" pitchFamily="34" charset="0"/>
              </a:rPr>
              <a:t>shared with me concerning giving and receiving but you only.  For even in Thessalonica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you sent aid</a:t>
            </a:r>
            <a:r>
              <a:rPr lang="en-US" sz="2800" b="1" dirty="0" smtClean="0">
                <a:latin typeface="Arial Narrow" pitchFamily="34" charset="0"/>
              </a:rPr>
              <a:t> </a:t>
            </a:r>
            <a:br>
              <a:rPr lang="en-US" sz="2800" b="1" dirty="0" smtClean="0">
                <a:latin typeface="Arial Narrow" pitchFamily="34" charset="0"/>
              </a:rPr>
            </a:br>
            <a:r>
              <a:rPr lang="en-US" sz="2800" b="1" dirty="0" smtClean="0">
                <a:latin typeface="Arial Narrow" pitchFamily="34" charset="0"/>
              </a:rPr>
              <a:t>once and again for my necessities.</a:t>
            </a:r>
            <a:br>
              <a:rPr lang="en-US" sz="2800" b="1" dirty="0" smtClean="0">
                <a:latin typeface="Arial Narrow" pitchFamily="34" charset="0"/>
              </a:rPr>
            </a:br>
            <a:endParaRPr lang="en-US" sz="2800" b="1" dirty="0" smtClean="0">
              <a:latin typeface="Arial Narrow" pitchFamily="34" charset="0"/>
            </a:endParaRPr>
          </a:p>
          <a:p>
            <a:pPr>
              <a:buNone/>
            </a:pPr>
            <a:r>
              <a:rPr lang="en-US" sz="3200" b="1" dirty="0" smtClean="0">
                <a:effectLst>
                  <a:outerShdw blurRad="38100" dist="38100" dir="2700000" algn="tl">
                    <a:srgbClr val="000000">
                      <a:alpha val="43137"/>
                    </a:srgbClr>
                  </a:outerShdw>
                </a:effectLst>
                <a:latin typeface="Arial Narrow" pitchFamily="34" charset="0"/>
              </a:rPr>
              <a:t>2 Corinthians 11:8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
            </a:r>
            <a:b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2800" b="1" dirty="0" smtClean="0">
                <a:latin typeface="Arial Narrow" pitchFamily="34" charset="0"/>
              </a:rPr>
              <a:t>I robbed other </a:t>
            </a:r>
            <a:r>
              <a:rPr lang="en-US" sz="2800" b="1" u="sng" dirty="0" smtClean="0">
                <a:solidFill>
                  <a:schemeClr val="accent1">
                    <a:lumMod val="75000"/>
                  </a:schemeClr>
                </a:solidFill>
                <a:effectLst>
                  <a:outerShdw blurRad="38100" dist="38100" dir="2700000" algn="tl">
                    <a:srgbClr val="000000">
                      <a:alpha val="43137"/>
                    </a:srgbClr>
                  </a:outerShdw>
                </a:effectLst>
                <a:latin typeface="Arial Narrow" pitchFamily="34" charset="0"/>
              </a:rPr>
              <a:t>churches</a:t>
            </a:r>
            <a:r>
              <a:rPr lang="en-US" sz="2800" b="1" dirty="0" smtClean="0">
                <a:latin typeface="Arial Narrow" pitchFamily="34" charset="0"/>
              </a:rPr>
              <a:t>, taking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wages</a:t>
            </a:r>
            <a:r>
              <a:rPr lang="en-US" sz="2800" b="1" dirty="0" smtClean="0">
                <a:effectLst>
                  <a:outerShdw blurRad="38100" dist="38100" dir="2700000" algn="tl">
                    <a:srgbClr val="000000">
                      <a:alpha val="43137"/>
                    </a:srgbClr>
                  </a:outerShdw>
                </a:effectLst>
                <a:latin typeface="Arial Narrow" pitchFamily="34" charset="0"/>
              </a:rPr>
              <a:t> </a:t>
            </a:r>
            <a:r>
              <a:rPr lang="en-US" sz="2800" b="1" dirty="0" smtClean="0">
                <a:latin typeface="Arial Narrow" pitchFamily="34" charset="0"/>
              </a:rPr>
              <a:t>from </a:t>
            </a:r>
            <a:br>
              <a:rPr lang="en-US" sz="2800" b="1" dirty="0" smtClean="0">
                <a:latin typeface="Arial Narrow" pitchFamily="34" charset="0"/>
              </a:rPr>
            </a:br>
            <a:r>
              <a:rPr lang="en-US" sz="2800" b="1" dirty="0" smtClean="0">
                <a:latin typeface="Arial Narrow" pitchFamily="34" charset="0"/>
              </a:rPr>
              <a:t>them to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minister</a:t>
            </a:r>
            <a:r>
              <a:rPr lang="en-US" sz="2800" b="1" dirty="0" smtClean="0">
                <a:effectLst>
                  <a:outerShdw blurRad="38100" dist="38100" dir="2700000" algn="tl">
                    <a:srgbClr val="000000">
                      <a:alpha val="43137"/>
                    </a:srgbClr>
                  </a:outerShdw>
                </a:effectLst>
                <a:latin typeface="Arial Narrow" pitchFamily="34" charset="0"/>
              </a:rPr>
              <a:t> </a:t>
            </a:r>
            <a:r>
              <a:rPr lang="en-US" sz="2800" b="1" dirty="0" smtClean="0">
                <a:latin typeface="Arial Narrow" pitchFamily="34" charset="0"/>
              </a:rPr>
              <a:t>to you.</a:t>
            </a:r>
          </a:p>
        </p:txBody>
      </p:sp>
      <p:pic>
        <p:nvPicPr>
          <p:cNvPr id="93186" name="Picture 2"/>
          <p:cNvPicPr>
            <a:picLocks noChangeAspect="1" noChangeArrowheads="1"/>
          </p:cNvPicPr>
          <p:nvPr/>
        </p:nvPicPr>
        <p:blipFill>
          <a:blip r:embed="rId3" cstate="print"/>
          <a:srcRect/>
          <a:stretch>
            <a:fillRect/>
          </a:stretch>
        </p:blipFill>
        <p:spPr bwMode="auto">
          <a:xfrm>
            <a:off x="6582156" y="3733800"/>
            <a:ext cx="2561844" cy="3124200"/>
          </a:xfrm>
          <a:prstGeom prst="rect">
            <a:avLst/>
          </a:prstGeom>
          <a:ln>
            <a:noFill/>
          </a:ln>
          <a:effectLst>
            <a:softEdge rad="112500"/>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Church Funds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295400"/>
            <a:ext cx="8653272" cy="53340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Edifying One Another</a:t>
            </a:r>
          </a:p>
          <a:p>
            <a:pPr>
              <a:buNone/>
            </a:pPr>
            <a:r>
              <a:rPr lang="en-US" sz="3200" b="1" dirty="0" smtClean="0">
                <a:latin typeface="Arial Narrow" pitchFamily="34" charset="0"/>
              </a:rPr>
              <a:t>1 Corinthians 11:20, 33-34</a:t>
            </a:r>
            <a:br>
              <a:rPr lang="en-US" sz="3200" b="1" dirty="0" smtClean="0">
                <a:latin typeface="Arial Narrow" pitchFamily="34" charset="0"/>
              </a:rPr>
            </a:br>
            <a:r>
              <a:rPr lang="en-US" sz="3200" b="1" dirty="0" smtClean="0">
                <a:latin typeface="Arial Narrow" pitchFamily="34" charset="0"/>
              </a:rPr>
              <a:t>Therefore when you come together in one place, it is not to eat the Lord's Supper… </a:t>
            </a:r>
            <a:br>
              <a:rPr lang="en-US" sz="3200" b="1" dirty="0" smtClean="0">
                <a:latin typeface="Arial Narrow" pitchFamily="34" charset="0"/>
              </a:rPr>
            </a:br>
            <a:r>
              <a:rPr lang="en-US" sz="3200" b="1" dirty="0" smtClean="0">
                <a:latin typeface="Arial Narrow" pitchFamily="34" charset="0"/>
              </a:rPr>
              <a:t>Therefore, my brethren, when you come together to eat, wait for one another.  But if anyone is hungry, let him eat at home, lest you come together for judgment. And the rest I will set in order when I come.</a:t>
            </a:r>
            <a:endParaRPr lang="en-US" sz="2800" b="1" dirty="0" smtClean="0">
              <a:latin typeface="Arial Narrow" pitchFamily="34" charset="0"/>
            </a:endParaRPr>
          </a:p>
        </p:txBody>
      </p:sp>
      <p:pic>
        <p:nvPicPr>
          <p:cNvPr id="93187" name="Picture 3"/>
          <p:cNvPicPr>
            <a:picLocks noChangeAspect="1" noChangeArrowheads="1"/>
          </p:cNvPicPr>
          <p:nvPr/>
        </p:nvPicPr>
        <p:blipFill>
          <a:blip r:embed="rId3" cstate="print"/>
          <a:srcRect/>
          <a:stretch>
            <a:fillRect/>
          </a:stretch>
        </p:blipFill>
        <p:spPr bwMode="auto">
          <a:xfrm>
            <a:off x="6498566" y="0"/>
            <a:ext cx="2645434"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Church Funds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295400"/>
            <a:ext cx="8653272" cy="53340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Caring For The Saints</a:t>
            </a:r>
          </a:p>
          <a:p>
            <a:pPr>
              <a:buNone/>
            </a:pPr>
            <a:r>
              <a:rPr lang="en-US" sz="3200" b="1" dirty="0" smtClean="0">
                <a:effectLst>
                  <a:outerShdw blurRad="38100" dist="38100" dir="2700000" algn="tl">
                    <a:srgbClr val="000000">
                      <a:alpha val="43137"/>
                    </a:srgbClr>
                  </a:outerShdw>
                </a:effectLst>
                <a:latin typeface="Arial Narrow" pitchFamily="34" charset="0"/>
              </a:rPr>
              <a:t>Acts 4:32-34</a:t>
            </a:r>
            <a:r>
              <a:rPr lang="en-US" sz="2800" b="1" dirty="0" smtClean="0">
                <a:latin typeface="Arial Narrow" pitchFamily="34" charset="0"/>
              </a:rPr>
              <a:t/>
            </a:r>
            <a:br>
              <a:rPr lang="en-US" sz="2800" b="1" dirty="0" smtClean="0">
                <a:latin typeface="Arial Narrow" pitchFamily="34" charset="0"/>
              </a:rPr>
            </a:br>
            <a:r>
              <a:rPr lang="en-US" sz="2800" dirty="0" smtClean="0">
                <a:latin typeface="Arial Narrow" pitchFamily="34" charset="0"/>
              </a:rPr>
              <a:t>Now the multitude of those who believed were of one heart and one soul; neither did anyone say that any of the things he possessed was his own, but they had all things in common. … Nor was there anyone among them who lacked; for all who were possessors of lands or houses sold them, and brought the proceeds of the things that were sold, </a:t>
            </a:r>
            <a:br>
              <a:rPr lang="en-US" sz="2800" dirty="0" smtClean="0">
                <a:latin typeface="Arial Narrow" pitchFamily="34" charset="0"/>
              </a:rPr>
            </a:br>
            <a:r>
              <a:rPr lang="en-US" sz="2800" dirty="0" smtClean="0">
                <a:latin typeface="Arial Narrow" pitchFamily="34" charset="0"/>
              </a:rPr>
              <a:t>and laid them at the apostles' feet; and they </a:t>
            </a:r>
            <a:br>
              <a:rPr lang="en-US" sz="2800" dirty="0" smtClean="0">
                <a:latin typeface="Arial Narrow" pitchFamily="34" charset="0"/>
              </a:rPr>
            </a:br>
            <a:r>
              <a:rPr lang="en-US" sz="2800" dirty="0" smtClean="0">
                <a:latin typeface="Arial Narrow" pitchFamily="34" charset="0"/>
              </a:rPr>
              <a:t>distributed to each as anyone had need.</a:t>
            </a:r>
          </a:p>
        </p:txBody>
      </p:sp>
      <p:pic>
        <p:nvPicPr>
          <p:cNvPr id="94210" name="Picture 2"/>
          <p:cNvPicPr>
            <a:picLocks noChangeAspect="1" noChangeArrowheads="1"/>
          </p:cNvPicPr>
          <p:nvPr/>
        </p:nvPicPr>
        <p:blipFill>
          <a:blip r:embed="rId3" cstate="print"/>
          <a:srcRect/>
          <a:stretch>
            <a:fillRect/>
          </a:stretch>
        </p:blipFill>
        <p:spPr bwMode="auto">
          <a:xfrm>
            <a:off x="6286500" y="4714875"/>
            <a:ext cx="28575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Individual Benevolence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295400"/>
            <a:ext cx="8653272" cy="5334000"/>
          </a:xfrm>
        </p:spPr>
        <p:txBody>
          <a:bodyPr>
            <a:normAutofit fontScale="92500"/>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Imitate God</a:t>
            </a:r>
          </a:p>
          <a:p>
            <a:pPr>
              <a:buNone/>
            </a:pPr>
            <a:r>
              <a:rPr lang="en-US" sz="3500" b="1" dirty="0" smtClean="0">
                <a:effectLst>
                  <a:outerShdw blurRad="38100" dist="38100" dir="2700000" algn="tl">
                    <a:srgbClr val="000000">
                      <a:alpha val="43137"/>
                    </a:srgbClr>
                  </a:outerShdw>
                </a:effectLst>
                <a:latin typeface="Arial Narrow" pitchFamily="34" charset="0"/>
              </a:rPr>
              <a:t>Acts 14:17 </a:t>
            </a:r>
            <a:r>
              <a:rPr lang="en-US" sz="3200" b="1" dirty="0" smtClean="0">
                <a:effectLst>
                  <a:outerShdw blurRad="38100" dist="38100" dir="2700000" algn="tl">
                    <a:srgbClr val="000000">
                      <a:alpha val="43137"/>
                    </a:srgbClr>
                  </a:outerShdw>
                </a:effectLst>
                <a:latin typeface="Arial Narrow" pitchFamily="34" charset="0"/>
              </a:rPr>
              <a:t/>
            </a:r>
            <a:br>
              <a:rPr lang="en-US" sz="3200" b="1" dirty="0" smtClean="0">
                <a:effectLst>
                  <a:outerShdw blurRad="38100" dist="38100" dir="2700000" algn="tl">
                    <a:srgbClr val="000000">
                      <a:alpha val="43137"/>
                    </a:srgbClr>
                  </a:outerShdw>
                </a:effectLst>
                <a:latin typeface="Arial Narrow" pitchFamily="34" charset="0"/>
              </a:rPr>
            </a:br>
            <a:r>
              <a:rPr lang="en-US" sz="3000" dirty="0" smtClean="0">
                <a:latin typeface="Arial Narrow" pitchFamily="34" charset="0"/>
              </a:rPr>
              <a:t>"Nevertheless He did not leave Himself without witness, in that He did good, gave us rain from heaven and fruitful seasons, filling our hearts with food and gladness." </a:t>
            </a:r>
          </a:p>
          <a:p>
            <a:pPr>
              <a:buNone/>
            </a:pPr>
            <a:r>
              <a:rPr lang="en-US" sz="3500" b="1" dirty="0" smtClean="0">
                <a:effectLst>
                  <a:outerShdw blurRad="38100" dist="38100" dir="2700000" algn="tl">
                    <a:srgbClr val="000000">
                      <a:alpha val="43137"/>
                    </a:srgbClr>
                  </a:outerShdw>
                </a:effectLst>
                <a:latin typeface="Arial Narrow" pitchFamily="34" charset="0"/>
              </a:rPr>
              <a:t>Matthew 5:44-45 </a:t>
            </a:r>
            <a:r>
              <a:rPr lang="en-US" sz="2800" b="1" dirty="0" smtClean="0">
                <a:latin typeface="Arial Narrow" pitchFamily="34" charset="0"/>
              </a:rPr>
              <a:t/>
            </a:r>
            <a:br>
              <a:rPr lang="en-US" sz="2800" b="1" dirty="0" smtClean="0">
                <a:latin typeface="Arial Narrow" pitchFamily="34" charset="0"/>
              </a:rPr>
            </a:br>
            <a:r>
              <a:rPr lang="en-US" sz="3000" dirty="0" smtClean="0">
                <a:latin typeface="Arial Narrow" pitchFamily="34" charset="0"/>
              </a:rPr>
              <a:t>"But I say to you, love your enemies, bless those who curse you, do good to those who hate you, and pray for those who spitefully use you and persecute you, "that you may be sons of your Father in heaven; for He makes His sun rise on the evil and on the good, and sends rain on the just and on the unjust. </a:t>
            </a:r>
          </a:p>
        </p:txBody>
      </p:sp>
      <p:pic>
        <p:nvPicPr>
          <p:cNvPr id="96258" name="Picture 2"/>
          <p:cNvPicPr>
            <a:picLocks noChangeAspect="1" noChangeArrowheads="1"/>
          </p:cNvPicPr>
          <p:nvPr/>
        </p:nvPicPr>
        <p:blipFill>
          <a:blip r:embed="rId3" cstate="print"/>
          <a:srcRect/>
          <a:stretch>
            <a:fillRect/>
          </a:stretch>
        </p:blipFill>
        <p:spPr bwMode="auto">
          <a:xfrm>
            <a:off x="3352800" y="990600"/>
            <a:ext cx="1981200" cy="1328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Individual Benevolence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295400"/>
            <a:ext cx="8653272" cy="5334000"/>
          </a:xfrm>
        </p:spPr>
        <p:txBody>
          <a:bodyPr>
            <a:normAutofit fontScale="92500" lnSpcReduction="10000"/>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Imitate Barnabas &amp; </a:t>
            </a:r>
            <a:r>
              <a:rPr lang="en-US" sz="3200" b="1" dirty="0" err="1" smtClean="0">
                <a:solidFill>
                  <a:schemeClr val="accent1">
                    <a:lumMod val="75000"/>
                  </a:schemeClr>
                </a:solidFill>
                <a:effectLst>
                  <a:outerShdw blurRad="38100" dist="38100" dir="2700000" algn="tl">
                    <a:srgbClr val="000000">
                      <a:alpha val="43137"/>
                    </a:srgbClr>
                  </a:outerShdw>
                </a:effectLst>
                <a:latin typeface="Arial Narrow" pitchFamily="34" charset="0"/>
              </a:rPr>
              <a:t>Dorcas</a:t>
            </a:r>
            <a:endPar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a:p>
            <a:pPr>
              <a:buNone/>
            </a:pPr>
            <a:r>
              <a:rPr lang="en-US" sz="3500" b="1" dirty="0" smtClean="0">
                <a:effectLst>
                  <a:outerShdw blurRad="38100" dist="38100" dir="2700000" algn="tl">
                    <a:srgbClr val="000000">
                      <a:alpha val="43137"/>
                    </a:srgbClr>
                  </a:outerShdw>
                </a:effectLst>
                <a:latin typeface="Arial Narrow" pitchFamily="34" charset="0"/>
              </a:rPr>
              <a:t>Acts 4:36-37</a:t>
            </a:r>
            <a:r>
              <a:rPr lang="en-US" sz="3200" b="1" dirty="0" smtClean="0">
                <a:effectLst>
                  <a:outerShdw blurRad="38100" dist="38100" dir="2700000" algn="tl">
                    <a:srgbClr val="000000">
                      <a:alpha val="43137"/>
                    </a:srgbClr>
                  </a:outerShdw>
                </a:effectLst>
                <a:latin typeface="Arial Narrow" pitchFamily="34" charset="0"/>
              </a:rPr>
              <a:t/>
            </a:r>
            <a:br>
              <a:rPr lang="en-US" sz="3200" b="1" dirty="0" smtClean="0">
                <a:effectLst>
                  <a:outerShdw blurRad="38100" dist="38100" dir="2700000" algn="tl">
                    <a:srgbClr val="000000">
                      <a:alpha val="43137"/>
                    </a:srgbClr>
                  </a:outerShdw>
                </a:effectLst>
                <a:latin typeface="Arial Narrow" pitchFamily="34" charset="0"/>
              </a:rPr>
            </a:br>
            <a:r>
              <a:rPr lang="en-US" sz="3000" dirty="0" smtClean="0">
                <a:latin typeface="Arial Narrow" pitchFamily="34" charset="0"/>
              </a:rPr>
              <a:t>Barnabas …(which is translated Son of Encouragement)… having land, sold it, and brought the money and laid it at the apostles' feet.</a:t>
            </a:r>
          </a:p>
          <a:p>
            <a:pPr>
              <a:buNone/>
            </a:pPr>
            <a:r>
              <a:rPr lang="en-US" sz="3500" b="1" dirty="0" smtClean="0">
                <a:effectLst>
                  <a:outerShdw blurRad="38100" dist="38100" dir="2700000" algn="tl">
                    <a:srgbClr val="000000">
                      <a:alpha val="43137"/>
                    </a:srgbClr>
                  </a:outerShdw>
                </a:effectLst>
                <a:latin typeface="Arial Narrow" pitchFamily="34" charset="0"/>
              </a:rPr>
              <a:t>Acts 9:36,39</a:t>
            </a:r>
            <a:r>
              <a:rPr lang="en-US" sz="2800" b="1" dirty="0" smtClean="0">
                <a:latin typeface="Arial Narrow" pitchFamily="34" charset="0"/>
              </a:rPr>
              <a:t/>
            </a:r>
            <a:br>
              <a:rPr lang="en-US" sz="2800" b="1" dirty="0" smtClean="0">
                <a:latin typeface="Arial Narrow" pitchFamily="34" charset="0"/>
              </a:rPr>
            </a:br>
            <a:r>
              <a:rPr lang="en-US" sz="3000" dirty="0" smtClean="0">
                <a:latin typeface="Arial Narrow" pitchFamily="34" charset="0"/>
              </a:rPr>
              <a:t>Tabitha (which is translated </a:t>
            </a:r>
            <a:r>
              <a:rPr lang="en-US" sz="3000" dirty="0" err="1" smtClean="0">
                <a:latin typeface="Arial Narrow" pitchFamily="34" charset="0"/>
              </a:rPr>
              <a:t>Dorcas</a:t>
            </a:r>
            <a:r>
              <a:rPr lang="en-US" sz="3000" dirty="0" smtClean="0">
                <a:latin typeface="Arial Narrow" pitchFamily="34" charset="0"/>
              </a:rPr>
              <a:t>) This woman</a:t>
            </a:r>
            <a:br>
              <a:rPr lang="en-US" sz="3000" dirty="0" smtClean="0">
                <a:latin typeface="Arial Narrow" pitchFamily="34" charset="0"/>
              </a:rPr>
            </a:br>
            <a:r>
              <a:rPr lang="en-US" sz="3000" dirty="0" smtClean="0">
                <a:latin typeface="Arial Narrow" pitchFamily="34" charset="0"/>
              </a:rPr>
              <a:t>was full of good works and charitable deeds </a:t>
            </a:r>
            <a:br>
              <a:rPr lang="en-US" sz="3000" dirty="0" smtClean="0">
                <a:latin typeface="Arial Narrow" pitchFamily="34" charset="0"/>
              </a:rPr>
            </a:br>
            <a:r>
              <a:rPr lang="en-US" sz="3000" dirty="0" smtClean="0">
                <a:latin typeface="Arial Narrow" pitchFamily="34" charset="0"/>
              </a:rPr>
              <a:t>which she did… all the widows stood by him </a:t>
            </a:r>
            <a:br>
              <a:rPr lang="en-US" sz="3000" dirty="0" smtClean="0">
                <a:latin typeface="Arial Narrow" pitchFamily="34" charset="0"/>
              </a:rPr>
            </a:br>
            <a:r>
              <a:rPr lang="en-US" sz="3000" dirty="0" smtClean="0">
                <a:latin typeface="Arial Narrow" pitchFamily="34" charset="0"/>
              </a:rPr>
              <a:t>weeping, showing the tunics and garments </a:t>
            </a:r>
            <a:br>
              <a:rPr lang="en-US" sz="3000" dirty="0" smtClean="0">
                <a:latin typeface="Arial Narrow" pitchFamily="34" charset="0"/>
              </a:rPr>
            </a:br>
            <a:r>
              <a:rPr lang="en-US" sz="3000" dirty="0" smtClean="0">
                <a:latin typeface="Arial Narrow" pitchFamily="34" charset="0"/>
              </a:rPr>
              <a:t>which </a:t>
            </a:r>
            <a:r>
              <a:rPr lang="en-US" sz="3000" dirty="0" err="1" smtClean="0">
                <a:latin typeface="Arial Narrow" pitchFamily="34" charset="0"/>
              </a:rPr>
              <a:t>Dorcas</a:t>
            </a:r>
            <a:r>
              <a:rPr lang="en-US" sz="3000" dirty="0" smtClean="0">
                <a:latin typeface="Arial Narrow" pitchFamily="34" charset="0"/>
              </a:rPr>
              <a:t> had made while she was with </a:t>
            </a:r>
            <a:br>
              <a:rPr lang="en-US" sz="3000" dirty="0" smtClean="0">
                <a:latin typeface="Arial Narrow" pitchFamily="34" charset="0"/>
              </a:rPr>
            </a:br>
            <a:r>
              <a:rPr lang="en-US" sz="3000" dirty="0" smtClean="0">
                <a:latin typeface="Arial Narrow" pitchFamily="34" charset="0"/>
              </a:rPr>
              <a:t>them.</a:t>
            </a:r>
          </a:p>
        </p:txBody>
      </p:sp>
      <p:pic>
        <p:nvPicPr>
          <p:cNvPr id="95234" name="Picture 2"/>
          <p:cNvPicPr>
            <a:picLocks noChangeAspect="1" noChangeArrowheads="1"/>
          </p:cNvPicPr>
          <p:nvPr/>
        </p:nvPicPr>
        <p:blipFill>
          <a:blip r:embed="rId3" cstate="print"/>
          <a:srcRect/>
          <a:stretch>
            <a:fillRect/>
          </a:stretch>
        </p:blipFill>
        <p:spPr bwMode="auto">
          <a:xfrm>
            <a:off x="6895290" y="3962400"/>
            <a:ext cx="2248711"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effectLst>
                  <a:outerShdw blurRad="38100" dist="38100" dir="2700000" algn="tl">
                    <a:srgbClr val="000000">
                      <a:alpha val="43137"/>
                    </a:srgbClr>
                  </a:outerShdw>
                </a:effectLst>
              </a:rPr>
              <a:t>   Individual Benevolence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295400"/>
            <a:ext cx="8653272" cy="5334000"/>
          </a:xfrm>
        </p:spPr>
        <p:txBody>
          <a:bodyPr>
            <a:normAutofit fontScale="92500"/>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Imitate Paul &amp; </a:t>
            </a:r>
            <a:r>
              <a:rPr lang="en-US" sz="3200" b="1" dirty="0" err="1" smtClean="0">
                <a:solidFill>
                  <a:schemeClr val="accent1">
                    <a:lumMod val="75000"/>
                  </a:schemeClr>
                </a:solidFill>
                <a:effectLst>
                  <a:outerShdw blurRad="38100" dist="38100" dir="2700000" algn="tl">
                    <a:srgbClr val="000000">
                      <a:alpha val="43137"/>
                    </a:srgbClr>
                  </a:outerShdw>
                </a:effectLst>
                <a:latin typeface="Arial Narrow" pitchFamily="34" charset="0"/>
              </a:rPr>
              <a:t>Stephanas</a:t>
            </a:r>
            <a:endPar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a:p>
            <a:pPr>
              <a:buNone/>
            </a:pPr>
            <a:r>
              <a:rPr lang="en-US" sz="3500" b="1" dirty="0" smtClean="0">
                <a:effectLst>
                  <a:outerShdw blurRad="38100" dist="38100" dir="2700000" algn="tl">
                    <a:srgbClr val="000000">
                      <a:alpha val="43137"/>
                    </a:srgbClr>
                  </a:outerShdw>
                </a:effectLst>
                <a:latin typeface="Arial Narrow" pitchFamily="34" charset="0"/>
              </a:rPr>
              <a:t>Acts 20:34</a:t>
            </a:r>
            <a:r>
              <a:rPr lang="en-US" sz="3200" b="1" dirty="0" smtClean="0">
                <a:effectLst>
                  <a:outerShdw blurRad="38100" dist="38100" dir="2700000" algn="tl">
                    <a:srgbClr val="000000">
                      <a:alpha val="43137"/>
                    </a:srgbClr>
                  </a:outerShdw>
                </a:effectLst>
                <a:latin typeface="Arial Narrow" pitchFamily="34" charset="0"/>
              </a:rPr>
              <a:t/>
            </a:r>
            <a:br>
              <a:rPr lang="en-US" sz="3200" b="1" dirty="0" smtClean="0">
                <a:effectLst>
                  <a:outerShdw blurRad="38100" dist="38100" dir="2700000" algn="tl">
                    <a:srgbClr val="000000">
                      <a:alpha val="43137"/>
                    </a:srgbClr>
                  </a:outerShdw>
                </a:effectLst>
                <a:latin typeface="Arial Narrow" pitchFamily="34" charset="0"/>
              </a:rPr>
            </a:br>
            <a:r>
              <a:rPr lang="en-US" sz="3000" dirty="0" smtClean="0">
                <a:latin typeface="Arial Narrow" pitchFamily="34" charset="0"/>
              </a:rPr>
              <a:t>"I have shown you in every way, by laboring like this, that you </a:t>
            </a:r>
            <a:r>
              <a:rPr lang="en-US" sz="3000" dirty="0" smtClean="0">
                <a:solidFill>
                  <a:schemeClr val="accent1">
                    <a:lumMod val="75000"/>
                  </a:schemeClr>
                </a:solidFill>
                <a:effectLst>
                  <a:outerShdw blurRad="38100" dist="38100" dir="2700000" algn="tl">
                    <a:srgbClr val="000000">
                      <a:alpha val="43137"/>
                    </a:srgbClr>
                  </a:outerShdw>
                </a:effectLst>
                <a:latin typeface="Arial Narrow" pitchFamily="34" charset="0"/>
              </a:rPr>
              <a:t>must support the weak</a:t>
            </a:r>
            <a:r>
              <a:rPr lang="en-US" sz="3000" dirty="0" smtClean="0">
                <a:latin typeface="Arial Narrow" pitchFamily="34" charset="0"/>
              </a:rPr>
              <a:t>. And remember the words of the Lord Jesus, that He said, 'It is more blessed to give than to receive.'“</a:t>
            </a:r>
            <a:endParaRPr lang="en-US" sz="1400" dirty="0" smtClean="0">
              <a:latin typeface="Arial Narrow" pitchFamily="34" charset="0"/>
            </a:endParaRPr>
          </a:p>
          <a:p>
            <a:pPr>
              <a:buNone/>
            </a:pPr>
            <a:r>
              <a:rPr lang="en-US" sz="1400" dirty="0" smtClean="0">
                <a:latin typeface="Arial Narrow" pitchFamily="34" charset="0"/>
              </a:rPr>
              <a:t> </a:t>
            </a:r>
            <a:endParaRPr lang="en-US" sz="3000" dirty="0" smtClean="0">
              <a:latin typeface="Arial Narrow" pitchFamily="34" charset="0"/>
            </a:endParaRPr>
          </a:p>
          <a:p>
            <a:pPr>
              <a:buNone/>
            </a:pPr>
            <a:r>
              <a:rPr lang="en-US" sz="3500" b="1" dirty="0" smtClean="0">
                <a:effectLst>
                  <a:outerShdw blurRad="38100" dist="38100" dir="2700000" algn="tl">
                    <a:srgbClr val="000000">
                      <a:alpha val="43137"/>
                    </a:srgbClr>
                  </a:outerShdw>
                </a:effectLst>
                <a:latin typeface="Arial Narrow" pitchFamily="34" charset="0"/>
              </a:rPr>
              <a:t>I Corinthians 16:15-16</a:t>
            </a:r>
            <a:r>
              <a:rPr lang="en-US" sz="2800" b="1" dirty="0" smtClean="0">
                <a:latin typeface="Arial Narrow" pitchFamily="34" charset="0"/>
              </a:rPr>
              <a:t/>
            </a:r>
            <a:br>
              <a:rPr lang="en-US" sz="2800" b="1" dirty="0" smtClean="0">
                <a:latin typeface="Arial Narrow" pitchFamily="34" charset="0"/>
              </a:rPr>
            </a:br>
            <a:r>
              <a:rPr lang="en-US" sz="3000" dirty="0" smtClean="0">
                <a:latin typeface="Arial Narrow" pitchFamily="34" charset="0"/>
              </a:rPr>
              <a:t> I urge you, brethren--you know the household of </a:t>
            </a:r>
            <a:r>
              <a:rPr lang="en-US" sz="3000" dirty="0" err="1" smtClean="0">
                <a:latin typeface="Arial Narrow" pitchFamily="34" charset="0"/>
              </a:rPr>
              <a:t>Stephanas</a:t>
            </a:r>
            <a:r>
              <a:rPr lang="en-US" sz="3000" dirty="0" smtClean="0">
                <a:latin typeface="Arial Narrow" pitchFamily="34" charset="0"/>
              </a:rPr>
              <a:t>, that it is the </a:t>
            </a:r>
            <a:r>
              <a:rPr lang="en-US" sz="3000" dirty="0" err="1" smtClean="0">
                <a:latin typeface="Arial Narrow" pitchFamily="34" charset="0"/>
              </a:rPr>
              <a:t>firstfruits</a:t>
            </a:r>
            <a:r>
              <a:rPr lang="en-US" sz="3000" dirty="0" smtClean="0">
                <a:latin typeface="Arial Narrow" pitchFamily="34" charset="0"/>
              </a:rPr>
              <a:t> of Achaia, and that they have </a:t>
            </a:r>
            <a:r>
              <a:rPr lang="en-US" sz="3000" dirty="0" smtClean="0">
                <a:solidFill>
                  <a:schemeClr val="accent1">
                    <a:lumMod val="75000"/>
                  </a:schemeClr>
                </a:solidFill>
                <a:effectLst>
                  <a:outerShdw blurRad="38100" dist="38100" dir="2700000" algn="tl">
                    <a:srgbClr val="000000">
                      <a:alpha val="43137"/>
                    </a:srgbClr>
                  </a:outerShdw>
                </a:effectLst>
                <a:latin typeface="Arial Narrow" pitchFamily="34" charset="0"/>
              </a:rPr>
              <a:t>devoted themselves to the ministry of the saints</a:t>
            </a:r>
            <a:r>
              <a:rPr lang="en-US" sz="3000" dirty="0" smtClean="0">
                <a:latin typeface="Arial Narrow" pitchFamily="34" charset="0"/>
              </a:rPr>
              <a:t>-- that you also submit to such, and to everyone who works and labors with us.</a:t>
            </a:r>
          </a:p>
        </p:txBody>
      </p:sp>
      <p:pic>
        <p:nvPicPr>
          <p:cNvPr id="97282" name="Picture 2"/>
          <p:cNvPicPr>
            <a:picLocks noChangeAspect="1" noChangeArrowheads="1"/>
          </p:cNvPicPr>
          <p:nvPr/>
        </p:nvPicPr>
        <p:blipFill>
          <a:blip r:embed="rId3" cstate="print"/>
          <a:srcRect/>
          <a:stretch>
            <a:fillRect/>
          </a:stretch>
        </p:blipFill>
        <p:spPr bwMode="auto">
          <a:xfrm>
            <a:off x="7086600" y="0"/>
            <a:ext cx="20574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Judged by Caring Heart</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527048"/>
            <a:ext cx="8653272" cy="5330952"/>
          </a:xfrm>
        </p:spPr>
        <p:txBody>
          <a:bodyPr>
            <a:normAutofit fontScale="92500" lnSpcReduction="20000"/>
          </a:bodyPr>
          <a:lstStyle/>
          <a:p>
            <a:pPr algn="ctr">
              <a:buNone/>
            </a:pPr>
            <a:r>
              <a:rPr lang="en-US" sz="4000" b="1" dirty="0" smtClean="0">
                <a:effectLst>
                  <a:outerShdw blurRad="38100" dist="38100" dir="2700000" algn="tl">
                    <a:srgbClr val="000000">
                      <a:alpha val="43137"/>
                    </a:srgbClr>
                  </a:outerShdw>
                </a:effectLst>
                <a:latin typeface="Arial Narrow" pitchFamily="34" charset="0"/>
              </a:rPr>
              <a:t>Matthew 25:31-46</a:t>
            </a:r>
            <a:r>
              <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
            </a:r>
            <a:br>
              <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endPar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a:p>
            <a:pPr>
              <a:buNone/>
            </a:pPr>
            <a:r>
              <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34 "Then the King will say to those on His right hand…inasmuch as you did it to one of the least of these My brethren, you did it to Me.'</a:t>
            </a:r>
            <a:br>
              <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endPar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a:p>
            <a:pPr>
              <a:buNone/>
            </a:pPr>
            <a:r>
              <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41 "Then He will also say to those on </a:t>
            </a:r>
            <a:br>
              <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the left hand…inasmuch as you did </a:t>
            </a:r>
            <a:br>
              <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not do it to one of the least of these…”</a:t>
            </a:r>
            <a:br>
              <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endPar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a:p>
            <a:endParaRPr lang="en-US" sz="3200" b="1" dirty="0">
              <a:solidFill>
                <a:schemeClr val="accent1"/>
              </a:solidFill>
              <a:effectLst>
                <a:outerShdw blurRad="38100" dist="38100" dir="2700000" algn="tl">
                  <a:srgbClr val="000000">
                    <a:alpha val="43137"/>
                  </a:srgbClr>
                </a:outerShdw>
              </a:effectLst>
            </a:endParaRPr>
          </a:p>
        </p:txBody>
      </p:sp>
      <p:pic>
        <p:nvPicPr>
          <p:cNvPr id="83970" name="Picture 2"/>
          <p:cNvPicPr>
            <a:picLocks noChangeAspect="1" noChangeArrowheads="1"/>
          </p:cNvPicPr>
          <p:nvPr/>
        </p:nvPicPr>
        <p:blipFill>
          <a:blip r:embed="rId3" cstate="print"/>
          <a:srcRect/>
          <a:stretch>
            <a:fillRect/>
          </a:stretch>
        </p:blipFill>
        <p:spPr bwMode="auto">
          <a:xfrm>
            <a:off x="7290890" y="4038600"/>
            <a:ext cx="1624509" cy="2647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effectLst>
                  <a:outerShdw blurRad="38100" dist="38100" dir="2700000" algn="tl">
                    <a:srgbClr val="000000">
                      <a:alpha val="43137"/>
                    </a:srgbClr>
                  </a:outerShdw>
                </a:effectLst>
              </a:rPr>
              <a:t>  Individual Benevolence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295400"/>
            <a:ext cx="8653272" cy="53340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Pure Religion</a:t>
            </a:r>
          </a:p>
          <a:p>
            <a:pPr>
              <a:buNone/>
            </a:pPr>
            <a:r>
              <a:rPr lang="en-US" sz="3500" b="1" dirty="0" smtClean="0">
                <a:effectLst>
                  <a:outerShdw blurRad="38100" dist="38100" dir="2700000" algn="tl">
                    <a:srgbClr val="000000">
                      <a:alpha val="43137"/>
                    </a:srgbClr>
                  </a:outerShdw>
                </a:effectLst>
                <a:latin typeface="Arial Narrow" pitchFamily="34" charset="0"/>
              </a:rPr>
              <a:t>James 1:27</a:t>
            </a:r>
            <a:r>
              <a:rPr lang="en-US" sz="3200" b="1" dirty="0" smtClean="0">
                <a:effectLst>
                  <a:outerShdw blurRad="38100" dist="38100" dir="2700000" algn="tl">
                    <a:srgbClr val="000000">
                      <a:alpha val="43137"/>
                    </a:srgbClr>
                  </a:outerShdw>
                </a:effectLst>
                <a:latin typeface="Arial Narrow" pitchFamily="34" charset="0"/>
              </a:rPr>
              <a:t/>
            </a:r>
            <a:br>
              <a:rPr lang="en-US" sz="3200" b="1" dirty="0" smtClean="0">
                <a:effectLst>
                  <a:outerShdw blurRad="38100" dist="38100" dir="2700000" algn="tl">
                    <a:srgbClr val="000000">
                      <a:alpha val="43137"/>
                    </a:srgbClr>
                  </a:outerShdw>
                </a:effectLst>
                <a:latin typeface="Arial Narrow" pitchFamily="34" charset="0"/>
              </a:rPr>
            </a:br>
            <a:r>
              <a:rPr lang="en-US" sz="2800" dirty="0" smtClean="0">
                <a:latin typeface="Arial Narrow" pitchFamily="34" charset="0"/>
              </a:rPr>
              <a:t>Pure and undefiled religion before God and the Father is this: to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visit orphans and widows</a:t>
            </a:r>
            <a:r>
              <a:rPr lang="en-US" sz="2800" dirty="0" smtClean="0">
                <a:latin typeface="Arial Narrow" pitchFamily="34" charset="0"/>
              </a:rPr>
              <a:t> in their trouble, and to keep oneself unspotted from the world. </a:t>
            </a:r>
          </a:p>
          <a:p>
            <a:pPr>
              <a:buNone/>
            </a:pPr>
            <a:r>
              <a:rPr lang="en-US" sz="3500" b="1" dirty="0" smtClean="0">
                <a:effectLst>
                  <a:outerShdw blurRad="38100" dist="38100" dir="2700000" algn="tl">
                    <a:srgbClr val="000000">
                      <a:alpha val="43137"/>
                    </a:srgbClr>
                  </a:outerShdw>
                </a:effectLst>
                <a:latin typeface="Arial Narrow" pitchFamily="34" charset="0"/>
              </a:rPr>
              <a:t>Galatians 6:6,10</a:t>
            </a:r>
            <a:r>
              <a:rPr lang="en-US" sz="2800" b="1" dirty="0" smtClean="0">
                <a:latin typeface="Arial Narrow" pitchFamily="34" charset="0"/>
              </a:rPr>
              <a:t/>
            </a:r>
            <a:br>
              <a:rPr lang="en-US" sz="2800" b="1" dirty="0" smtClean="0">
                <a:latin typeface="Arial Narrow" pitchFamily="34" charset="0"/>
              </a:rPr>
            </a:br>
            <a:r>
              <a:rPr lang="en-US" sz="3000" dirty="0" smtClean="0">
                <a:latin typeface="Arial Narrow" pitchFamily="34" charset="0"/>
              </a:rPr>
              <a:t> </a:t>
            </a:r>
            <a:r>
              <a:rPr lang="en-US" sz="2800" dirty="0" smtClean="0">
                <a:latin typeface="Arial Narrow" pitchFamily="34" charset="0"/>
              </a:rPr>
              <a:t>Let him who is taught the word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share</a:t>
            </a:r>
            <a:r>
              <a:rPr lang="en-US" sz="2800" dirty="0" smtClean="0">
                <a:effectLst>
                  <a:outerShdw blurRad="38100" dist="38100" dir="2700000" algn="tl">
                    <a:srgbClr val="000000">
                      <a:alpha val="43137"/>
                    </a:srgbClr>
                  </a:outerShdw>
                </a:effectLst>
                <a:latin typeface="Arial Narrow" pitchFamily="34" charset="0"/>
              </a:rPr>
              <a:t> </a:t>
            </a:r>
            <a:r>
              <a:rPr lang="en-US" sz="2800" dirty="0" smtClean="0">
                <a:latin typeface="Arial Narrow" pitchFamily="34" charset="0"/>
              </a:rPr>
              <a:t>in all good things with him who teaches… Therefore, as we have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opportunity</a:t>
            </a:r>
            <a:r>
              <a:rPr lang="en-US" sz="2800" dirty="0" smtClean="0">
                <a:latin typeface="Arial Narrow" pitchFamily="34" charset="0"/>
              </a:rPr>
              <a:t>, let us do good to all, especially to those who are of the household of faith.</a:t>
            </a:r>
          </a:p>
        </p:txBody>
      </p:sp>
      <p:pic>
        <p:nvPicPr>
          <p:cNvPr id="98306" name="Picture 2"/>
          <p:cNvPicPr>
            <a:picLocks noChangeAspect="1" noChangeArrowheads="1"/>
          </p:cNvPicPr>
          <p:nvPr/>
        </p:nvPicPr>
        <p:blipFill>
          <a:blip r:embed="rId3" cstate="print"/>
          <a:srcRect/>
          <a:stretch>
            <a:fillRect/>
          </a:stretch>
        </p:blipFill>
        <p:spPr bwMode="auto">
          <a:xfrm>
            <a:off x="7131171" y="0"/>
            <a:ext cx="201283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effectLst>
                  <a:outerShdw blurRad="38100" dist="38100" dir="2700000" algn="tl">
                    <a:srgbClr val="000000">
                      <a:alpha val="43137"/>
                    </a:srgbClr>
                  </a:outerShdw>
                </a:effectLst>
              </a:rPr>
              <a:t>Individual Benevolence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295400"/>
            <a:ext cx="8653272" cy="53340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Faith in Action</a:t>
            </a:r>
          </a:p>
          <a:p>
            <a:pPr>
              <a:buNone/>
            </a:pPr>
            <a:r>
              <a:rPr lang="en-US" sz="3500" b="1" dirty="0" smtClean="0">
                <a:effectLst>
                  <a:outerShdw blurRad="38100" dist="38100" dir="2700000" algn="tl">
                    <a:srgbClr val="000000">
                      <a:alpha val="43137"/>
                    </a:srgbClr>
                  </a:outerShdw>
                </a:effectLst>
                <a:latin typeface="Arial Narrow" pitchFamily="34" charset="0"/>
              </a:rPr>
              <a:t>James 2:15-18</a:t>
            </a:r>
            <a:r>
              <a:rPr lang="en-US" sz="3200" b="1" dirty="0" smtClean="0">
                <a:effectLst>
                  <a:outerShdw blurRad="38100" dist="38100" dir="2700000" algn="tl">
                    <a:srgbClr val="000000">
                      <a:alpha val="43137"/>
                    </a:srgbClr>
                  </a:outerShdw>
                </a:effectLst>
                <a:latin typeface="Arial Narrow" pitchFamily="34" charset="0"/>
              </a:rPr>
              <a:t/>
            </a:r>
            <a:br>
              <a:rPr lang="en-US" sz="3200" b="1" dirty="0" smtClean="0">
                <a:effectLst>
                  <a:outerShdw blurRad="38100" dist="38100" dir="2700000" algn="tl">
                    <a:srgbClr val="000000">
                      <a:alpha val="43137"/>
                    </a:srgbClr>
                  </a:outerShdw>
                </a:effectLst>
                <a:latin typeface="Arial Narrow" pitchFamily="34" charset="0"/>
              </a:rPr>
            </a:br>
            <a:r>
              <a:rPr lang="en-US" sz="2800" dirty="0" smtClean="0">
                <a:latin typeface="Arial Narrow" pitchFamily="34" charset="0"/>
              </a:rPr>
              <a:t>15 If a brother or sister is naked and destitute of daily food, and one of you says to them, "Depart in peace, be warmed and filled," but you do not give them the things which are needed for the body, what does it profit? Thus also faith by itself, if it does not have works, is dead. But someone will say, "You have faith, and I have works." Show me your faith without your works, and I will show you my faith by my works.</a:t>
            </a:r>
          </a:p>
        </p:txBody>
      </p:sp>
      <p:pic>
        <p:nvPicPr>
          <p:cNvPr id="99330" name="Picture 2"/>
          <p:cNvPicPr>
            <a:picLocks noChangeAspect="1" noChangeArrowheads="1"/>
          </p:cNvPicPr>
          <p:nvPr/>
        </p:nvPicPr>
        <p:blipFill>
          <a:blip r:embed="rId3" cstate="print"/>
          <a:srcRect/>
          <a:stretch>
            <a:fillRect/>
          </a:stretch>
        </p:blipFill>
        <p:spPr bwMode="auto">
          <a:xfrm>
            <a:off x="6553200" y="152400"/>
            <a:ext cx="237018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effectLst>
                  <a:outerShdw blurRad="38100" dist="38100" dir="2700000" algn="tl">
                    <a:srgbClr val="000000">
                      <a:alpha val="43137"/>
                    </a:srgbClr>
                  </a:outerShdw>
                </a:effectLst>
              </a:rPr>
              <a:t>Church Benevolence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295400"/>
            <a:ext cx="8653272" cy="53340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Specific Examples: AD 46 Famine</a:t>
            </a:r>
          </a:p>
          <a:p>
            <a:pPr>
              <a:buNone/>
            </a:pPr>
            <a:r>
              <a:rPr lang="en-US" sz="3500" b="1" dirty="0" smtClean="0">
                <a:effectLst>
                  <a:outerShdw blurRad="38100" dist="38100" dir="2700000" algn="tl">
                    <a:srgbClr val="000000">
                      <a:alpha val="43137"/>
                    </a:srgbClr>
                  </a:outerShdw>
                </a:effectLst>
                <a:latin typeface="Arial Narrow" pitchFamily="34" charset="0"/>
              </a:rPr>
              <a:t>Acts 11:27-30</a:t>
            </a:r>
            <a:r>
              <a:rPr lang="en-US" sz="3200" b="1" dirty="0" smtClean="0">
                <a:effectLst>
                  <a:outerShdw blurRad="38100" dist="38100" dir="2700000" algn="tl">
                    <a:srgbClr val="000000">
                      <a:alpha val="43137"/>
                    </a:srgbClr>
                  </a:outerShdw>
                </a:effectLst>
                <a:latin typeface="Arial Narrow" pitchFamily="34" charset="0"/>
              </a:rPr>
              <a:t/>
            </a:r>
            <a:br>
              <a:rPr lang="en-US" sz="3200" b="1" dirty="0" smtClean="0">
                <a:effectLst>
                  <a:outerShdw blurRad="38100" dist="38100" dir="2700000" algn="tl">
                    <a:srgbClr val="000000">
                      <a:alpha val="43137"/>
                    </a:srgbClr>
                  </a:outerShdw>
                </a:effectLst>
                <a:latin typeface="Arial Narrow" pitchFamily="34" charset="0"/>
              </a:rPr>
            </a:br>
            <a:r>
              <a:rPr lang="en-US" sz="2800" dirty="0" smtClean="0">
                <a:latin typeface="Arial Narrow" pitchFamily="34" charset="0"/>
              </a:rPr>
              <a:t>And in these days prophets came from Jerusalem to Antioch. Then one of them, named </a:t>
            </a:r>
            <a:r>
              <a:rPr lang="en-US" sz="2800" dirty="0" err="1" smtClean="0">
                <a:latin typeface="Arial Narrow" pitchFamily="34" charset="0"/>
              </a:rPr>
              <a:t>Agabus</a:t>
            </a:r>
            <a:r>
              <a:rPr lang="en-US" sz="2800" dirty="0" smtClean="0">
                <a:latin typeface="Arial Narrow" pitchFamily="34" charset="0"/>
              </a:rPr>
              <a:t>, stood up and showed by the Spirit that there was going to be a great famine throughout all the world, which also happened in the days of Claudius Caesar. Then the disciples, each according to his ability, determined to send relief to the brethren dwelling in Judea. This they also did, and sent it to the </a:t>
            </a:r>
            <a:r>
              <a:rPr lang="en-US" sz="2800" u="sng" dirty="0" smtClean="0">
                <a:solidFill>
                  <a:schemeClr val="accent1">
                    <a:lumMod val="75000"/>
                  </a:schemeClr>
                </a:solidFill>
                <a:effectLst>
                  <a:outerShdw blurRad="38100" dist="38100" dir="2700000" algn="tl">
                    <a:srgbClr val="000000">
                      <a:alpha val="43137"/>
                    </a:srgbClr>
                  </a:outerShdw>
                </a:effectLst>
                <a:latin typeface="Arial Narrow" pitchFamily="34" charset="0"/>
              </a:rPr>
              <a:t>elders</a:t>
            </a:r>
            <a:r>
              <a:rPr lang="en-US" sz="2800" dirty="0" smtClean="0">
                <a:effectLst>
                  <a:outerShdw blurRad="38100" dist="38100" dir="2700000" algn="tl">
                    <a:srgbClr val="000000">
                      <a:alpha val="43137"/>
                    </a:srgbClr>
                  </a:outerShdw>
                </a:effectLst>
                <a:latin typeface="Arial Narrow" pitchFamily="34" charset="0"/>
              </a:rPr>
              <a:t> </a:t>
            </a:r>
            <a:r>
              <a:rPr lang="en-US" sz="2800" dirty="0" smtClean="0">
                <a:latin typeface="Arial Narrow" pitchFamily="34" charset="0"/>
              </a:rPr>
              <a:t>by the hands of Barnabas and Saul.</a:t>
            </a:r>
            <a:br>
              <a:rPr lang="en-US" sz="2800" dirty="0" smtClean="0">
                <a:latin typeface="Arial Narrow" pitchFamily="34" charset="0"/>
              </a:rPr>
            </a:br>
            <a:r>
              <a:rPr lang="en-US" sz="2800" dirty="0" smtClean="0">
                <a:solidFill>
                  <a:schemeClr val="accent1">
                    <a:lumMod val="75000"/>
                  </a:schemeClr>
                </a:solidFill>
                <a:latin typeface="Arial Narrow" pitchFamily="34" charset="0"/>
              </a:rPr>
              <a:t>(example of deacons assisting – Acts 6:1-6)</a:t>
            </a:r>
          </a:p>
        </p:txBody>
      </p:sp>
      <p:pic>
        <p:nvPicPr>
          <p:cNvPr id="100354" name="Picture 2"/>
          <p:cNvPicPr>
            <a:picLocks noChangeAspect="1" noChangeArrowheads="1"/>
          </p:cNvPicPr>
          <p:nvPr/>
        </p:nvPicPr>
        <p:blipFill>
          <a:blip r:embed="rId3" cstate="print"/>
          <a:srcRect/>
          <a:stretch>
            <a:fillRect/>
          </a:stretch>
        </p:blipFill>
        <p:spPr bwMode="auto">
          <a:xfrm>
            <a:off x="7239000" y="0"/>
            <a:ext cx="1905000" cy="250767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Church Benevolence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295400"/>
            <a:ext cx="8653272" cy="53340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Specific Examples: AD 57 </a:t>
            </a:r>
          </a:p>
          <a:p>
            <a:pPr>
              <a:buNone/>
            </a:pPr>
            <a:r>
              <a:rPr lang="en-US" sz="3500" b="1" dirty="0" smtClean="0">
                <a:effectLst>
                  <a:outerShdw blurRad="38100" dist="38100" dir="2700000" algn="tl">
                    <a:srgbClr val="000000">
                      <a:alpha val="43137"/>
                    </a:srgbClr>
                  </a:outerShdw>
                </a:effectLst>
                <a:latin typeface="Arial Narrow" pitchFamily="34" charset="0"/>
              </a:rPr>
              <a:t>I </a:t>
            </a:r>
            <a:r>
              <a:rPr lang="en-US" sz="3500" b="1" dirty="0" err="1" smtClean="0">
                <a:effectLst>
                  <a:outerShdw blurRad="38100" dist="38100" dir="2700000" algn="tl">
                    <a:srgbClr val="000000">
                      <a:alpha val="43137"/>
                    </a:srgbClr>
                  </a:outerShdw>
                </a:effectLst>
                <a:latin typeface="Arial Narrow" pitchFamily="34" charset="0"/>
              </a:rPr>
              <a:t>Cor</a:t>
            </a:r>
            <a:r>
              <a:rPr lang="en-US" sz="3500" b="1" dirty="0" smtClean="0">
                <a:effectLst>
                  <a:outerShdw blurRad="38100" dist="38100" dir="2700000" algn="tl">
                    <a:srgbClr val="000000">
                      <a:alpha val="43137"/>
                    </a:srgbClr>
                  </a:outerShdw>
                </a:effectLst>
                <a:latin typeface="Arial Narrow" pitchFamily="34" charset="0"/>
              </a:rPr>
              <a:t> 16:1-2; 2 </a:t>
            </a:r>
            <a:r>
              <a:rPr lang="en-US" sz="3500" b="1" dirty="0" err="1" smtClean="0">
                <a:effectLst>
                  <a:outerShdw blurRad="38100" dist="38100" dir="2700000" algn="tl">
                    <a:srgbClr val="000000">
                      <a:alpha val="43137"/>
                    </a:srgbClr>
                  </a:outerShdw>
                </a:effectLst>
                <a:latin typeface="Arial Narrow" pitchFamily="34" charset="0"/>
              </a:rPr>
              <a:t>Cor</a:t>
            </a:r>
            <a:r>
              <a:rPr lang="en-US" sz="3500" b="1" dirty="0" smtClean="0">
                <a:effectLst>
                  <a:outerShdw blurRad="38100" dist="38100" dir="2700000" algn="tl">
                    <a:srgbClr val="000000">
                      <a:alpha val="43137"/>
                    </a:srgbClr>
                  </a:outerShdw>
                </a:effectLst>
                <a:latin typeface="Arial Narrow" pitchFamily="34" charset="0"/>
              </a:rPr>
              <a:t> 8-9; Rom 15:25-26</a:t>
            </a:r>
            <a:r>
              <a:rPr lang="en-US" sz="3200" b="1" dirty="0" smtClean="0">
                <a:effectLst>
                  <a:outerShdw blurRad="38100" dist="38100" dir="2700000" algn="tl">
                    <a:srgbClr val="000000">
                      <a:alpha val="43137"/>
                    </a:srgbClr>
                  </a:outerShdw>
                </a:effectLst>
                <a:latin typeface="Arial Narrow" pitchFamily="34" charset="0"/>
              </a:rPr>
              <a:t/>
            </a:r>
            <a:br>
              <a:rPr lang="en-US" sz="3200" b="1" dirty="0" smtClean="0">
                <a:effectLst>
                  <a:outerShdw blurRad="38100" dist="38100" dir="2700000" algn="tl">
                    <a:srgbClr val="000000">
                      <a:alpha val="43137"/>
                    </a:srgbClr>
                  </a:outerShdw>
                </a:effectLst>
                <a:latin typeface="Arial Narrow" pitchFamily="34" charset="0"/>
              </a:rPr>
            </a:br>
            <a:r>
              <a:rPr lang="en-US" sz="2800" dirty="0" smtClean="0">
                <a:latin typeface="Arial Narrow" pitchFamily="34" charset="0"/>
              </a:rPr>
              <a:t>Churches of Macedonia and Achaia</a:t>
            </a:r>
            <a:br>
              <a:rPr lang="en-US" sz="2800" dirty="0" smtClean="0">
                <a:latin typeface="Arial Narrow" pitchFamily="34" charset="0"/>
              </a:rPr>
            </a:br>
            <a:r>
              <a:rPr lang="en-US" sz="2800" dirty="0" smtClean="0">
                <a:latin typeface="Arial Narrow" pitchFamily="34" charset="0"/>
              </a:rPr>
              <a:t>To church in Jerusalem for poor</a:t>
            </a:r>
            <a:br>
              <a:rPr lang="en-US" sz="2800" dirty="0" smtClean="0">
                <a:latin typeface="Arial Narrow" pitchFamily="34" charset="0"/>
              </a:rPr>
            </a:br>
            <a:r>
              <a:rPr lang="en-US" sz="2800" dirty="0" smtClean="0">
                <a:latin typeface="Arial Narrow" pitchFamily="34" charset="0"/>
              </a:rPr>
              <a:t/>
            </a:r>
            <a:br>
              <a:rPr lang="en-US" sz="2800" dirty="0" smtClean="0">
                <a:latin typeface="Arial Narrow" pitchFamily="34" charset="0"/>
              </a:rPr>
            </a:br>
            <a:r>
              <a:rPr lang="en-US" sz="2800" dirty="0" smtClean="0">
                <a:latin typeface="Arial Narrow" pitchFamily="34" charset="0"/>
              </a:rPr>
              <a:t>Note:  Each church made its own decision on: </a:t>
            </a:r>
            <a:br>
              <a:rPr lang="en-US" sz="2800" dirty="0" smtClean="0">
                <a:latin typeface="Arial Narrow" pitchFamily="34" charset="0"/>
              </a:rPr>
            </a:br>
            <a:r>
              <a:rPr lang="en-US" sz="2800" dirty="0" smtClean="0">
                <a:latin typeface="Arial Narrow" pitchFamily="34" charset="0"/>
              </a:rPr>
              <a:t>1)  Money sent</a:t>
            </a:r>
            <a:br>
              <a:rPr lang="en-US" sz="2800" dirty="0" smtClean="0">
                <a:latin typeface="Arial Narrow" pitchFamily="34" charset="0"/>
              </a:rPr>
            </a:br>
            <a:r>
              <a:rPr lang="en-US" sz="2800" dirty="0" smtClean="0">
                <a:latin typeface="Arial Narrow" pitchFamily="34" charset="0"/>
              </a:rPr>
              <a:t>2)  Messengers sent</a:t>
            </a:r>
            <a:endParaRPr lang="en-US" sz="2800" dirty="0" smtClean="0">
              <a:solidFill>
                <a:schemeClr val="accent1">
                  <a:lumMod val="75000"/>
                </a:schemeClr>
              </a:solidFill>
              <a:latin typeface="Arial Narrow" pitchFamily="34" charset="0"/>
            </a:endParaRPr>
          </a:p>
        </p:txBody>
      </p:sp>
      <p:pic>
        <p:nvPicPr>
          <p:cNvPr id="101378" name="Picture 2"/>
          <p:cNvPicPr>
            <a:picLocks noChangeAspect="1" noChangeArrowheads="1"/>
          </p:cNvPicPr>
          <p:nvPr/>
        </p:nvPicPr>
        <p:blipFill>
          <a:blip r:embed="rId3" cstate="print"/>
          <a:srcRect/>
          <a:stretch>
            <a:fillRect/>
          </a:stretch>
        </p:blipFill>
        <p:spPr bwMode="auto">
          <a:xfrm>
            <a:off x="4953000" y="4165600"/>
            <a:ext cx="4038600" cy="269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effectLst>
                  <a:outerShdw blurRad="38100" dist="38100" dir="2700000" algn="tl">
                    <a:srgbClr val="000000">
                      <a:alpha val="43137"/>
                    </a:srgbClr>
                  </a:outerShdw>
                </a:effectLst>
                <a:latin typeface="Arial Narrow" pitchFamily="34" charset="0"/>
              </a:rPr>
              <a:t>Lessons Learned</a:t>
            </a:r>
            <a:endParaRPr lang="en-US" sz="5400" b="1" dirty="0">
              <a:effectLst>
                <a:outerShdw blurRad="38100" dist="38100" dir="2700000" algn="tl">
                  <a:srgbClr val="000000">
                    <a:alpha val="43137"/>
                  </a:srgbClr>
                </a:outerShdw>
              </a:effectLst>
              <a:latin typeface="Arial Narrow" pitchFamily="34" charset="0"/>
            </a:endParaRPr>
          </a:p>
        </p:txBody>
      </p:sp>
      <p:sp>
        <p:nvSpPr>
          <p:cNvPr id="3" name="Content Placeholder 2"/>
          <p:cNvSpPr>
            <a:spLocks noGrp="1"/>
          </p:cNvSpPr>
          <p:nvPr>
            <p:ph sz="quarter" idx="1"/>
          </p:nvPr>
        </p:nvSpPr>
        <p:spPr>
          <a:xfrm>
            <a:off x="152400" y="1447800"/>
            <a:ext cx="8653272" cy="5181600"/>
          </a:xfrm>
        </p:spPr>
        <p:txBody>
          <a:bodyPr>
            <a:normAutofit/>
          </a:bodyPr>
          <a:lstStyle/>
          <a:p>
            <a:r>
              <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Great Need For Benevolence In Our World</a:t>
            </a:r>
            <a:br>
              <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endPar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a:p>
            <a:r>
              <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Clear Distinction of Individual Funds &amp; </a:t>
            </a:r>
            <a:br>
              <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                                 Church Funds</a:t>
            </a:r>
            <a:br>
              <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endPar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a:p>
            <a:r>
              <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May I Do My Part in BOTH </a:t>
            </a:r>
          </a:p>
          <a:p>
            <a:endPar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a:p>
            <a:r>
              <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Respect God’s Authority !</a:t>
            </a:r>
          </a:p>
          <a:p>
            <a:pPr>
              <a:buNone/>
            </a:pPr>
            <a:endPar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a:p>
            <a:pPr>
              <a:buNone/>
            </a:pPr>
            <a:endParaRPr lang="en-US" sz="2800" dirty="0" smtClean="0">
              <a:solidFill>
                <a:schemeClr val="accent1">
                  <a:lumMod val="75000"/>
                </a:schemeClr>
              </a:solidFill>
              <a:latin typeface="Arial Narrow" pitchFamily="34" charset="0"/>
            </a:endParaRPr>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righ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One – AND – The Other</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Matthew 23:23 </a:t>
            </a:r>
            <a:r>
              <a:rPr lang="en-US" sz="3200" b="1" dirty="0" smtClean="0">
                <a:solidFill>
                  <a:schemeClr val="accent1"/>
                </a:solidFill>
                <a:effectLst>
                  <a:outerShdw blurRad="38100" dist="38100" dir="2700000" algn="tl">
                    <a:srgbClr val="000000">
                      <a:alpha val="43137"/>
                    </a:srgbClr>
                  </a:outerShdw>
                </a:effectLst>
              </a:rPr>
              <a:t/>
            </a:r>
            <a:br>
              <a:rPr lang="en-US" sz="3200" b="1" dirty="0" smtClean="0">
                <a:solidFill>
                  <a:schemeClr val="accent1"/>
                </a:solidFill>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latin typeface="Arial Narrow" pitchFamily="34" charset="0"/>
              </a:rPr>
              <a:t>"Woe to you, scribes and Pharisees, hypocrites! For you pay tithe of mint and anise and </a:t>
            </a:r>
            <a:r>
              <a:rPr lang="en-US" sz="3200" b="1" dirty="0" err="1" smtClean="0">
                <a:effectLst>
                  <a:outerShdw blurRad="38100" dist="38100" dir="2700000" algn="tl">
                    <a:srgbClr val="000000">
                      <a:alpha val="43137"/>
                    </a:srgbClr>
                  </a:outerShdw>
                </a:effectLst>
                <a:latin typeface="Arial Narrow" pitchFamily="34" charset="0"/>
              </a:rPr>
              <a:t>cummin</a:t>
            </a:r>
            <a:r>
              <a:rPr lang="en-US" sz="3200" b="1" dirty="0" smtClean="0">
                <a:effectLst>
                  <a:outerShdw blurRad="38100" dist="38100" dir="2700000" algn="tl">
                    <a:srgbClr val="000000">
                      <a:alpha val="43137"/>
                    </a:srgbClr>
                  </a:outerShdw>
                </a:effectLst>
                <a:latin typeface="Arial Narrow" pitchFamily="34" charset="0"/>
              </a:rPr>
              <a:t>, and have neglected the weightier matters of the law: justice and mercy and faith. These you ought to have done, without leaving the others undone.</a:t>
            </a:r>
            <a:br>
              <a:rPr lang="en-US" sz="3200" b="1" dirty="0" smtClean="0">
                <a:effectLst>
                  <a:outerShdw blurRad="38100" dist="38100" dir="2700000" algn="tl">
                    <a:srgbClr val="000000">
                      <a:alpha val="43137"/>
                    </a:srgbClr>
                  </a:outerShdw>
                </a:effectLst>
                <a:latin typeface="Arial Narrow" pitchFamily="34" charset="0"/>
              </a:rPr>
            </a:br>
            <a:endParaRPr lang="en-US" sz="3200" b="1" dirty="0" smtClean="0">
              <a:effectLst>
                <a:outerShdw blurRad="38100" dist="38100" dir="2700000" algn="tl">
                  <a:srgbClr val="000000">
                    <a:alpha val="43137"/>
                  </a:srgbClr>
                </a:outerShdw>
              </a:effectLst>
              <a:latin typeface="Arial Narrow" pitchFamily="34" charset="0"/>
            </a:endParaRPr>
          </a:p>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Doctrinal purity + Benevolent heart = Honor God</a:t>
            </a:r>
            <a:endParaRPr lang="en-US" sz="3200" b="1" dirty="0">
              <a:solidFill>
                <a:schemeClr val="accent1">
                  <a:lumMod val="75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effectLst>
                  <a:outerShdw blurRad="38100" dist="38100" dir="2700000" algn="tl">
                    <a:srgbClr val="000000">
                      <a:alpha val="43137"/>
                    </a:srgbClr>
                  </a:outerShdw>
                </a:effectLst>
              </a:rPr>
              <a:t>Individual Action &amp; Church Action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Clear Distinction</a:t>
            </a:r>
            <a:b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endPar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1 Timothy 5:16 </a:t>
            </a:r>
            <a:b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3200" b="1" dirty="0" smtClean="0">
                <a:latin typeface="Arial Narrow" pitchFamily="34" charset="0"/>
              </a:rPr>
              <a:t>If any believing </a:t>
            </a:r>
            <a:r>
              <a:rPr lang="en-US" sz="3200" b="1" u="sng" dirty="0" smtClean="0">
                <a:solidFill>
                  <a:schemeClr val="accent1">
                    <a:lumMod val="75000"/>
                  </a:schemeClr>
                </a:solidFill>
                <a:effectLst>
                  <a:outerShdw blurRad="38100" dist="38100" dir="2700000" algn="tl">
                    <a:srgbClr val="000000">
                      <a:alpha val="43137"/>
                    </a:srgbClr>
                  </a:outerShdw>
                </a:effectLst>
                <a:latin typeface="Arial Narrow" pitchFamily="34" charset="0"/>
              </a:rPr>
              <a:t>man or woman</a:t>
            </a:r>
            <a:r>
              <a:rPr lang="en-US" sz="3200" b="1" dirty="0" smtClean="0">
                <a:latin typeface="Arial Narrow" pitchFamily="34" charset="0"/>
              </a:rPr>
              <a:t> has widows, let them relieve them, and do not let the </a:t>
            </a:r>
            <a:r>
              <a:rPr lang="en-US" sz="3200" b="1" u="sng" dirty="0" smtClean="0">
                <a:solidFill>
                  <a:schemeClr val="accent1">
                    <a:lumMod val="75000"/>
                  </a:schemeClr>
                </a:solidFill>
                <a:effectLst>
                  <a:outerShdw blurRad="38100" dist="38100" dir="2700000" algn="tl">
                    <a:srgbClr val="000000">
                      <a:alpha val="43137"/>
                    </a:srgbClr>
                  </a:outerShdw>
                </a:effectLst>
                <a:latin typeface="Arial Narrow" pitchFamily="34" charset="0"/>
              </a:rPr>
              <a:t>church</a:t>
            </a:r>
            <a:r>
              <a:rPr lang="en-US" sz="3200" b="1" dirty="0" smtClean="0">
                <a:effectLst>
                  <a:outerShdw blurRad="38100" dist="38100" dir="2700000" algn="tl">
                    <a:srgbClr val="000000">
                      <a:alpha val="43137"/>
                    </a:srgbClr>
                  </a:outerShdw>
                </a:effectLst>
                <a:latin typeface="Arial Narrow" pitchFamily="34" charset="0"/>
              </a:rPr>
              <a:t> </a:t>
            </a:r>
            <a:r>
              <a:rPr lang="en-US" sz="3200" b="1" dirty="0" smtClean="0">
                <a:latin typeface="Arial Narrow" pitchFamily="34" charset="0"/>
              </a:rPr>
              <a:t>be burdened, that </a:t>
            </a:r>
            <a:r>
              <a:rPr lang="en-US" sz="3200" b="1" u="sng" dirty="0" smtClean="0">
                <a:solidFill>
                  <a:schemeClr val="accent1">
                    <a:lumMod val="75000"/>
                  </a:schemeClr>
                </a:solidFill>
                <a:effectLst>
                  <a:outerShdw blurRad="38100" dist="38100" dir="2700000" algn="tl">
                    <a:srgbClr val="000000">
                      <a:alpha val="43137"/>
                    </a:srgbClr>
                  </a:outerShdw>
                </a:effectLst>
                <a:latin typeface="Arial Narrow" pitchFamily="34" charset="0"/>
              </a:rPr>
              <a:t>it</a:t>
            </a:r>
            <a:r>
              <a:rPr lang="en-US" sz="3200" b="1" dirty="0" smtClean="0">
                <a:latin typeface="Arial Narrow" pitchFamily="34" charset="0"/>
              </a:rPr>
              <a:t> may relieve those who are really widows.</a:t>
            </a:r>
            <a:br>
              <a:rPr lang="en-US" sz="3200" b="1" dirty="0" smtClean="0">
                <a:latin typeface="Arial Narrow" pitchFamily="34" charset="0"/>
              </a:rPr>
            </a:br>
            <a:r>
              <a:rPr lang="en-US" sz="3200" b="1" dirty="0" smtClean="0">
                <a:latin typeface="Arial Narrow" pitchFamily="34" charset="0"/>
              </a:rPr>
              <a:t> </a:t>
            </a:r>
            <a:endParaRPr lang="en-US" sz="3200" b="1" dirty="0">
              <a:latin typeface="Arial Narrow" pitchFamily="34" charset="0"/>
            </a:endParaRPr>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Treasuries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752" y="1527048"/>
            <a:ext cx="8503920" cy="5102352"/>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Church: First Day of Week Contribution (Only)</a:t>
            </a:r>
            <a:b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endPar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endParaRPr>
          </a:p>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I Corinthians 16:1-2</a:t>
            </a:r>
            <a:b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3200" b="1" dirty="0" smtClean="0">
                <a:latin typeface="Arial Narrow" pitchFamily="34" charset="0"/>
              </a:rPr>
              <a:t>Now concerning the </a:t>
            </a:r>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collection</a:t>
            </a:r>
            <a:r>
              <a:rPr lang="en-US" sz="3200" b="1" dirty="0" smtClean="0">
                <a:latin typeface="Arial Narrow" pitchFamily="34" charset="0"/>
              </a:rPr>
              <a:t> for the saints, as I have given orders to the </a:t>
            </a:r>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churches</a:t>
            </a:r>
            <a:r>
              <a:rPr lang="en-US" sz="3200" b="1" dirty="0" smtClean="0">
                <a:effectLst>
                  <a:outerShdw blurRad="38100" dist="38100" dir="2700000" algn="tl">
                    <a:srgbClr val="000000">
                      <a:alpha val="43137"/>
                    </a:srgbClr>
                  </a:outerShdw>
                </a:effectLst>
                <a:latin typeface="Arial Narrow" pitchFamily="34" charset="0"/>
              </a:rPr>
              <a:t> </a:t>
            </a:r>
            <a:r>
              <a:rPr lang="en-US" sz="3200" b="1" dirty="0" smtClean="0">
                <a:latin typeface="Arial Narrow" pitchFamily="34" charset="0"/>
              </a:rPr>
              <a:t>of Galatia, so you must do also:  On the </a:t>
            </a:r>
            <a:r>
              <a:rPr lang="en-US" sz="3200" b="1" u="sng" dirty="0" smtClean="0">
                <a:latin typeface="Arial Narrow" pitchFamily="34" charset="0"/>
              </a:rPr>
              <a:t>first day of the week</a:t>
            </a:r>
            <a:r>
              <a:rPr lang="en-US" sz="3200" b="1" dirty="0" smtClean="0">
                <a:latin typeface="Arial Narrow" pitchFamily="34" charset="0"/>
              </a:rPr>
              <a:t> let each one of you lay something aside, </a:t>
            </a:r>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storing up</a:t>
            </a:r>
            <a:r>
              <a:rPr lang="en-US" sz="3200" b="1" dirty="0" smtClean="0">
                <a:latin typeface="Arial Narrow" pitchFamily="34" charset="0"/>
              </a:rPr>
              <a:t> as he may prosper, that there be no </a:t>
            </a:r>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collections</a:t>
            </a:r>
            <a:r>
              <a:rPr lang="en-US" sz="3200" b="1" dirty="0" smtClean="0">
                <a:effectLst>
                  <a:outerShdw blurRad="38100" dist="38100" dir="2700000" algn="tl">
                    <a:srgbClr val="000000">
                      <a:alpha val="43137"/>
                    </a:srgbClr>
                  </a:outerShdw>
                </a:effectLst>
                <a:latin typeface="Arial Narrow" pitchFamily="34" charset="0"/>
              </a:rPr>
              <a:t> </a:t>
            </a:r>
            <a:r>
              <a:rPr lang="en-US" sz="3200" b="1" dirty="0" smtClean="0">
                <a:latin typeface="Arial Narrow" pitchFamily="34" charset="0"/>
              </a:rPr>
              <a:t>when I come.</a:t>
            </a:r>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Treasuries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752" y="1527048"/>
            <a:ext cx="8503920" cy="5102352"/>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Individual:  By Honest Labor</a:t>
            </a:r>
          </a:p>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Ephesians 4:28</a:t>
            </a:r>
            <a:b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3200" b="1" dirty="0" smtClean="0">
                <a:latin typeface="Arial Narrow" pitchFamily="34" charset="0"/>
              </a:rPr>
              <a:t>Let him who stole steal no longer, but rather let him labor, working with his hands what is good, that he may have something to give him who has need.</a:t>
            </a:r>
          </a:p>
        </p:txBody>
      </p:sp>
      <p:pic>
        <p:nvPicPr>
          <p:cNvPr id="86018" name="Picture 2"/>
          <p:cNvPicPr>
            <a:picLocks noChangeAspect="1" noChangeArrowheads="1"/>
          </p:cNvPicPr>
          <p:nvPr/>
        </p:nvPicPr>
        <p:blipFill>
          <a:blip r:embed="rId3" cstate="print"/>
          <a:srcRect/>
          <a:stretch>
            <a:fillRect/>
          </a:stretch>
        </p:blipFill>
        <p:spPr bwMode="auto">
          <a:xfrm>
            <a:off x="4343400" y="4229100"/>
            <a:ext cx="4381500" cy="2628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My Treasury to Lord’s Treasury</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752" y="1527048"/>
            <a:ext cx="8503920" cy="5102352"/>
          </a:xfrm>
        </p:spPr>
        <p:txBody>
          <a:bodyPr>
            <a:normAutofit/>
          </a:bodyPr>
          <a:lstStyle/>
          <a:p>
            <a:r>
              <a:rPr lang="en-US" sz="40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2 Corinthians 9:6-7</a:t>
            </a:r>
            <a:endParaRPr lang="en-US" sz="4000" b="1" dirty="0" smtClean="0">
              <a:latin typeface="Arial Narrow" pitchFamily="34" charset="0"/>
            </a:endParaRPr>
          </a:p>
          <a:p>
            <a:pPr>
              <a:buNone/>
            </a:pPr>
            <a:r>
              <a:rPr lang="en-US" sz="3200" b="1" dirty="0" smtClean="0">
                <a:latin typeface="Arial Narrow" pitchFamily="34" charset="0"/>
              </a:rPr>
              <a:t>“So let </a:t>
            </a:r>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each one</a:t>
            </a:r>
            <a:r>
              <a:rPr lang="en-US" sz="3200" b="1" dirty="0" smtClean="0">
                <a:latin typeface="Arial Narrow" pitchFamily="34" charset="0"/>
              </a:rPr>
              <a:t> give as </a:t>
            </a:r>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he</a:t>
            </a:r>
            <a:r>
              <a:rPr lang="en-US" sz="3200" b="1" dirty="0" smtClean="0">
                <a:latin typeface="Arial Narrow" pitchFamily="34" charset="0"/>
              </a:rPr>
              <a:t> purposes in </a:t>
            </a:r>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his</a:t>
            </a:r>
            <a:r>
              <a:rPr lang="en-US" sz="3200" b="1" dirty="0" smtClean="0">
                <a:effectLst>
                  <a:outerShdw blurRad="38100" dist="38100" dir="2700000" algn="tl">
                    <a:srgbClr val="000000">
                      <a:alpha val="43137"/>
                    </a:srgbClr>
                  </a:outerShdw>
                </a:effectLst>
                <a:latin typeface="Arial Narrow" pitchFamily="34" charset="0"/>
              </a:rPr>
              <a:t> </a:t>
            </a:r>
            <a:r>
              <a:rPr lang="en-US" sz="3200" b="1" dirty="0" smtClean="0">
                <a:latin typeface="Arial Narrow" pitchFamily="34" charset="0"/>
              </a:rPr>
              <a:t>heart…”</a:t>
            </a:r>
            <a:endParaRPr lang="en-US" sz="3200" b="1" dirty="0">
              <a:latin typeface="Arial Narrow" pitchFamily="34" charset="0"/>
            </a:endParaRPr>
          </a:p>
        </p:txBody>
      </p:sp>
      <p:pic>
        <p:nvPicPr>
          <p:cNvPr id="84994" name="Picture 2"/>
          <p:cNvPicPr>
            <a:picLocks noChangeAspect="1" noChangeArrowheads="1"/>
          </p:cNvPicPr>
          <p:nvPr/>
        </p:nvPicPr>
        <p:blipFill>
          <a:blip r:embed="rId3" cstate="print"/>
          <a:srcRect/>
          <a:stretch>
            <a:fillRect/>
          </a:stretch>
        </p:blipFill>
        <p:spPr bwMode="auto">
          <a:xfrm>
            <a:off x="4876800" y="3581400"/>
            <a:ext cx="3714750" cy="2476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Church Funds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371600"/>
            <a:ext cx="8653272" cy="5486400"/>
          </a:xfrm>
        </p:spPr>
        <p:txBody>
          <a:bodyPr>
            <a:normAutofit lnSpcReduction="10000"/>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Titus 1:7 </a:t>
            </a:r>
            <a:b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2800" b="1" dirty="0" smtClean="0">
                <a:latin typeface="Arial Narrow" pitchFamily="34" charset="0"/>
              </a:rPr>
              <a:t>“For a bishop must be blameless, as a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steward</a:t>
            </a:r>
            <a:r>
              <a:rPr lang="en-US" sz="2800" b="1" dirty="0" smtClean="0">
                <a:effectLst>
                  <a:outerShdw blurRad="38100" dist="38100" dir="2700000" algn="tl">
                    <a:srgbClr val="000000">
                      <a:alpha val="43137"/>
                    </a:srgbClr>
                  </a:outerShdw>
                </a:effectLst>
                <a:latin typeface="Arial Narrow" pitchFamily="34" charset="0"/>
              </a:rPr>
              <a:t> </a:t>
            </a:r>
            <a:r>
              <a:rPr lang="en-US" sz="2800" b="1" dirty="0" smtClean="0">
                <a:latin typeface="Arial Narrow" pitchFamily="34" charset="0"/>
              </a:rPr>
              <a:t>of God…”</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 </a:t>
            </a:r>
          </a:p>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1 Timothy 3:1,5</a:t>
            </a:r>
            <a:r>
              <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
            </a:r>
            <a:br>
              <a:rPr lang="en-US" sz="36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2800" b="1" dirty="0" smtClean="0">
                <a:latin typeface="Arial Narrow" pitchFamily="34" charset="0"/>
              </a:rPr>
              <a:t>This is a faithful saying: If a man desires the position of a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bishop</a:t>
            </a:r>
            <a:r>
              <a:rPr lang="en-US" sz="2800" b="1" dirty="0" smtClean="0">
                <a:latin typeface="Arial Narrow" pitchFamily="34" charset="0"/>
              </a:rPr>
              <a:t>, he desires a good work… 5 (for if a man does not know how to rule his own house, how will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he take care of the church of God</a:t>
            </a:r>
            <a:r>
              <a:rPr lang="en-US" sz="2800" b="1" dirty="0" smtClean="0">
                <a:latin typeface="Arial Narrow" pitchFamily="34" charset="0"/>
              </a:rPr>
              <a:t>?)</a:t>
            </a:r>
          </a:p>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Acts 11:29-30</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
            </a:r>
            <a:b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2800" b="1" dirty="0" smtClean="0">
                <a:latin typeface="Arial Narrow" pitchFamily="34" charset="0"/>
              </a:rPr>
              <a:t> “Then the disciples, each according to his ability, determined to send relief to the brethren dwelling in Judea. This they also did, and sent it to the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elders</a:t>
            </a:r>
            <a:r>
              <a:rPr lang="en-US" sz="2800" b="1" dirty="0" smtClean="0">
                <a:effectLst>
                  <a:outerShdw blurRad="38100" dist="38100" dir="2700000" algn="tl">
                    <a:srgbClr val="000000">
                      <a:alpha val="43137"/>
                    </a:srgbClr>
                  </a:outerShdw>
                </a:effectLst>
                <a:latin typeface="Arial Narrow" pitchFamily="34" charset="0"/>
              </a:rPr>
              <a:t> </a:t>
            </a:r>
            <a:r>
              <a:rPr lang="en-US" sz="2800" b="1" dirty="0" smtClean="0">
                <a:latin typeface="Arial Narrow" pitchFamily="34" charset="0"/>
              </a:rPr>
              <a:t>by the hands of Barnabas and Saul.</a:t>
            </a:r>
          </a:p>
        </p:txBody>
      </p:sp>
      <p:pic>
        <p:nvPicPr>
          <p:cNvPr id="88067" name="Picture 3"/>
          <p:cNvPicPr>
            <a:picLocks noChangeAspect="1" noChangeArrowheads="1"/>
          </p:cNvPicPr>
          <p:nvPr/>
        </p:nvPicPr>
        <p:blipFill>
          <a:blip r:embed="rId3" cstate="print"/>
          <a:srcRect/>
          <a:stretch>
            <a:fillRect/>
          </a:stretch>
        </p:blipFill>
        <p:spPr bwMode="auto">
          <a:xfrm>
            <a:off x="6934200" y="0"/>
            <a:ext cx="2209801" cy="1902350"/>
          </a:xfrm>
          <a:prstGeom prst="rect">
            <a:avLst/>
          </a:prstGeom>
          <a:ln>
            <a:noFill/>
          </a:ln>
          <a:effectLst>
            <a:softEdge rad="112500"/>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Individual’s Own Funds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371600"/>
            <a:ext cx="8653272" cy="5257800"/>
          </a:xfrm>
        </p:spPr>
        <p:txBody>
          <a:bodyPr>
            <a:norm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Acts 5:3-4</a:t>
            </a:r>
            <a:br>
              <a:rPr lang="en-US" sz="32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br>
            <a:r>
              <a:rPr lang="en-US" sz="2800" b="1" dirty="0" smtClean="0">
                <a:latin typeface="Arial Narrow" pitchFamily="34" charset="0"/>
              </a:rPr>
              <a:t>But Peter said, "Ananias, why has Satan filled your heart to lie to the Holy Spirit and keep back part of the price of the land for yourself?  "While it remained, was it not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your own</a:t>
            </a:r>
            <a:r>
              <a:rPr lang="en-US" sz="2800" b="1" dirty="0" smtClean="0">
                <a:latin typeface="Arial Narrow" pitchFamily="34" charset="0"/>
              </a:rPr>
              <a:t>? And after it was sold, was it not </a:t>
            </a:r>
            <a:r>
              <a:rPr lang="en-US" sz="2800" b="1" dirty="0" smtClean="0">
                <a:solidFill>
                  <a:schemeClr val="accent1">
                    <a:lumMod val="75000"/>
                  </a:schemeClr>
                </a:solidFill>
                <a:effectLst>
                  <a:outerShdw blurRad="38100" dist="38100" dir="2700000" algn="tl">
                    <a:srgbClr val="000000">
                      <a:alpha val="43137"/>
                    </a:srgbClr>
                  </a:outerShdw>
                </a:effectLst>
                <a:latin typeface="Arial Narrow" pitchFamily="34" charset="0"/>
              </a:rPr>
              <a:t>in your own control</a:t>
            </a:r>
            <a:r>
              <a:rPr lang="en-US" sz="2800" b="1" dirty="0" smtClean="0">
                <a:latin typeface="Arial Narrow" pitchFamily="34" charset="0"/>
              </a:rPr>
              <a:t>? Why have you conceived this thing in your heart? You have not lied to men but </a:t>
            </a:r>
            <a:br>
              <a:rPr lang="en-US" sz="2800" b="1" dirty="0" smtClean="0">
                <a:latin typeface="Arial Narrow" pitchFamily="34" charset="0"/>
              </a:rPr>
            </a:br>
            <a:r>
              <a:rPr lang="en-US" sz="2800" b="1" dirty="0" smtClean="0">
                <a:latin typeface="Arial Narrow" pitchFamily="34" charset="0"/>
              </a:rPr>
              <a:t>to God."</a:t>
            </a:r>
          </a:p>
        </p:txBody>
      </p:sp>
      <p:pic>
        <p:nvPicPr>
          <p:cNvPr id="87043" name="Picture 3"/>
          <p:cNvPicPr>
            <a:picLocks noChangeAspect="1" noChangeArrowheads="1"/>
          </p:cNvPicPr>
          <p:nvPr/>
        </p:nvPicPr>
        <p:blipFill>
          <a:blip r:embed="rId3" cstate="print"/>
          <a:srcRect/>
          <a:stretch>
            <a:fillRect/>
          </a:stretch>
        </p:blipFill>
        <p:spPr bwMode="auto">
          <a:xfrm>
            <a:off x="4419600" y="4114800"/>
            <a:ext cx="45720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9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0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1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16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17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18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19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20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2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2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2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6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7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8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33432</TotalTime>
  <Words>290</Words>
  <Application>Microsoft Macintosh PowerPoint</Application>
  <PresentationFormat>On-screen Show (4:3)</PresentationFormat>
  <Paragraphs>103</Paragraphs>
  <Slides>24</Slides>
  <Notes>24</Notes>
  <HiddenSlides>0</HiddenSlides>
  <MMClips>0</MMClips>
  <ScaleCrop>false</ScaleCrop>
  <HeadingPairs>
    <vt:vector size="4" baseType="variant">
      <vt:variant>
        <vt:lpstr>Theme</vt:lpstr>
      </vt:variant>
      <vt:variant>
        <vt:i4>24</vt:i4>
      </vt:variant>
      <vt:variant>
        <vt:lpstr>Slide Titles</vt:lpstr>
      </vt:variant>
      <vt:variant>
        <vt:i4>24</vt:i4>
      </vt:variant>
    </vt:vector>
  </HeadingPairs>
  <TitlesOfParts>
    <vt:vector size="48" baseType="lpstr">
      <vt:lpstr>Civic</vt:lpstr>
      <vt:lpstr>1_Civic</vt:lpstr>
      <vt:lpstr>2_Civic</vt:lpstr>
      <vt:lpstr>3_Civic</vt:lpstr>
      <vt:lpstr>4_Civic</vt:lpstr>
      <vt:lpstr>5_Civic</vt:lpstr>
      <vt:lpstr>6_Civic</vt:lpstr>
      <vt:lpstr>7_Civic</vt:lpstr>
      <vt:lpstr>8_Civic</vt:lpstr>
      <vt:lpstr>9_Civic</vt:lpstr>
      <vt:lpstr>10_Civic</vt:lpstr>
      <vt:lpstr>11_Civic</vt:lpstr>
      <vt:lpstr>12_Civic</vt:lpstr>
      <vt:lpstr>13_Civic</vt:lpstr>
      <vt:lpstr>14_Civic</vt:lpstr>
      <vt:lpstr>15_Civic</vt:lpstr>
      <vt:lpstr>16_Civic</vt:lpstr>
      <vt:lpstr>17_Civic</vt:lpstr>
      <vt:lpstr>18_Civic</vt:lpstr>
      <vt:lpstr>19_Civic</vt:lpstr>
      <vt:lpstr>20_Civic</vt:lpstr>
      <vt:lpstr>21_Civic</vt:lpstr>
      <vt:lpstr>22_Civic</vt:lpstr>
      <vt:lpstr>23_Civic</vt:lpstr>
      <vt:lpstr>Benevolence In The New Testament</vt:lpstr>
      <vt:lpstr>Judged by Caring Heart</vt:lpstr>
      <vt:lpstr>One – AND – The Other</vt:lpstr>
      <vt:lpstr>Individual Action &amp; Church Action</vt:lpstr>
      <vt:lpstr>Treasuries</vt:lpstr>
      <vt:lpstr>Treasuries</vt:lpstr>
      <vt:lpstr>My Treasury to Lord’s Treasury</vt:lpstr>
      <vt:lpstr>Church Funds</vt:lpstr>
      <vt:lpstr>Individual’s Own Funds</vt:lpstr>
      <vt:lpstr>Individual’s Own Funds</vt:lpstr>
      <vt:lpstr>Individual’s Own Funds</vt:lpstr>
      <vt:lpstr>Individual’s Own Funds</vt:lpstr>
      <vt:lpstr>Individual’s Own Funds</vt:lpstr>
      <vt:lpstr>Church Funds</vt:lpstr>
      <vt:lpstr>Church Funds</vt:lpstr>
      <vt:lpstr>Church Funds</vt:lpstr>
      <vt:lpstr>Individual Benevolence</vt:lpstr>
      <vt:lpstr>Individual Benevolence</vt:lpstr>
      <vt:lpstr>   Individual Benevolence</vt:lpstr>
      <vt:lpstr>  Individual Benevolence</vt:lpstr>
      <vt:lpstr>Individual Benevolence</vt:lpstr>
      <vt:lpstr>Church Benevolence</vt:lpstr>
      <vt:lpstr>Church Benevolence</vt:lpstr>
      <vt:lpstr>Lessons Learned</vt:lpstr>
    </vt:vector>
  </TitlesOfParts>
  <Company>Northwest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JESUS  NAME,  AMEN”</dc:title>
  <dc:creator>Rick</dc:creator>
  <cp:lastModifiedBy>Andrew Wineinger</cp:lastModifiedBy>
  <cp:revision>2281</cp:revision>
  <dcterms:created xsi:type="dcterms:W3CDTF">2006-11-24T19:22:25Z</dcterms:created>
  <dcterms:modified xsi:type="dcterms:W3CDTF">2013-01-13T23:39:16Z</dcterms:modified>
</cp:coreProperties>
</file>